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7" r:id="rId4"/>
    <p:sldId id="263" r:id="rId5"/>
    <p:sldId id="259" r:id="rId6"/>
    <p:sldId id="258" r:id="rId7"/>
    <p:sldId id="261" r:id="rId8"/>
    <p:sldId id="262" r:id="rId9"/>
    <p:sldId id="272" r:id="rId10"/>
    <p:sldId id="264" r:id="rId11"/>
    <p:sldId id="265" r:id="rId12"/>
    <p:sldId id="273" r:id="rId13"/>
    <p:sldId id="266" r:id="rId14"/>
    <p:sldId id="267" r:id="rId15"/>
    <p:sldId id="268" r:id="rId16"/>
    <p:sldId id="269" r:id="rId17"/>
    <p:sldId id="274" r:id="rId18"/>
    <p:sldId id="270" r:id="rId19"/>
    <p:sldId id="271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Методология физических открытий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Работу выполнила учитель ГБОУ СО «Санаторная школа интернат г. Петровска»</a:t>
            </a:r>
          </a:p>
          <a:p>
            <a:r>
              <a:rPr lang="ru-RU" dirty="0" smtClean="0"/>
              <a:t>Евдокимова Татьяна Юрьевна</a:t>
            </a:r>
          </a:p>
          <a:p>
            <a:r>
              <a:rPr lang="ru-RU" smtClean="0"/>
              <a:t>2022 год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Суть любого научного эксперимента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500570"/>
            <a:ext cx="3357586" cy="17145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Получение</a:t>
            </a:r>
          </a:p>
          <a:p>
            <a:pPr algn="ctr">
              <a:buNone/>
            </a:pPr>
            <a:r>
              <a:rPr lang="ru-RU" dirty="0" smtClean="0"/>
              <a:t> данных</a:t>
            </a:r>
          </a:p>
          <a:p>
            <a:pPr algn="ctr">
              <a:buNone/>
            </a:pPr>
            <a:r>
              <a:rPr lang="ru-RU" dirty="0" smtClean="0"/>
              <a:t>характеризующих явление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643050"/>
            <a:ext cx="15716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Научный эксперимент</a:t>
            </a:r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1428728" y="2357430"/>
            <a:ext cx="28575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57158" y="314324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Наблюдение явления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1428728" y="3500438"/>
            <a:ext cx="28575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714744" y="178592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Ф.закон</a:t>
            </a:r>
            <a:endParaRPr lang="ru-RU" dirty="0"/>
          </a:p>
        </p:txBody>
      </p:sp>
      <p:grpSp>
        <p:nvGrpSpPr>
          <p:cNvPr id="24" name="Группа 23"/>
          <p:cNvGrpSpPr/>
          <p:nvPr/>
        </p:nvGrpSpPr>
        <p:grpSpPr>
          <a:xfrm>
            <a:off x="3786182" y="2285992"/>
            <a:ext cx="785818" cy="2000264"/>
            <a:chOff x="4214810" y="2357430"/>
            <a:chExt cx="785818" cy="2000264"/>
          </a:xfrm>
        </p:grpSpPr>
        <p:sp>
          <p:nvSpPr>
            <p:cNvPr id="11" name="Стрелка вниз 10"/>
            <p:cNvSpPr/>
            <p:nvPr/>
          </p:nvSpPr>
          <p:spPr>
            <a:xfrm>
              <a:off x="4214810" y="2357430"/>
              <a:ext cx="785818" cy="2000264"/>
            </a:xfrm>
            <a:prstGeom prst="downArrow">
              <a:avLst>
                <a:gd name="adj1" fmla="val 100000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3716439" y="2927239"/>
              <a:ext cx="17859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Мало законов описывают</a:t>
              </a:r>
              <a:endParaRPr lang="ru-RU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428992" y="4357694"/>
            <a:ext cx="1285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Много </a:t>
            </a:r>
            <a:r>
              <a:rPr lang="ru-RU" dirty="0" smtClean="0"/>
              <a:t>природных явлений</a:t>
            </a:r>
            <a:endParaRPr lang="ru-RU" dirty="0"/>
          </a:p>
        </p:txBody>
      </p:sp>
      <p:sp>
        <p:nvSpPr>
          <p:cNvPr id="14" name="Стрелка вправо 13"/>
          <p:cNvSpPr/>
          <p:nvPr/>
        </p:nvSpPr>
        <p:spPr>
          <a:xfrm>
            <a:off x="4929190" y="1714488"/>
            <a:ext cx="785818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715008" y="1643050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Новая теория</a:t>
            </a:r>
            <a:endParaRPr lang="ru-RU" dirty="0"/>
          </a:p>
        </p:txBody>
      </p:sp>
      <p:grpSp>
        <p:nvGrpSpPr>
          <p:cNvPr id="26" name="Группа 25"/>
          <p:cNvGrpSpPr/>
          <p:nvPr/>
        </p:nvGrpSpPr>
        <p:grpSpPr>
          <a:xfrm>
            <a:off x="4929190" y="2428868"/>
            <a:ext cx="2928958" cy="2357454"/>
            <a:chOff x="5214942" y="2643182"/>
            <a:chExt cx="2928958" cy="2357454"/>
          </a:xfrm>
        </p:grpSpPr>
        <p:sp>
          <p:nvSpPr>
            <p:cNvPr id="16" name="Стрелка вниз 15"/>
            <p:cNvSpPr/>
            <p:nvPr/>
          </p:nvSpPr>
          <p:spPr>
            <a:xfrm>
              <a:off x="5214942" y="2643182"/>
              <a:ext cx="2928958" cy="2357454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857884" y="2857496"/>
              <a:ext cx="1714512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dirty="0" smtClean="0"/>
                <a:t>Постулаты, определения, гипотезы,</a:t>
              </a:r>
            </a:p>
            <a:p>
              <a:endParaRPr lang="ru-RU" dirty="0" smtClean="0"/>
            </a:p>
            <a:p>
              <a:endParaRPr lang="ru-RU" dirty="0" smtClean="0"/>
            </a:p>
            <a:p>
              <a:pPr algn="ctr"/>
              <a:r>
                <a:rPr lang="ru-RU" dirty="0" smtClean="0"/>
                <a:t>   закон</a:t>
              </a:r>
              <a:endParaRPr lang="ru-RU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285984" y="1643050"/>
            <a:ext cx="1214446" cy="642942"/>
            <a:chOff x="2285984" y="1643050"/>
            <a:chExt cx="1214446" cy="642942"/>
          </a:xfrm>
        </p:grpSpPr>
        <p:sp>
          <p:nvSpPr>
            <p:cNvPr id="9" name="Стрелка вправо 8"/>
            <p:cNvSpPr/>
            <p:nvPr/>
          </p:nvSpPr>
          <p:spPr>
            <a:xfrm>
              <a:off x="2357422" y="1643050"/>
              <a:ext cx="1143008" cy="64294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85984" y="1785926"/>
              <a:ext cx="1143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ценность</a:t>
              </a:r>
              <a:endParaRPr lang="ru-RU" dirty="0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6572264" y="1714488"/>
            <a:ext cx="1285884" cy="500066"/>
            <a:chOff x="6715140" y="1857364"/>
            <a:chExt cx="1285884" cy="500066"/>
          </a:xfrm>
        </p:grpSpPr>
        <p:sp>
          <p:nvSpPr>
            <p:cNvPr id="18" name="Стрелка вправо 17"/>
            <p:cNvSpPr/>
            <p:nvPr/>
          </p:nvSpPr>
          <p:spPr>
            <a:xfrm>
              <a:off x="6715140" y="1857364"/>
              <a:ext cx="1143008" cy="50006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715140" y="1928802"/>
              <a:ext cx="12858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Для чего?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715272" y="1500174"/>
            <a:ext cx="1285852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3975" cmpd="dbl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Объяснить </a:t>
            </a:r>
            <a:r>
              <a:rPr lang="ru-RU" sz="1400" dirty="0" smtClean="0"/>
              <a:t>наблюдаемые</a:t>
            </a:r>
            <a:r>
              <a:rPr lang="ru-RU" dirty="0" smtClean="0"/>
              <a:t> явления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Классификация и анализ </a:t>
            </a:r>
            <a:br>
              <a:rPr lang="ru-RU" dirty="0" smtClean="0"/>
            </a:br>
            <a:r>
              <a:rPr lang="ru-RU" dirty="0" smtClean="0"/>
              <a:t>э</a:t>
            </a:r>
            <a:r>
              <a:rPr lang="ru-RU" dirty="0" smtClean="0"/>
              <a:t>кспериментальных </a:t>
            </a:r>
            <a:r>
              <a:rPr lang="ru-RU" dirty="0" smtClean="0"/>
              <a:t>данных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Выявляет</a:t>
            </a:r>
          </a:p>
          <a:p>
            <a:pPr lvl="1"/>
            <a:r>
              <a:rPr lang="ru-RU" sz="2800" dirty="0" smtClean="0"/>
              <a:t>Характер изменения наблюдаемых величин</a:t>
            </a:r>
          </a:p>
          <a:p>
            <a:pPr lvl="1" algn="ctr">
              <a:buNone/>
            </a:pPr>
            <a:r>
              <a:rPr lang="ru-RU" sz="2800" dirty="0" smtClean="0"/>
              <a:t>Или</a:t>
            </a:r>
          </a:p>
          <a:p>
            <a:pPr lvl="1"/>
            <a:r>
              <a:rPr lang="ru-RU" sz="2800" dirty="0" smtClean="0"/>
              <a:t>постоянство наблюдаемых величин</a:t>
            </a:r>
            <a:endParaRPr lang="ru-RU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756278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ИЗВЕСТНОЕ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588224" y="157161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НОВОЕ ЯВЛЕНИЕ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1187624" y="2272862"/>
            <a:ext cx="5170326" cy="13573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ыноска-облако 5"/>
          <p:cNvSpPr/>
          <p:nvPr/>
        </p:nvSpPr>
        <p:spPr>
          <a:xfrm>
            <a:off x="1643042" y="571480"/>
            <a:ext cx="5449238" cy="1000132"/>
          </a:xfrm>
          <a:prstGeom prst="cloudCallout">
            <a:avLst>
              <a:gd name="adj1" fmla="val -37566"/>
              <a:gd name="adj2" fmla="val -1002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НАУЧНАЯ</a:t>
            </a:r>
            <a:r>
              <a:rPr lang="ru-RU" sz="3200" dirty="0" smtClean="0">
                <a:solidFill>
                  <a:schemeClr val="bg1"/>
                </a:solidFill>
              </a:rPr>
              <a:t> ГИПОТЕЗА</a:t>
            </a:r>
          </a:p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76683" y="2720690"/>
            <a:ext cx="50200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Предположение позволяет </a:t>
            </a:r>
            <a:r>
              <a:rPr lang="ru-RU" sz="2400" dirty="0" smtClean="0">
                <a:solidFill>
                  <a:schemeClr val="bg1"/>
                </a:solidFill>
              </a:rPr>
              <a:t>описать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Физический закон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Описание соотношений в природе, проявляющихся при определённых условиях в эксперименте</a:t>
            </a:r>
            <a:endParaRPr lang="ru-RU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Ценность закона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 его помощью ЧАСТО можно описать не только наблюдаемое явление , но и ряд других явлений и экспериментов</a:t>
            </a:r>
            <a:endParaRPr lang="ru-RU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2511420"/>
          </a:xfrm>
        </p:spPr>
        <p:txBody>
          <a:bodyPr>
            <a:noAutofit/>
          </a:bodyPr>
          <a:lstStyle/>
          <a:p>
            <a:r>
              <a:rPr lang="ru-RU" sz="4000" dirty="0" smtClean="0"/>
              <a:t>Сравнительно небольшое число основных, ФУНДАМЕНТАЛЬНЫХ законов ДОСТАТОЧНО для описания многих природных явлений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00504"/>
            <a:ext cx="8229600" cy="2125659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Научная гипотеза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Предположение о том, что существует связь между известным и вновь объясняемым явлением</a:t>
            </a:r>
            <a:endParaRPr lang="ru-RU" sz="3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6829444" cy="1143000"/>
          </a:xfrm>
        </p:spPr>
        <p:txBody>
          <a:bodyPr/>
          <a:lstStyle/>
          <a:p>
            <a:r>
              <a:rPr lang="ru-RU" dirty="0" smtClean="0"/>
              <a:t>Фундаментальные ф.т.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71736" y="2571744"/>
            <a:ext cx="7043758" cy="71438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Новые экспериментальные эффекты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1142976" y="1071546"/>
            <a:ext cx="4929222" cy="13573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785918" y="2143116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Способствуют предсказать</a:t>
            </a:r>
            <a:endParaRPr lang="ru-RU" dirty="0"/>
          </a:p>
        </p:txBody>
      </p:sp>
      <p:sp>
        <p:nvSpPr>
          <p:cNvPr id="6" name="24-конечная звезда 5"/>
          <p:cNvSpPr/>
          <p:nvPr/>
        </p:nvSpPr>
        <p:spPr>
          <a:xfrm>
            <a:off x="571472" y="3143248"/>
            <a:ext cx="5072098" cy="3429024"/>
          </a:xfrm>
          <a:prstGeom prst="star2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571604" y="5572140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Фундаментальные ф.т</a:t>
            </a:r>
            <a:endParaRPr lang="ru-RU" dirty="0"/>
          </a:p>
        </p:txBody>
      </p:sp>
      <p:sp>
        <p:nvSpPr>
          <p:cNvPr id="9" name="8-конечная звезда 8"/>
          <p:cNvSpPr/>
          <p:nvPr/>
        </p:nvSpPr>
        <p:spPr>
          <a:xfrm>
            <a:off x="1857356" y="3357562"/>
            <a:ext cx="3000396" cy="2214578"/>
          </a:xfrm>
          <a:prstGeom prst="star8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786050" y="378619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Частная </a:t>
            </a:r>
            <a:r>
              <a:rPr lang="ru-RU" dirty="0" err="1" smtClean="0"/>
              <a:t>Фт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1" name="8-конечная звезда 10"/>
          <p:cNvSpPr/>
          <p:nvPr/>
        </p:nvSpPr>
        <p:spPr>
          <a:xfrm>
            <a:off x="3428992" y="4286256"/>
            <a:ext cx="928694" cy="857256"/>
          </a:xfrm>
          <a:prstGeom prst="star8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4-конечная звезда 11"/>
          <p:cNvSpPr/>
          <p:nvPr/>
        </p:nvSpPr>
        <p:spPr>
          <a:xfrm>
            <a:off x="1643042" y="4572008"/>
            <a:ext cx="1285884" cy="1071570"/>
          </a:xfrm>
          <a:prstGeom prst="star4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3929058" y="4500570"/>
            <a:ext cx="571504" cy="28575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Горизонтальный свиток 13"/>
          <p:cNvSpPr/>
          <p:nvPr/>
        </p:nvSpPr>
        <p:spPr>
          <a:xfrm rot="1923567">
            <a:off x="5857884" y="3929066"/>
            <a:ext cx="3071834" cy="214314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 rot="1926087">
            <a:off x="6254473" y="4674617"/>
            <a:ext cx="27765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Шаг в изучении природы- приближение к истине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особенности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857230"/>
          <a:ext cx="8229600" cy="5436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29538">
                <a:tc>
                  <a:txBody>
                    <a:bodyPr/>
                    <a:lstStyle/>
                    <a:p>
                      <a:r>
                        <a:rPr lang="ru-RU" dirty="0" smtClean="0"/>
                        <a:t>Галилей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Исаак Ньютон</a:t>
                      </a:r>
                      <a:endParaRPr lang="ru-RU" dirty="0"/>
                    </a:p>
                  </a:txBody>
                  <a:tcPr/>
                </a:tc>
              </a:tr>
              <a:tr h="1059134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Дал количественное описание падения тел на землю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Высказал</a:t>
                      </a:r>
                      <a:r>
                        <a:rPr lang="ru-RU" baseline="0" dirty="0" smtClean="0"/>
                        <a:t> ГИПОТЕЗУ.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74139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Причина падения – притяжение к Земле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29538">
                <a:tc>
                  <a:txBody>
                    <a:bodyPr/>
                    <a:lstStyle/>
                    <a:p>
                      <a:r>
                        <a:rPr lang="ru-RU" dirty="0" smtClean="0"/>
                        <a:t>Как?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Почему?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2953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Классическая теория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ТЯГОТЕНИЯ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29538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Теория – приближение к реальности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29538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Эксперимент – критерий правильности теории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59134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Расхождение теории с </a:t>
                      </a:r>
                      <a:r>
                        <a:rPr lang="ru-RU" dirty="0" err="1" smtClean="0"/>
                        <a:t>корректнопоставленным</a:t>
                      </a:r>
                      <a:r>
                        <a:rPr lang="ru-RU" dirty="0" smtClean="0"/>
                        <a:t> экспериментом</a:t>
                      </a:r>
                    </a:p>
                    <a:p>
                      <a:pPr algn="ctr"/>
                      <a:r>
                        <a:rPr lang="ru-RU" dirty="0" smtClean="0"/>
                        <a:t>Приводит к совершенствованию старой или рождению </a:t>
                      </a:r>
                    </a:p>
                    <a:p>
                      <a:pPr algn="ctr"/>
                      <a:r>
                        <a:rPr lang="ru-RU" dirty="0" smtClean="0"/>
                        <a:t>принципиально новой</a:t>
                      </a:r>
                      <a:r>
                        <a:rPr lang="ru-RU" baseline="0" dirty="0" smtClean="0"/>
                        <a:t> теории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9538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Дающей новые законы и более глубокое понимание физической теории</a:t>
                      </a:r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Идеализированная </a:t>
            </a:r>
            <a:br>
              <a:rPr lang="ru-RU" dirty="0" smtClean="0"/>
            </a:br>
            <a:r>
              <a:rPr lang="ru-RU" dirty="0" smtClean="0"/>
              <a:t>МОДЕЛЬ в физике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Материальная точка, </a:t>
            </a:r>
          </a:p>
          <a:p>
            <a:r>
              <a:rPr lang="ru-RU" sz="3200" dirty="0" smtClean="0"/>
              <a:t>абсолютно твердое тело,</a:t>
            </a:r>
          </a:p>
          <a:p>
            <a:r>
              <a:rPr lang="ru-RU" sz="3200" dirty="0" smtClean="0"/>
              <a:t>Математический маятник,</a:t>
            </a:r>
          </a:p>
          <a:p>
            <a:r>
              <a:rPr lang="ru-RU" sz="3200" dirty="0" smtClean="0"/>
              <a:t>Идеальный проводник,</a:t>
            </a:r>
          </a:p>
          <a:p>
            <a:r>
              <a:rPr lang="ru-RU" sz="3200" dirty="0" smtClean="0"/>
              <a:t>Абсолютно черное тело,</a:t>
            </a:r>
          </a:p>
          <a:p>
            <a:r>
              <a:rPr lang="ru-RU" sz="3200" dirty="0" smtClean="0"/>
              <a:t>изолятор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Физика как экспериментальная наука возникла из астрономии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Природные астрономические эксперименты:</a:t>
            </a:r>
          </a:p>
          <a:p>
            <a:pPr lvl="1"/>
            <a:r>
              <a:rPr lang="ru-RU" dirty="0" smtClean="0"/>
              <a:t>Смена времён года, </a:t>
            </a:r>
          </a:p>
          <a:p>
            <a:pPr lvl="1"/>
            <a:r>
              <a:rPr lang="ru-RU" dirty="0" smtClean="0"/>
              <a:t>смена дня и ночи,</a:t>
            </a:r>
          </a:p>
          <a:p>
            <a:pPr lvl="1"/>
            <a:r>
              <a:rPr lang="ru-RU" dirty="0" smtClean="0"/>
              <a:t>Цикличность перемещения звезд и планет по небесному куполу,</a:t>
            </a:r>
          </a:p>
          <a:p>
            <a:pPr lvl="1"/>
            <a:r>
              <a:rPr lang="ru-RU" dirty="0" smtClean="0"/>
              <a:t>Чёткая периодичность солнечных и лунных затмений,</a:t>
            </a:r>
          </a:p>
          <a:p>
            <a:pPr marL="971550" lvl="1" indent="-514350">
              <a:buNone/>
            </a:pPr>
            <a:r>
              <a:rPr lang="ru-RU" b="1" dirty="0" smtClean="0"/>
              <a:t>Закономерности природы</a:t>
            </a:r>
            <a:endParaRPr lang="ru-RU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Упрощённая версия физической системы (процесса), сохраняющая её (его) главные черты</a:t>
            </a:r>
            <a:endParaRPr lang="ru-RU" sz="3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285728"/>
            <a:ext cx="5614998" cy="2428892"/>
          </a:xfrm>
        </p:spPr>
        <p:txBody>
          <a:bodyPr>
            <a:normAutofit/>
          </a:bodyPr>
          <a:lstStyle/>
          <a:p>
            <a:r>
              <a:rPr lang="ru-RU" dirty="0" smtClean="0"/>
              <a:t>Изменение всех параметров тела (системы) фиксирует экспериментатор?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2" y="3000372"/>
            <a:ext cx="4900618" cy="3125791"/>
          </a:xfrm>
        </p:spPr>
        <p:txBody>
          <a:bodyPr/>
          <a:lstStyle/>
          <a:p>
            <a:pPr indent="0">
              <a:buNone/>
            </a:pPr>
            <a:r>
              <a:rPr lang="ru-RU" dirty="0" smtClean="0"/>
              <a:t>Может ли экспериментатор знать о существовании всех свойств и параметров?</a:t>
            </a:r>
            <a:endParaRPr lang="ru-RU" dirty="0"/>
          </a:p>
        </p:txBody>
      </p:sp>
      <p:sp>
        <p:nvSpPr>
          <p:cNvPr id="4" name="Управляющая кнопка: справка 3">
            <a:hlinkClick r:id="" action="ppaction://noaction" highlightClick="1"/>
          </p:cNvPr>
          <p:cNvSpPr/>
          <p:nvPr/>
        </p:nvSpPr>
        <p:spPr>
          <a:xfrm>
            <a:off x="642910" y="428604"/>
            <a:ext cx="2571768" cy="4786346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Границы применимости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Физической  ТЕОРИИ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Определяются пределами применимости используемой модели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3214686"/>
            <a:ext cx="64294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Любая теория – описание некоторой модели Ф.системы, некоторым приближением к реальности</a:t>
            </a:r>
          </a:p>
          <a:p>
            <a:r>
              <a:rPr lang="ru-RU" sz="2800" dirty="0" smtClean="0"/>
              <a:t> и поэтому  в дальнейшем может быть развита и обобщена</a:t>
            </a:r>
            <a:endParaRPr lang="ru-RU" sz="28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Фундаментальные законы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14950"/>
            <a:ext cx="6615130" cy="911213"/>
          </a:xfrm>
        </p:spPr>
        <p:txBody>
          <a:bodyPr/>
          <a:lstStyle/>
          <a:p>
            <a:r>
              <a:rPr lang="ru-RU" dirty="0" smtClean="0"/>
              <a:t>В законы входят константы</a:t>
            </a:r>
            <a:endParaRPr lang="ru-RU" dirty="0"/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571472" y="1571612"/>
            <a:ext cx="2571768" cy="164307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3428992" y="1571612"/>
            <a:ext cx="2571768" cy="164307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6215074" y="1714488"/>
            <a:ext cx="2571768" cy="164307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42976" y="1714488"/>
            <a:ext cx="15001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ЗСИ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4214810" y="1714488"/>
            <a:ext cx="12858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ЗСЭ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6786578" y="1857364"/>
            <a:ext cx="1785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ЗСЭЗ</a:t>
            </a: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Физика   ГАЛИЛЕЯ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2143116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Физика (результат эксперимента </a:t>
            </a:r>
          </a:p>
          <a:p>
            <a:r>
              <a:rPr lang="ru-RU" dirty="0" smtClean="0"/>
              <a:t>Природой и человеком)</a:t>
            </a:r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 rot="1318524">
            <a:off x="3806435" y="2275878"/>
            <a:ext cx="2500330" cy="13573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 rot="1329334">
            <a:off x="4000496" y="2500306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Результат определяется</a:t>
            </a:r>
            <a:endParaRPr lang="ru-RU" dirty="0"/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6429388" y="1928802"/>
            <a:ext cx="2428892" cy="371477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786578" y="2428868"/>
            <a:ext cx="17859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Источниками информации;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Органы чувств:</a:t>
            </a:r>
          </a:p>
          <a:p>
            <a:pPr lvl="1">
              <a:buFont typeface="Arial" pitchFamily="34" charset="0"/>
              <a:buChar char="•"/>
            </a:pPr>
            <a:r>
              <a:rPr lang="ru-RU" dirty="0" smtClean="0"/>
              <a:t>Осязание</a:t>
            </a:r>
          </a:p>
          <a:p>
            <a:pPr lvl="1">
              <a:buFont typeface="Arial" pitchFamily="34" charset="0"/>
              <a:buChar char="•"/>
            </a:pPr>
            <a:r>
              <a:rPr lang="ru-RU" dirty="0" smtClean="0"/>
              <a:t>Обоняние</a:t>
            </a:r>
          </a:p>
          <a:p>
            <a:pPr lvl="1">
              <a:buFont typeface="Arial" pitchFamily="34" charset="0"/>
              <a:buChar char="•"/>
            </a:pPr>
            <a:r>
              <a:rPr lang="ru-RU" dirty="0" smtClean="0"/>
              <a:t>Слух </a:t>
            </a:r>
          </a:p>
          <a:p>
            <a:pPr lvl="1">
              <a:buFont typeface="Arial" pitchFamily="34" charset="0"/>
              <a:buChar char="•"/>
            </a:pPr>
            <a:r>
              <a:rPr lang="ru-RU" dirty="0" smtClean="0"/>
              <a:t>Зрение</a:t>
            </a:r>
          </a:p>
          <a:p>
            <a:r>
              <a:rPr lang="ru-RU" dirty="0" smtClean="0"/>
              <a:t>СУБЬЕКТИВНО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Физика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Наука </a:t>
            </a:r>
          </a:p>
          <a:p>
            <a:pPr lvl="1"/>
            <a:r>
              <a:rPr lang="ru-RU" dirty="0" smtClean="0"/>
              <a:t>о наиболее общих</a:t>
            </a:r>
          </a:p>
          <a:p>
            <a:pPr lvl="1"/>
            <a:r>
              <a:rPr lang="ru-RU" dirty="0" smtClean="0"/>
              <a:t>И фундаментальных</a:t>
            </a:r>
          </a:p>
          <a:p>
            <a:pPr lvl="2"/>
            <a:r>
              <a:rPr lang="ru-RU" dirty="0" smtClean="0"/>
              <a:t>Закономерностях,</a:t>
            </a:r>
          </a:p>
          <a:p>
            <a:pPr lvl="2"/>
            <a:r>
              <a:rPr lang="ru-RU" dirty="0" smtClean="0"/>
              <a:t>Определяющих</a:t>
            </a:r>
          </a:p>
          <a:p>
            <a:pPr lvl="3"/>
            <a:r>
              <a:rPr lang="ru-RU" dirty="0" smtClean="0"/>
              <a:t>Структуру и</a:t>
            </a:r>
          </a:p>
          <a:p>
            <a:pPr lvl="3"/>
            <a:r>
              <a:rPr lang="ru-RU" dirty="0" smtClean="0"/>
              <a:t>Эволюцию</a:t>
            </a:r>
          </a:p>
          <a:p>
            <a:pPr lvl="1"/>
            <a:r>
              <a:rPr lang="ru-RU" dirty="0" smtClean="0"/>
              <a:t>Материального мира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Диапазон Восприятия органов чувств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075188"/>
              </p:ext>
            </p:extLst>
          </p:nvPr>
        </p:nvGraphicFramePr>
        <p:xfrm>
          <a:off x="500034" y="785794"/>
          <a:ext cx="8229600" cy="5704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  <a:gridCol w="4357718"/>
                <a:gridCol w="201449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Органы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осязания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Не позволяют отличать друг от друга шероховатости и слабые раздражители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Диапазон воспринимаемой температуры и концентрации вредных жидкостей</a:t>
                      </a:r>
                      <a:r>
                        <a:rPr lang="ru-RU" sz="1600" baseline="0" dirty="0" smtClean="0"/>
                        <a:t> на коже в режиме биологического выживания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вкуса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Чувствительны только к ограниченному набору химических соединений и веществ потребляемых организмом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обоняния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Реагируют лишь</a:t>
                      </a:r>
                      <a:r>
                        <a:rPr lang="ru-RU" sz="1600" baseline="0" dirty="0" smtClean="0"/>
                        <a:t> на некоторые газы, пары и их смеси в узком диапазоне концентрации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слуха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Невелики пороговые возможности восприятия малой и большой  интенсивности звука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Частотный диапазон ограничен 16 Гц – 20 кГц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Зрения (глаз)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Не может воспринимать сверхвысокую интенсивность излучения</a:t>
                      </a:r>
                      <a:r>
                        <a:rPr lang="ru-RU" sz="1600" baseline="0" dirty="0" smtClean="0"/>
                        <a:t> и различать последовательные сигналы длительностью менее 0,05с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Узкий диапазон воспринимаемых длин волн от 0,38 до 0,78 мкм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0"/>
          </a:xfrm>
        </p:spPr>
        <p:txBody>
          <a:bodyPr>
            <a:normAutofit/>
          </a:bodyPr>
          <a:lstStyle/>
          <a:p>
            <a:r>
              <a:rPr lang="ru-RU" dirty="0" smtClean="0"/>
              <a:t>Органы чувств – обеспечивают необходимый уровень адаптации человека к возможным изменениям внешней среды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00438"/>
            <a:ext cx="8229600" cy="2625725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Щёлочки среди многообразия </a:t>
            </a:r>
            <a:r>
              <a:rPr lang="ru-RU" dirty="0" err="1" smtClean="0"/>
              <a:t>природых</a:t>
            </a:r>
            <a:r>
              <a:rPr lang="ru-RU" dirty="0" smtClean="0"/>
              <a:t> информационных сигналов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Притча о пяти слепых</a:t>
            </a:r>
            <a:endParaRPr lang="ru-RU" sz="54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7649799"/>
              </p:ext>
            </p:extLst>
          </p:nvPr>
        </p:nvGraphicFramePr>
        <p:xfrm>
          <a:off x="457200" y="1600200"/>
          <a:ext cx="8229599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947"/>
                <a:gridCol w="3926877"/>
                <a:gridCol w="1998554"/>
                <a:gridCol w="190022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№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Объект исследование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Глагол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Восприятие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2000" dirty="0" smtClean="0"/>
                        <a:t>1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Взобравшись на спину слона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считал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стена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2000" dirty="0" smtClean="0"/>
                        <a:t>2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Ощупывал ногу слона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решил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колонна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2000" dirty="0" smtClean="0"/>
                        <a:t>3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Взяв в руки хобот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Принял за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труба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2000" dirty="0" smtClean="0"/>
                        <a:t>4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Дотрагиваясь до бивня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думал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сабля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r>
                        <a:rPr lang="ru-RU" sz="2000" dirty="0" smtClean="0"/>
                        <a:t>5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Поглаживающий хвост</a:t>
                      </a:r>
                      <a:r>
                        <a:rPr lang="ru-RU" sz="2400" baseline="0" dirty="0" smtClean="0"/>
                        <a:t> слона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заподозрил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верёвка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572071"/>
              </p:ext>
            </p:extLst>
          </p:nvPr>
        </p:nvGraphicFramePr>
        <p:xfrm>
          <a:off x="539552" y="5589240"/>
          <a:ext cx="82296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0"/>
              </a:tblGrid>
              <a:tr h="785818">
                <a:tc>
                  <a:txBody>
                    <a:bodyPr/>
                    <a:lstStyle/>
                    <a:p>
                      <a:pPr marL="342900" indent="-342900" algn="ctr">
                        <a:buFont typeface="+mj-lt"/>
                        <a:buNone/>
                      </a:pPr>
                      <a:r>
                        <a:rPr lang="ru-RU" sz="7200" dirty="0" smtClean="0"/>
                        <a:t>Что такое слон?</a:t>
                      </a:r>
                      <a:endParaRPr lang="ru-RU" sz="7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924"/>
          </a:xfrm>
        </p:spPr>
        <p:txBody>
          <a:bodyPr>
            <a:normAutofit/>
          </a:bodyPr>
          <a:lstStyle/>
          <a:p>
            <a:r>
              <a:rPr lang="ru-RU" dirty="0" smtClean="0"/>
              <a:t>Чем компенсируется недостаток восприятия органов чувств человека при формировании представлений о структуре окружающего мира?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929066"/>
            <a:ext cx="8229600" cy="2197097"/>
          </a:xfrm>
        </p:spPr>
        <p:txBody>
          <a:bodyPr>
            <a:normAutofit/>
          </a:bodyPr>
          <a:lstStyle/>
          <a:p>
            <a:r>
              <a:rPr lang="ru-RU" dirty="0" smtClean="0"/>
              <a:t>«Жизненный опыт» </a:t>
            </a:r>
          </a:p>
          <a:p>
            <a:pPr lvl="1"/>
            <a:r>
              <a:rPr lang="ru-RU" dirty="0" smtClean="0"/>
              <a:t> не достаточен в нехарактерных для Человека </a:t>
            </a:r>
          </a:p>
          <a:p>
            <a:pPr lvl="2"/>
            <a:r>
              <a:rPr lang="ru-RU" dirty="0" smtClean="0"/>
              <a:t>пространственных размерах и </a:t>
            </a:r>
          </a:p>
          <a:p>
            <a:pPr lvl="2"/>
            <a:r>
              <a:rPr lang="ru-RU" dirty="0" smtClean="0"/>
              <a:t>временных интервалах</a:t>
            </a:r>
          </a:p>
          <a:p>
            <a:r>
              <a:rPr lang="ru-RU" dirty="0" smtClean="0"/>
              <a:t>Эксперимент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4143404" cy="1143000"/>
          </a:xfrm>
        </p:spPr>
        <p:txBody>
          <a:bodyPr/>
          <a:lstStyle/>
          <a:p>
            <a:r>
              <a:rPr lang="ru-RU" dirty="0" smtClean="0"/>
              <a:t>эксперимент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1000100" y="1571612"/>
            <a:ext cx="2571768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71538" y="1857364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Что необходимо?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9058" y="1714488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Физические приборы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2714612" y="2643182"/>
            <a:ext cx="2357454" cy="9286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857488" y="292893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Для чего?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57818" y="2857496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Понять структуру вещества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1166</TotalTime>
  <Words>601</Words>
  <Application>Microsoft Office PowerPoint</Application>
  <PresentationFormat>Экран (4:3)</PresentationFormat>
  <Paragraphs>161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Паркет</vt:lpstr>
      <vt:lpstr>Методология физических открытий</vt:lpstr>
      <vt:lpstr>Физика как экспериментальная наука возникла из астрономии</vt:lpstr>
      <vt:lpstr>Физика   ГАЛИЛЕЯ</vt:lpstr>
      <vt:lpstr>Физика -</vt:lpstr>
      <vt:lpstr>Диапазон Восприятия органов чувств</vt:lpstr>
      <vt:lpstr>Органы чувств – обеспечивают необходимый уровень адаптации человека к возможным изменениям внешней среды</vt:lpstr>
      <vt:lpstr>Притча о пяти слепых</vt:lpstr>
      <vt:lpstr>Чем компенсируется недостаток восприятия органов чувств человека при формировании представлений о структуре окружающего мира?</vt:lpstr>
      <vt:lpstr>эксперимент</vt:lpstr>
      <vt:lpstr>Суть любого научного эксперимента</vt:lpstr>
      <vt:lpstr>Классификация и анализ  экспериментальных данных</vt:lpstr>
      <vt:lpstr>Презентация PowerPoint</vt:lpstr>
      <vt:lpstr>Физический закон -</vt:lpstr>
      <vt:lpstr>Ценность закона</vt:lpstr>
      <vt:lpstr>Сравнительно небольшое число основных, ФУНДАМЕНТАЛЬНЫХ законов ДОСТАТОЧНО для описания многих природных явлений </vt:lpstr>
      <vt:lpstr>Научная гипотеза</vt:lpstr>
      <vt:lpstr>Фундаментальные ф.т.</vt:lpstr>
      <vt:lpstr>особенности</vt:lpstr>
      <vt:lpstr>Идеализированная  МОДЕЛЬ в физике</vt:lpstr>
      <vt:lpstr>Модель</vt:lpstr>
      <vt:lpstr>Изменение всех параметров тела (системы) фиксирует экспериментатор?</vt:lpstr>
      <vt:lpstr>Границы применимости  Физической  ТЕОРИИ</vt:lpstr>
      <vt:lpstr>Фундаментальные законы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82</cp:revision>
  <dcterms:modified xsi:type="dcterms:W3CDTF">2022-08-22T18:58:59Z</dcterms:modified>
</cp:coreProperties>
</file>