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3" r:id="rId1"/>
  </p:sldMasterIdLst>
  <p:sldIdLst>
    <p:sldId id="256" r:id="rId2"/>
    <p:sldId id="257" r:id="rId3"/>
    <p:sldId id="279" r:id="rId4"/>
    <p:sldId id="310" r:id="rId5"/>
    <p:sldId id="299" r:id="rId6"/>
    <p:sldId id="300" r:id="rId7"/>
    <p:sldId id="286" r:id="rId8"/>
    <p:sldId id="301" r:id="rId9"/>
    <p:sldId id="302" r:id="rId10"/>
    <p:sldId id="303" r:id="rId11"/>
    <p:sldId id="283" r:id="rId12"/>
    <p:sldId id="291" r:id="rId13"/>
    <p:sldId id="298" r:id="rId14"/>
    <p:sldId id="305" r:id="rId15"/>
    <p:sldId id="304" r:id="rId16"/>
    <p:sldId id="290" r:id="rId17"/>
    <p:sldId id="287" r:id="rId18"/>
    <p:sldId id="265" r:id="rId19"/>
    <p:sldId id="293" r:id="rId20"/>
    <p:sldId id="294" r:id="rId21"/>
    <p:sldId id="309" r:id="rId22"/>
    <p:sldId id="277"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1" d="100"/>
          <a:sy n="51" d="100"/>
        </p:scale>
        <p:origin x="926" y="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8466" y="-8468"/>
            <a:ext cx="9171316"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ru-RU"/>
              <a:t>Образец заголовка</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5B106E36-FD25-4E2D-B0AA-010F637433A0}" type="datetimeFigureOut">
              <a:rPr lang="ru-RU" smtClean="0"/>
              <a:pPr/>
              <a:t>22.08.2022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1830529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5B106E36-FD25-4E2D-B0AA-010F637433A0}" type="datetimeFigureOut">
              <a:rPr lang="ru-RU" smtClean="0"/>
              <a:pPr/>
              <a:t>22.08.2022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31253749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5B106E36-FD25-4E2D-B0AA-010F637433A0}" type="datetimeFigureOut">
              <a:rPr lang="ru-RU" smtClean="0"/>
              <a:pPr/>
              <a:t>22.08.2022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9612065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5B106E36-FD25-4E2D-B0AA-010F637433A0}" type="datetimeFigureOut">
              <a:rPr lang="ru-RU" smtClean="0"/>
              <a:pPr/>
              <a:t>22.08.2022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15380585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5B106E36-FD25-4E2D-B0AA-010F637433A0}" type="datetimeFigureOut">
              <a:rPr lang="ru-RU" smtClean="0"/>
              <a:pPr/>
              <a:t>22.08.2022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3639467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5B106E36-FD25-4E2D-B0AA-010F637433A0}" type="datetimeFigureOut">
              <a:rPr lang="ru-RU" smtClean="0"/>
              <a:pPr/>
              <a:t>22.08.2022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35431049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5B106E36-FD25-4E2D-B0AA-010F637433A0}" type="datetimeFigureOut">
              <a:rPr lang="ru-RU" smtClean="0"/>
              <a:pPr/>
              <a:t>22.08.2022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7164503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ru-RU"/>
              <a:t>Образец заголовка</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5B106E36-FD25-4E2D-B0AA-010F637433A0}" type="datetimeFigureOut">
              <a:rPr lang="ru-RU" smtClean="0"/>
              <a:pPr/>
              <a:t>22.08.2022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37835842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5B106E36-FD25-4E2D-B0AA-010F637433A0}" type="datetimeFigureOut">
              <a:rPr lang="ru-RU" smtClean="0"/>
              <a:pPr/>
              <a:t>22.08.2022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28069055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5B106E36-FD25-4E2D-B0AA-010F637433A0}" type="datetimeFigureOut">
              <a:rPr lang="ru-RU" smtClean="0"/>
              <a:pPr/>
              <a:t>22.08.2022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4624194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ru-RU"/>
              <a:t>Образец заголовка</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5B106E36-FD25-4E2D-B0AA-010F637433A0}" type="datetimeFigureOut">
              <a:rPr lang="ru-RU" smtClean="0"/>
              <a:pPr/>
              <a:t>22.08.2022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28452264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5B106E36-FD25-4E2D-B0AA-010F637433A0}" type="datetimeFigureOut">
              <a:rPr lang="ru-RU" smtClean="0"/>
              <a:pPr/>
              <a:t>22.08.2022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6714628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5B106E36-FD25-4E2D-B0AA-010F637433A0}" type="datetimeFigureOut">
              <a:rPr lang="ru-RU" smtClean="0"/>
              <a:pPr/>
              <a:t>22.08.2022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25998242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106E36-FD25-4E2D-B0AA-010F637433A0}" type="datetimeFigureOut">
              <a:rPr lang="ru-RU" smtClean="0"/>
              <a:pPr/>
              <a:t>22.08.2022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12531699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ru-RU"/>
              <a:t>Образец заголовка</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a:t>Образец текста</a:t>
            </a:r>
          </a:p>
        </p:txBody>
      </p:sp>
      <p:sp>
        <p:nvSpPr>
          <p:cNvPr id="5" name="Date Placeholder 4"/>
          <p:cNvSpPr>
            <a:spLocks noGrp="1"/>
          </p:cNvSpPr>
          <p:nvPr>
            <p:ph type="dt" sz="half" idx="10"/>
          </p:nvPr>
        </p:nvSpPr>
        <p:spPr/>
        <p:txBody>
          <a:bodyPr/>
          <a:lstStyle/>
          <a:p>
            <a:fld id="{5B106E36-FD25-4E2D-B0AA-010F637433A0}" type="datetimeFigureOut">
              <a:rPr lang="ru-RU" smtClean="0"/>
              <a:pPr/>
              <a:t>22.08.2022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13013948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5B106E36-FD25-4E2D-B0AA-010F637433A0}" type="datetimeFigureOut">
              <a:rPr lang="ru-RU" smtClean="0"/>
              <a:pPr/>
              <a:t>22.08.2022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5C68B6-61C2-468F-89AB-4B9F7531AA68}" type="slidenum">
              <a:rPr lang="ru-RU" smtClean="0"/>
              <a:pPr/>
              <a:t>‹#›</a:t>
            </a:fld>
            <a:endParaRPr lang="ru-RU"/>
          </a:p>
        </p:txBody>
      </p:sp>
    </p:spTree>
    <p:extLst>
      <p:ext uri="{BB962C8B-B14F-4D97-AF65-F5344CB8AC3E}">
        <p14:creationId xmlns:p14="http://schemas.microsoft.com/office/powerpoint/2010/main" val="12014935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71317" cy="6874935"/>
            <a:chOff x="-8467" y="-8468"/>
            <a:chExt cx="9171317"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B106E36-FD25-4E2D-B0AA-010F637433A0}" type="datetimeFigureOut">
              <a:rPr lang="ru-RU" smtClean="0"/>
              <a:pPr/>
              <a:t>22.08.2022</a:t>
            </a:fld>
            <a:endParaRPr lang="ru-RU"/>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725C68B6-61C2-468F-89AB-4B9F7531AA68}" type="slidenum">
              <a:rPr lang="ru-RU" smtClean="0"/>
              <a:pPr/>
              <a:t>‹#›</a:t>
            </a:fld>
            <a:endParaRPr lang="ru-RU"/>
          </a:p>
        </p:txBody>
      </p:sp>
    </p:spTree>
    <p:extLst>
      <p:ext uri="{BB962C8B-B14F-4D97-AF65-F5344CB8AC3E}">
        <p14:creationId xmlns:p14="http://schemas.microsoft.com/office/powerpoint/2010/main" val="1289209079"/>
      </p:ext>
    </p:extLst>
  </p:cSld>
  <p:clrMap bg1="lt1" tx1="dk1" bg2="lt2" tx2="dk2" accent1="accent1" accent2="accent2" accent3="accent3" accent4="accent4" accent5="accent5" accent6="accent6" hlink="hlink" folHlink="folHlink"/>
  <p:sldLayoutIdLst>
    <p:sldLayoutId id="2147483794" r:id="rId1"/>
    <p:sldLayoutId id="2147483795" r:id="rId2"/>
    <p:sldLayoutId id="2147483796" r:id="rId3"/>
    <p:sldLayoutId id="2147483797" r:id="rId4"/>
    <p:sldLayoutId id="2147483798" r:id="rId5"/>
    <p:sldLayoutId id="2147483799" r:id="rId6"/>
    <p:sldLayoutId id="2147483800" r:id="rId7"/>
    <p:sldLayoutId id="2147483801" r:id="rId8"/>
    <p:sldLayoutId id="2147483802" r:id="rId9"/>
    <p:sldLayoutId id="2147483803" r:id="rId10"/>
    <p:sldLayoutId id="2147483804" r:id="rId11"/>
    <p:sldLayoutId id="2147483805" r:id="rId12"/>
    <p:sldLayoutId id="2147483806" r:id="rId13"/>
    <p:sldLayoutId id="2147483807" r:id="rId14"/>
    <p:sldLayoutId id="2147483808" r:id="rId15"/>
    <p:sldLayoutId id="214748380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6.xml"/><Relationship Id="rId5" Type="http://schemas.openxmlformats.org/officeDocument/2006/relationships/image" Target="../media/image8.jpeg"/><Relationship Id="rId4" Type="http://schemas.openxmlformats.org/officeDocument/2006/relationships/image" Target="../media/image7.jpeg"/></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692696"/>
            <a:ext cx="8553128" cy="3024336"/>
          </a:xfrm>
        </p:spPr>
        <p:txBody>
          <a:bodyPr>
            <a:normAutofit/>
          </a:bodyPr>
          <a:lstStyle/>
          <a:p>
            <a:pPr algn="ctr"/>
            <a:r>
              <a:rPr lang="ru-RU" sz="4800" b="1" i="1" dirty="0">
                <a:solidFill>
                  <a:schemeClr val="accent2">
                    <a:lumMod val="50000"/>
                  </a:schemeClr>
                </a:solidFill>
                <a:latin typeface="Times New Roman" pitchFamily="18" charset="0"/>
                <a:cs typeface="Times New Roman" pitchFamily="18" charset="0"/>
              </a:rPr>
              <a:t>«Системный  подход и требования к современному уроку технологии в современном контексте»</a:t>
            </a:r>
          </a:p>
        </p:txBody>
      </p:sp>
      <p:sp>
        <p:nvSpPr>
          <p:cNvPr id="3" name="Содержимое 2"/>
          <p:cNvSpPr>
            <a:spLocks noGrp="1"/>
          </p:cNvSpPr>
          <p:nvPr>
            <p:ph idx="1"/>
          </p:nvPr>
        </p:nvSpPr>
        <p:spPr>
          <a:xfrm>
            <a:off x="4716016" y="5445224"/>
            <a:ext cx="3970784" cy="1152128"/>
          </a:xfrm>
        </p:spPr>
        <p:txBody>
          <a:bodyPr>
            <a:noAutofit/>
          </a:bodyPr>
          <a:lstStyle/>
          <a:p>
            <a:r>
              <a:rPr lang="ru-RU" sz="2000" dirty="0">
                <a:latin typeface="Times New Roman" panose="02020603050405020304" pitchFamily="18" charset="0"/>
                <a:cs typeface="Times New Roman" panose="02020603050405020304" pitchFamily="18" charset="0"/>
              </a:rPr>
              <a:t>Презентацию подготовила: Ларина Ю.В., учитель технологии МБОУ «</a:t>
            </a:r>
            <a:r>
              <a:rPr lang="ru-RU" sz="2000" dirty="0" err="1">
                <a:latin typeface="Times New Roman" panose="02020603050405020304" pitchFamily="18" charset="0"/>
                <a:cs typeface="Times New Roman" panose="02020603050405020304" pitchFamily="18" charset="0"/>
              </a:rPr>
              <a:t>Лесновской</a:t>
            </a:r>
            <a:r>
              <a:rPr lang="ru-RU" sz="2000" dirty="0">
                <a:latin typeface="Times New Roman" panose="02020603050405020304" pitchFamily="18" charset="0"/>
                <a:cs typeface="Times New Roman" panose="02020603050405020304" pitchFamily="18" charset="0"/>
              </a:rPr>
              <a:t> СОШ»</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a:extLst>
              <a:ext uri="{FF2B5EF4-FFF2-40B4-BE49-F238E27FC236}">
                <a16:creationId xmlns:a16="http://schemas.microsoft.com/office/drawing/2014/main" id="{E871F8AF-E994-4611-AB1C-E40B0F9A528C}"/>
              </a:ext>
            </a:extLst>
          </p:cNvPr>
          <p:cNvSpPr>
            <a:spLocks noGrp="1"/>
          </p:cNvSpPr>
          <p:nvPr>
            <p:ph type="title"/>
          </p:nvPr>
        </p:nvSpPr>
        <p:spPr>
          <a:xfrm>
            <a:off x="457200" y="152400"/>
            <a:ext cx="8229600" cy="1620416"/>
          </a:xfrm>
        </p:spPr>
        <p:txBody>
          <a:bodyPr/>
          <a:lstStyle/>
          <a:p>
            <a:pPr marL="274320" marR="0" lvl="0" indent="-274320" defTabSz="914400" rtl="0" eaLnBrk="1" fontAlgn="auto" latinLnBrk="0" hangingPunct="1">
              <a:lnSpc>
                <a:spcPct val="100000"/>
              </a:lnSpc>
              <a:spcBef>
                <a:spcPts val="600"/>
              </a:spcBef>
              <a:spcAft>
                <a:spcPts val="0"/>
              </a:spcAft>
              <a:tabLst/>
              <a:defRPr/>
            </a:pPr>
            <a:r>
              <a:rPr kumimoji="0" lang="ru-RU" sz="2600" b="1" i="0" u="none" strike="noStrike" kern="1200" cap="none" spc="0" normalizeH="0" baseline="0" noProof="0" dirty="0">
                <a:ln>
                  <a:noFill/>
                </a:ln>
                <a:solidFill>
                  <a:srgbClr val="333333"/>
                </a:solidFill>
                <a:effectLst/>
                <a:uLnTx/>
                <a:uFillTx/>
                <a:latin typeface="Helvetica Neue"/>
                <a:ea typeface="+mn-ea"/>
                <a:cs typeface="+mn-cs"/>
              </a:rPr>
              <a:t>Методы и формы современного урока:</a:t>
            </a:r>
            <a:br>
              <a:rPr kumimoji="0" lang="ru-RU" sz="2600" b="1" i="0" u="none" strike="noStrike" kern="1200" cap="none" spc="0" normalizeH="0" baseline="0" noProof="0" dirty="0">
                <a:ln>
                  <a:noFill/>
                </a:ln>
                <a:solidFill>
                  <a:srgbClr val="333333"/>
                </a:solidFill>
                <a:effectLst/>
                <a:uLnTx/>
                <a:uFillTx/>
                <a:latin typeface="Helvetica Neue"/>
                <a:ea typeface="+mn-ea"/>
                <a:cs typeface="+mn-cs"/>
              </a:rPr>
            </a:br>
            <a:endParaRPr lang="ru-RU" dirty="0"/>
          </a:p>
        </p:txBody>
      </p:sp>
      <p:sp>
        <p:nvSpPr>
          <p:cNvPr id="2" name="Объект 1">
            <a:extLst>
              <a:ext uri="{FF2B5EF4-FFF2-40B4-BE49-F238E27FC236}">
                <a16:creationId xmlns:a16="http://schemas.microsoft.com/office/drawing/2014/main" id="{FFCC4C4F-587F-4337-A688-275CC602E1AF}"/>
              </a:ext>
            </a:extLst>
          </p:cNvPr>
          <p:cNvSpPr>
            <a:spLocks noGrp="1"/>
          </p:cNvSpPr>
          <p:nvPr>
            <p:ph idx="1"/>
          </p:nvPr>
        </p:nvSpPr>
        <p:spPr>
          <a:xfrm>
            <a:off x="609599" y="980728"/>
            <a:ext cx="6347714" cy="5060635"/>
          </a:xfrm>
        </p:spPr>
        <p:txBody>
          <a:bodyPr/>
          <a:lstStyle/>
          <a:p>
            <a:pPr marL="0" indent="0" algn="l">
              <a:buNone/>
            </a:pPr>
            <a:endParaRPr lang="ru-RU" b="1" i="0" dirty="0">
              <a:solidFill>
                <a:srgbClr val="333333"/>
              </a:solidFill>
              <a:effectLst/>
              <a:latin typeface="Helvetica Neue"/>
            </a:endParaRPr>
          </a:p>
          <a:p>
            <a:pPr algn="l">
              <a:buFont typeface="Arial" panose="020B0604020202020204" pitchFamily="34" charset="0"/>
              <a:buChar char="•"/>
            </a:pPr>
            <a:r>
              <a:rPr lang="ru-RU" sz="2400" b="0" i="0" dirty="0">
                <a:effectLst/>
                <a:latin typeface="Times New Roman" panose="02020603050405020304" pitchFamily="18" charset="0"/>
                <a:cs typeface="Times New Roman" panose="02020603050405020304" pitchFamily="18" charset="0"/>
              </a:rPr>
              <a:t>метод проектов;</a:t>
            </a:r>
          </a:p>
          <a:p>
            <a:pPr algn="l">
              <a:buFont typeface="Arial" panose="020B0604020202020204" pitchFamily="34" charset="0"/>
              <a:buChar char="•"/>
            </a:pPr>
            <a:r>
              <a:rPr lang="ru-RU" sz="2400" b="0" i="0" dirty="0">
                <a:effectLst/>
                <a:latin typeface="Times New Roman" panose="02020603050405020304" pitchFamily="18" charset="0"/>
                <a:cs typeface="Times New Roman" panose="02020603050405020304" pitchFamily="18" charset="0"/>
              </a:rPr>
              <a:t>информационно-коммуникационные технологии;</a:t>
            </a:r>
          </a:p>
          <a:p>
            <a:pPr algn="l">
              <a:buFont typeface="Arial" panose="020B0604020202020204" pitchFamily="34" charset="0"/>
              <a:buChar char="•"/>
            </a:pPr>
            <a:r>
              <a:rPr lang="ru-RU" sz="2400" b="0" i="0" dirty="0" err="1">
                <a:effectLst/>
                <a:latin typeface="Times New Roman" panose="02020603050405020304" pitchFamily="18" charset="0"/>
                <a:cs typeface="Times New Roman" panose="02020603050405020304" pitchFamily="18" charset="0"/>
              </a:rPr>
              <a:t>здоровьесберегающие</a:t>
            </a:r>
            <a:r>
              <a:rPr lang="ru-RU" sz="2400" b="0" i="0" dirty="0">
                <a:effectLst/>
                <a:latin typeface="Times New Roman" panose="02020603050405020304" pitchFamily="18" charset="0"/>
                <a:cs typeface="Times New Roman" panose="02020603050405020304" pitchFamily="18" charset="0"/>
              </a:rPr>
              <a:t> технологии (интеграция);</a:t>
            </a:r>
          </a:p>
          <a:p>
            <a:pPr algn="l">
              <a:buFont typeface="Arial" panose="020B0604020202020204" pitchFamily="34" charset="0"/>
              <a:buChar char="•"/>
            </a:pPr>
            <a:r>
              <a:rPr lang="ru-RU" sz="2400" b="0" i="0" dirty="0">
                <a:effectLst/>
                <a:latin typeface="Times New Roman" panose="02020603050405020304" pitchFamily="18" charset="0"/>
                <a:cs typeface="Times New Roman" panose="02020603050405020304" pitchFamily="18" charset="0"/>
              </a:rPr>
              <a:t>портфолио.</a:t>
            </a:r>
          </a:p>
          <a:p>
            <a:endParaRPr lang="ru-RU" dirty="0"/>
          </a:p>
        </p:txBody>
      </p:sp>
    </p:spTree>
    <p:extLst>
      <p:ext uri="{BB962C8B-B14F-4D97-AF65-F5344CB8AC3E}">
        <p14:creationId xmlns:p14="http://schemas.microsoft.com/office/powerpoint/2010/main" val="33942088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id="{1E21AEC1-544C-4D18-A7AD-DC68C5A7592E}"/>
              </a:ext>
            </a:extLst>
          </p:cNvPr>
          <p:cNvSpPr>
            <a:spLocks noGrp="1"/>
          </p:cNvSpPr>
          <p:nvPr>
            <p:ph idx="4294967295"/>
          </p:nvPr>
        </p:nvSpPr>
        <p:spPr>
          <a:xfrm>
            <a:off x="0" y="549275"/>
            <a:ext cx="8229600" cy="5400675"/>
          </a:xfrm>
        </p:spPr>
        <p:txBody>
          <a:bodyPr>
            <a:noAutofit/>
          </a:bodyPr>
          <a:lstStyle/>
          <a:p>
            <a:r>
              <a:rPr kumimoji="0" lang="ru-RU" sz="2400" b="0" i="0" u="none" strike="noStrike" kern="1200" cap="none" spc="0" normalizeH="0" baseline="0" noProof="0" dirty="0">
                <a:ln>
                  <a:noFill/>
                </a:ln>
                <a:solidFill>
                  <a:schemeClr val="accent2">
                    <a:lumMod val="50000"/>
                  </a:schemeClr>
                </a:solidFill>
                <a:effectLst/>
                <a:uLnTx/>
                <a:uFillTx/>
                <a:latin typeface="Times New Roman" panose="02020603050405020304" pitchFamily="18" charset="0"/>
                <a:ea typeface="Calibri" panose="020F0502020204030204" pitchFamily="34" charset="0"/>
                <a:cs typeface="Times New Roman" panose="02020603050405020304" pitchFamily="18" charset="0"/>
              </a:rPr>
              <a:t>Основное предназначение метода проектов состоит в предоставлении обучающимся возможности самостоятельного приобретения знаний в процессе решения практических задач или проблем, требующего интеграции знаний из различных предметных областей. Метод проектов как педагогическая технология предполагает совокупность исследовательских, поисковых, проблемных методов, творческих по своей сути. Преподавателю в рамках проекта отводится роль разработчика, координатора, эксперта, консультанта.</a:t>
            </a:r>
            <a:endParaRPr lang="ru-RU" sz="2400" dirty="0">
              <a:solidFill>
                <a:schemeClr val="accent2">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823433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285728"/>
            <a:ext cx="8229600" cy="714380"/>
          </a:xfrm>
        </p:spPr>
        <p:txBody>
          <a:bodyPr>
            <a:normAutofit fontScale="90000"/>
          </a:bodyPr>
          <a:lstStyle/>
          <a:p>
            <a:r>
              <a:rPr lang="ru-RU" sz="4400" b="1" i="1" dirty="0">
                <a:solidFill>
                  <a:schemeClr val="bg1"/>
                </a:solidFill>
                <a:latin typeface="Times New Roman" pitchFamily="18" charset="0"/>
                <a:cs typeface="Times New Roman" pitchFamily="18" charset="0"/>
              </a:rPr>
              <a:t>Задачи:</a:t>
            </a:r>
            <a:endParaRPr lang="ru-RU" sz="4400" i="1" dirty="0">
              <a:solidFill>
                <a:schemeClr val="bg1"/>
              </a:solidFill>
              <a:latin typeface="Times New Roman" pitchFamily="18" charset="0"/>
              <a:cs typeface="Times New Roman" pitchFamily="18" charset="0"/>
            </a:endParaRPr>
          </a:p>
        </p:txBody>
      </p:sp>
      <p:sp>
        <p:nvSpPr>
          <p:cNvPr id="2" name="Содержимое 1"/>
          <p:cNvSpPr>
            <a:spLocks noGrp="1"/>
          </p:cNvSpPr>
          <p:nvPr>
            <p:ph idx="1"/>
          </p:nvPr>
        </p:nvSpPr>
        <p:spPr>
          <a:xfrm>
            <a:off x="457200" y="548680"/>
            <a:ext cx="7787208" cy="5547320"/>
          </a:xfrm>
        </p:spPr>
        <p:txBody>
          <a:bodyPr>
            <a:normAutofit fontScale="92500" lnSpcReduction="10000"/>
          </a:bodyPr>
          <a:lstStyle/>
          <a:p>
            <a:pPr>
              <a:buNone/>
            </a:pPr>
            <a:endParaRPr lang="ru-RU" dirty="0"/>
          </a:p>
          <a:p>
            <a:pPr algn="just"/>
            <a:r>
              <a:rPr lang="ru-RU" sz="2800" dirty="0">
                <a:solidFill>
                  <a:schemeClr val="accent4">
                    <a:lumMod val="50000"/>
                  </a:schemeClr>
                </a:solidFill>
                <a:latin typeface="Times New Roman" pitchFamily="18" charset="0"/>
                <a:cs typeface="Times New Roman" pitchFamily="18" charset="0"/>
              </a:rPr>
              <a:t>научить планировать </a:t>
            </a:r>
            <a:r>
              <a:rPr lang="ru-RU" sz="2800" dirty="0">
                <a:latin typeface="Times New Roman" pitchFamily="18" charset="0"/>
                <a:cs typeface="Times New Roman" pitchFamily="18" charset="0"/>
              </a:rPr>
              <a:t>свою работу, </a:t>
            </a:r>
            <a:r>
              <a:rPr lang="ru-RU" sz="2800" dirty="0">
                <a:solidFill>
                  <a:schemeClr val="accent4">
                    <a:lumMod val="50000"/>
                  </a:schemeClr>
                </a:solidFill>
                <a:latin typeface="Times New Roman" pitchFamily="18" charset="0"/>
                <a:cs typeface="Times New Roman" pitchFamily="18" charset="0"/>
              </a:rPr>
              <a:t>корректировать и оценивать</a:t>
            </a:r>
            <a:r>
              <a:rPr lang="ru-RU" sz="2800" dirty="0">
                <a:latin typeface="Times New Roman" pitchFamily="18" charset="0"/>
                <a:cs typeface="Times New Roman" pitchFamily="18" charset="0"/>
              </a:rPr>
              <a:t> свой труд, </a:t>
            </a:r>
            <a:r>
              <a:rPr lang="ru-RU" sz="2800" dirty="0">
                <a:solidFill>
                  <a:schemeClr val="accent4">
                    <a:lumMod val="50000"/>
                  </a:schemeClr>
                </a:solidFill>
                <a:latin typeface="Times New Roman" pitchFamily="18" charset="0"/>
                <a:cs typeface="Times New Roman" pitchFamily="18" charset="0"/>
              </a:rPr>
              <a:t>применять знания, умения</a:t>
            </a:r>
            <a:r>
              <a:rPr lang="ru-RU" sz="2800" dirty="0">
                <a:latin typeface="Times New Roman" pitchFamily="18" charset="0"/>
                <a:cs typeface="Times New Roman" pitchFamily="18" charset="0"/>
              </a:rPr>
              <a:t>, полученные на уроках;</a:t>
            </a:r>
          </a:p>
          <a:p>
            <a:pPr algn="just"/>
            <a:r>
              <a:rPr lang="ru-RU" sz="2800" dirty="0">
                <a:solidFill>
                  <a:schemeClr val="accent4">
                    <a:lumMod val="50000"/>
                  </a:schemeClr>
                </a:solidFill>
                <a:latin typeface="Times New Roman" pitchFamily="18" charset="0"/>
                <a:cs typeface="Times New Roman" pitchFamily="18" charset="0"/>
              </a:rPr>
              <a:t>воспитывать</a:t>
            </a:r>
            <a:r>
              <a:rPr lang="ru-RU" sz="2800" dirty="0">
                <a:latin typeface="Times New Roman" pitchFamily="18" charset="0"/>
                <a:cs typeface="Times New Roman" pitchFamily="18" charset="0"/>
              </a:rPr>
              <a:t> трудолюбие, внимательность, чувство ответственности;</a:t>
            </a:r>
          </a:p>
          <a:p>
            <a:pPr algn="just"/>
            <a:r>
              <a:rPr lang="ru-RU" sz="2800" dirty="0">
                <a:solidFill>
                  <a:schemeClr val="accent4">
                    <a:lumMod val="50000"/>
                  </a:schemeClr>
                </a:solidFill>
                <a:latin typeface="Times New Roman" pitchFamily="18" charset="0"/>
                <a:cs typeface="Times New Roman" pitchFamily="18" charset="0"/>
              </a:rPr>
              <a:t>формировать</a:t>
            </a:r>
            <a:r>
              <a:rPr lang="ru-RU" sz="2800" dirty="0">
                <a:latin typeface="Times New Roman" pitchFamily="18" charset="0"/>
                <a:cs typeface="Times New Roman" pitchFamily="18" charset="0"/>
              </a:rPr>
              <a:t> эстетический вкус;</a:t>
            </a:r>
          </a:p>
          <a:p>
            <a:pPr algn="just"/>
            <a:r>
              <a:rPr lang="ru-RU" sz="2800" dirty="0">
                <a:latin typeface="Times New Roman" pitchFamily="18" charset="0"/>
                <a:cs typeface="Times New Roman" pitchFamily="18" charset="0"/>
              </a:rPr>
              <a:t>прививать уважительное отношение к труду, навыки трудовой культуры, аккуратности;</a:t>
            </a:r>
          </a:p>
          <a:p>
            <a:pPr algn="just"/>
            <a:r>
              <a:rPr lang="ru-RU" sz="2800" dirty="0">
                <a:solidFill>
                  <a:schemeClr val="accent4">
                    <a:lumMod val="50000"/>
                  </a:schemeClr>
                </a:solidFill>
                <a:latin typeface="Times New Roman" pitchFamily="18" charset="0"/>
                <a:cs typeface="Times New Roman" pitchFamily="18" charset="0"/>
              </a:rPr>
              <a:t>развивать</a:t>
            </a:r>
            <a:r>
              <a:rPr lang="ru-RU" sz="2800" dirty="0">
                <a:latin typeface="Times New Roman" pitchFamily="18" charset="0"/>
                <a:cs typeface="Times New Roman" pitchFamily="18" charset="0"/>
              </a:rPr>
              <a:t> логическое мышление и творческие способности;</a:t>
            </a:r>
          </a:p>
          <a:p>
            <a:pPr algn="just"/>
            <a:r>
              <a:rPr lang="ru-RU" sz="2800" dirty="0">
                <a:latin typeface="Times New Roman" pitchFamily="18" charset="0"/>
                <a:cs typeface="Times New Roman" pitchFamily="18" charset="0"/>
              </a:rPr>
              <a:t>научить работать с помощью ручных инструментов, приспособлений, машин.</a:t>
            </a:r>
          </a:p>
          <a:p>
            <a:pPr>
              <a:buNone/>
            </a:pPr>
            <a:endParaRPr lang="ru-RU" dirty="0"/>
          </a:p>
        </p:txBody>
      </p:sp>
    </p:spTree>
    <p:extLst>
      <p:ext uri="{BB962C8B-B14F-4D97-AF65-F5344CB8AC3E}">
        <p14:creationId xmlns:p14="http://schemas.microsoft.com/office/powerpoint/2010/main" val="8250399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357166"/>
            <a:ext cx="8229600" cy="623562"/>
          </a:xfrm>
        </p:spPr>
        <p:txBody>
          <a:bodyPr>
            <a:normAutofit/>
          </a:bodyPr>
          <a:lstStyle/>
          <a:p>
            <a:r>
              <a:rPr lang="ru-RU" sz="2800" b="1" dirty="0">
                <a:solidFill>
                  <a:schemeClr val="accent2">
                    <a:lumMod val="50000"/>
                  </a:schemeClr>
                </a:solidFill>
                <a:latin typeface="Times New Roman" pitchFamily="18" charset="0"/>
                <a:cs typeface="Times New Roman" pitchFamily="18" charset="0"/>
              </a:rPr>
              <a:t>Технологии, используемые на уроках технологии</a:t>
            </a:r>
            <a:r>
              <a:rPr lang="ru-RU" sz="2800" b="1" dirty="0">
                <a:solidFill>
                  <a:schemeClr val="bg1"/>
                </a:solidFill>
                <a:latin typeface="Times New Roman" pitchFamily="18" charset="0"/>
                <a:cs typeface="Times New Roman" pitchFamily="18" charset="0"/>
              </a:rPr>
              <a:t>:</a:t>
            </a:r>
          </a:p>
        </p:txBody>
      </p:sp>
      <p:sp>
        <p:nvSpPr>
          <p:cNvPr id="2" name="Содержимое 1"/>
          <p:cNvSpPr>
            <a:spLocks noGrp="1"/>
          </p:cNvSpPr>
          <p:nvPr>
            <p:ph idx="1"/>
          </p:nvPr>
        </p:nvSpPr>
        <p:spPr>
          <a:xfrm>
            <a:off x="457200" y="1484784"/>
            <a:ext cx="8229600" cy="4611216"/>
          </a:xfrm>
        </p:spPr>
        <p:txBody>
          <a:bodyPr>
            <a:normAutofit/>
          </a:bodyPr>
          <a:lstStyle/>
          <a:p>
            <a:pPr>
              <a:buFont typeface="Wingdings" pitchFamily="2" charset="2"/>
              <a:buChar char="Ø"/>
            </a:pPr>
            <a:r>
              <a:rPr lang="ru-RU" sz="2400" dirty="0">
                <a:latin typeface="Times New Roman" pitchFamily="18" charset="0"/>
                <a:cs typeface="Times New Roman" pitchFamily="18" charset="0"/>
              </a:rPr>
              <a:t>Проектные технологии;</a:t>
            </a:r>
          </a:p>
          <a:p>
            <a:pPr>
              <a:buFont typeface="Wingdings" pitchFamily="2" charset="2"/>
              <a:buChar char="Ø"/>
            </a:pPr>
            <a:r>
              <a:rPr lang="ru-RU" sz="2400" dirty="0">
                <a:latin typeface="Times New Roman" pitchFamily="18" charset="0"/>
                <a:cs typeface="Times New Roman" pitchFamily="18" charset="0"/>
              </a:rPr>
              <a:t>Игровые технологии;</a:t>
            </a:r>
          </a:p>
          <a:p>
            <a:pPr>
              <a:buFont typeface="Wingdings" pitchFamily="2" charset="2"/>
              <a:buChar char="Ø"/>
            </a:pPr>
            <a:r>
              <a:rPr lang="ru-RU" sz="2400" dirty="0">
                <a:latin typeface="Times New Roman" pitchFamily="18" charset="0"/>
                <a:cs typeface="Times New Roman" pitchFamily="18" charset="0"/>
              </a:rPr>
              <a:t>Здоровьесберегающие технологии;</a:t>
            </a:r>
          </a:p>
          <a:p>
            <a:pPr>
              <a:buFont typeface="Wingdings" pitchFamily="2" charset="2"/>
              <a:buChar char="Ø"/>
            </a:pPr>
            <a:r>
              <a:rPr lang="ru-RU" sz="2400" dirty="0">
                <a:latin typeface="Times New Roman" pitchFamily="18" charset="0"/>
                <a:cs typeface="Times New Roman" pitchFamily="18" charset="0"/>
              </a:rPr>
              <a:t>Технология критического мышления</a:t>
            </a:r>
          </a:p>
          <a:p>
            <a:pPr>
              <a:buFont typeface="Wingdings" pitchFamily="2" charset="2"/>
              <a:buChar char="Ø"/>
            </a:pPr>
            <a:r>
              <a:rPr lang="ru-RU" sz="2400" dirty="0">
                <a:latin typeface="Times New Roman" pitchFamily="18" charset="0"/>
                <a:cs typeface="Times New Roman" pitchFamily="18" charset="0"/>
              </a:rPr>
              <a:t>Технологии проблемного обучения</a:t>
            </a:r>
            <a:r>
              <a:rPr lang="ru-RU" sz="3600" dirty="0">
                <a:latin typeface="Times New Roman" pitchFamily="18" charset="0"/>
                <a:cs typeface="Times New Roman" pitchFamily="18" charset="0"/>
              </a:rPr>
              <a:t>.</a:t>
            </a:r>
          </a:p>
        </p:txBody>
      </p:sp>
    </p:spTree>
    <p:extLst>
      <p:ext uri="{BB962C8B-B14F-4D97-AF65-F5344CB8AC3E}">
        <p14:creationId xmlns:p14="http://schemas.microsoft.com/office/powerpoint/2010/main" val="5822768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a:extLst>
              <a:ext uri="{FF2B5EF4-FFF2-40B4-BE49-F238E27FC236}">
                <a16:creationId xmlns:a16="http://schemas.microsoft.com/office/drawing/2014/main" id="{57BCE918-8788-4F93-B713-C44F6D54C4C1}"/>
              </a:ext>
            </a:extLst>
          </p:cNvPr>
          <p:cNvSpPr>
            <a:spLocks noGrp="1"/>
          </p:cNvSpPr>
          <p:nvPr>
            <p:ph type="title" idx="4294967295"/>
          </p:nvPr>
        </p:nvSpPr>
        <p:spPr>
          <a:xfrm rot="10800000" flipV="1">
            <a:off x="0" y="0"/>
            <a:ext cx="8229600" cy="260350"/>
          </a:xfrm>
        </p:spPr>
        <p:txBody>
          <a:bodyPr>
            <a:normAutofit fontScale="90000"/>
          </a:bodyPr>
          <a:lstStyle/>
          <a:p>
            <a:pPr marL="274320" marR="0" lvl="0" indent="-274320" defTabSz="914400" rtl="0" eaLnBrk="1" fontAlgn="auto" latinLnBrk="0" hangingPunct="1">
              <a:lnSpc>
                <a:spcPct val="115000"/>
              </a:lnSpc>
              <a:spcBef>
                <a:spcPts val="600"/>
              </a:spcBef>
              <a:spcAft>
                <a:spcPts val="1000"/>
              </a:spcAft>
              <a:tabLst/>
              <a:defRPr/>
            </a:pPr>
            <a:br>
              <a:rPr kumimoji="0" lang="ru-RU" sz="2400" b="1" i="0" u="none" strike="noStrike" kern="1200" cap="none" spc="0" normalizeH="0" baseline="0" noProof="0" dirty="0">
                <a:ln>
                  <a:noFill/>
                </a:ln>
                <a:solidFill>
                  <a:schemeClr val="bg1"/>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br>
            <a:br>
              <a:rPr kumimoji="0" lang="ru-RU" sz="2400" b="1" i="0" u="none" strike="noStrike" kern="1200" cap="none" spc="0" normalizeH="0" baseline="0" noProof="0" dirty="0">
                <a:ln>
                  <a:noFill/>
                </a:ln>
                <a:solidFill>
                  <a:schemeClr val="accent2">
                    <a:lumMod val="50000"/>
                  </a:schemeClr>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br>
            <a:br>
              <a:rPr kumimoji="0" lang="ru-RU" sz="2400" b="1" i="0" u="none" strike="noStrike" kern="1200" cap="none" spc="0" normalizeH="0" baseline="0" noProof="0" dirty="0">
                <a:ln>
                  <a:noFill/>
                </a:ln>
                <a:solidFill>
                  <a:schemeClr val="bg1"/>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br>
            <a:br>
              <a:rPr kumimoji="0" lang="ru-RU" sz="2400" b="1" i="0" u="none" strike="noStrike" kern="1200" cap="none" spc="0" normalizeH="0" baseline="0" noProof="0" dirty="0">
                <a:ln>
                  <a:noFill/>
                </a:ln>
                <a:solidFill>
                  <a:schemeClr val="bg1"/>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br>
            <a:br>
              <a:rPr kumimoji="0" lang="ru-RU" sz="2400" b="1" i="0" u="none" strike="noStrike" kern="1200" cap="none" spc="0" normalizeH="0" baseline="0" noProof="0" dirty="0">
                <a:ln>
                  <a:noFill/>
                </a:ln>
                <a:solidFill>
                  <a:schemeClr val="bg1"/>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br>
            <a:br>
              <a:rPr kumimoji="0" lang="ru-RU" sz="2400" b="1" i="0" u="none" strike="noStrike" kern="1200" cap="none" spc="0" normalizeH="0" baseline="0" noProof="0" dirty="0">
                <a:ln>
                  <a:noFill/>
                </a:ln>
                <a:solidFill>
                  <a:schemeClr val="bg1"/>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br>
            <a:br>
              <a:rPr kumimoji="0" lang="ru-RU" sz="2400" b="1" i="0" u="none" strike="noStrike" kern="1200" cap="none" spc="0" normalizeH="0" baseline="0" noProof="0" dirty="0">
                <a:ln>
                  <a:noFill/>
                </a:ln>
                <a:solidFill>
                  <a:schemeClr val="bg1"/>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br>
            <a:br>
              <a:rPr kumimoji="0" lang="ru-RU" sz="2400" b="1" i="0" u="none" strike="noStrike" kern="1200" cap="none" spc="0" normalizeH="0" baseline="0" noProof="0" dirty="0">
                <a:ln>
                  <a:noFill/>
                </a:ln>
                <a:solidFill>
                  <a:schemeClr val="bg1"/>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br>
            <a:r>
              <a:rPr kumimoji="0" lang="ru-RU" sz="2700" b="1" i="0" u="none" strike="noStrike" kern="1200" cap="none" spc="0" normalizeH="0" baseline="0" noProof="0" dirty="0">
                <a:ln>
                  <a:noFill/>
                </a:ln>
                <a:solidFill>
                  <a:schemeClr val="bg1"/>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С помощью каких технологий реализовать системно- деятельностный подход на уроке технологии?</a:t>
            </a:r>
            <a:br>
              <a:rPr kumimoji="0" lang="ru-RU" sz="2700" b="0" i="0" u="none" strike="noStrike" kern="1200" cap="none" spc="0" normalizeH="0" baseline="0" noProof="0" dirty="0">
                <a:ln>
                  <a:noFill/>
                </a:ln>
                <a:solidFill>
                  <a:schemeClr val="bg1"/>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br>
            <a:endParaRPr lang="ru-RU" sz="2700" dirty="0">
              <a:solidFill>
                <a:schemeClr val="bg1"/>
              </a:solidFill>
              <a:latin typeface="Times New Roman" panose="02020603050405020304" pitchFamily="18" charset="0"/>
              <a:cs typeface="Times New Roman" panose="02020603050405020304" pitchFamily="18" charset="0"/>
            </a:endParaRPr>
          </a:p>
        </p:txBody>
      </p:sp>
      <p:sp>
        <p:nvSpPr>
          <p:cNvPr id="2" name="Объект 1">
            <a:extLst>
              <a:ext uri="{FF2B5EF4-FFF2-40B4-BE49-F238E27FC236}">
                <a16:creationId xmlns:a16="http://schemas.microsoft.com/office/drawing/2014/main" id="{B4FEC482-A734-46E0-96CC-4F1588A724B3}"/>
              </a:ext>
            </a:extLst>
          </p:cNvPr>
          <p:cNvSpPr>
            <a:spLocks noGrp="1"/>
          </p:cNvSpPr>
          <p:nvPr>
            <p:ph idx="4294967295"/>
          </p:nvPr>
        </p:nvSpPr>
        <p:spPr>
          <a:xfrm>
            <a:off x="358775" y="476672"/>
            <a:ext cx="8785225" cy="6120978"/>
          </a:xfrm>
        </p:spPr>
        <p:txBody>
          <a:bodyPr>
            <a:noAutofit/>
          </a:bodyPr>
          <a:lstStyle/>
          <a:p>
            <a:pPr marL="0" indent="0">
              <a:spcAft>
                <a:spcPts val="1000"/>
              </a:spcAft>
              <a:buNone/>
            </a:pPr>
            <a: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t>Механизмом реализации системно – деятельностного подхода на уроках технологии являются:</a:t>
            </a:r>
            <a:b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br>
            <a: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t>    -  Информационные  и коммуникативные технологии (коммуникация – общение)</a:t>
            </a:r>
            <a:b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br>
            <a: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t>    - Технология, основанная на создании учебной ситуации (решение задач, практически значимых для изучения окружающего мира)</a:t>
            </a:r>
            <a:b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br>
            <a: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t>    - Технология, основанная на реализации проектной деятельности </a:t>
            </a:r>
            <a:b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br>
            <a: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t>    - Технология, основанная на уровневой дифференциации обучения  </a:t>
            </a:r>
            <a:b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br>
            <a: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t>    - Технология деятельностного метода – метода</a:t>
            </a:r>
            <a:r>
              <a:rPr lang="ru-RU" sz="24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2400" dirty="0">
                <a:effectLst/>
                <a:latin typeface="Times New Roman" panose="02020603050405020304" pitchFamily="18" charset="0"/>
                <a:ea typeface="Times New Roman" panose="02020603050405020304" pitchFamily="18" charset="0"/>
                <a:cs typeface="Times New Roman" panose="02020603050405020304" pitchFamily="18" charset="0"/>
              </a:rPr>
              <a:t>при котором ребёнок не получает знания в готовом виде, а добывает их сам в процессе собственной учебно-познавательной деятельности.</a:t>
            </a:r>
          </a:p>
          <a:p>
            <a:endParaRPr lang="ru-RU" sz="2400" dirty="0"/>
          </a:p>
        </p:txBody>
      </p:sp>
    </p:spTree>
    <p:extLst>
      <p:ext uri="{BB962C8B-B14F-4D97-AF65-F5344CB8AC3E}">
        <p14:creationId xmlns:p14="http://schemas.microsoft.com/office/powerpoint/2010/main" val="10813847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a:extLst>
              <a:ext uri="{FF2B5EF4-FFF2-40B4-BE49-F238E27FC236}">
                <a16:creationId xmlns:a16="http://schemas.microsoft.com/office/drawing/2014/main" id="{9A367539-D132-4EFA-A015-4FFB4C8889BC}"/>
              </a:ext>
            </a:extLst>
          </p:cNvPr>
          <p:cNvSpPr>
            <a:spLocks noGrp="1"/>
          </p:cNvSpPr>
          <p:nvPr>
            <p:ph type="title"/>
          </p:nvPr>
        </p:nvSpPr>
        <p:spPr>
          <a:xfrm>
            <a:off x="457200" y="152400"/>
            <a:ext cx="8229600" cy="828328"/>
          </a:xfrm>
        </p:spPr>
        <p:txBody>
          <a:bodyPr>
            <a:normAutofit/>
          </a:bodyPr>
          <a:lstStyle/>
          <a:p>
            <a:r>
              <a:rPr lang="ru-RU" sz="2800" dirty="0">
                <a:solidFill>
                  <a:schemeClr val="accent2">
                    <a:lumMod val="50000"/>
                  </a:schemeClr>
                </a:solidFill>
                <a:effectLst/>
                <a:latin typeface="Times New Roman" panose="02020603050405020304" pitchFamily="18" charset="0"/>
                <a:ea typeface="Calibri" panose="020F0502020204030204" pitchFamily="34" charset="0"/>
                <a:cs typeface="Times New Roman" panose="02020603050405020304" pitchFamily="18" charset="0"/>
              </a:rPr>
              <a:t>ИКТ на уроках технологии: </a:t>
            </a:r>
            <a:endParaRPr lang="ru-RU" sz="2800" dirty="0">
              <a:solidFill>
                <a:schemeClr val="accent2">
                  <a:lumMod val="50000"/>
                </a:schemeClr>
              </a:solidFill>
              <a:latin typeface="Times New Roman" panose="02020603050405020304" pitchFamily="18" charset="0"/>
              <a:cs typeface="Times New Roman" panose="02020603050405020304" pitchFamily="18" charset="0"/>
            </a:endParaRPr>
          </a:p>
        </p:txBody>
      </p:sp>
      <p:sp>
        <p:nvSpPr>
          <p:cNvPr id="2" name="Объект 1">
            <a:extLst>
              <a:ext uri="{FF2B5EF4-FFF2-40B4-BE49-F238E27FC236}">
                <a16:creationId xmlns:a16="http://schemas.microsoft.com/office/drawing/2014/main" id="{1699FA18-A6CB-4BB8-9F0A-D0CB26133467}"/>
              </a:ext>
            </a:extLst>
          </p:cNvPr>
          <p:cNvSpPr>
            <a:spLocks noGrp="1"/>
          </p:cNvSpPr>
          <p:nvPr>
            <p:ph idx="1"/>
          </p:nvPr>
        </p:nvSpPr>
        <p:spPr>
          <a:xfrm>
            <a:off x="457200" y="692696"/>
            <a:ext cx="8229600" cy="5403304"/>
          </a:xfrm>
        </p:spPr>
        <p:txBody>
          <a:bodyPr>
            <a:noAutofit/>
          </a:bodyPr>
          <a:lstStyle/>
          <a:p>
            <a:pPr algn="l"/>
            <a:r>
              <a:rPr lang="ru-RU" sz="2400" b="0" i="0" dirty="0">
                <a:effectLst/>
                <a:latin typeface="Times New Roman" panose="02020603050405020304" pitchFamily="18" charset="0"/>
                <a:cs typeface="Times New Roman" panose="02020603050405020304" pitchFamily="18" charset="0"/>
              </a:rPr>
              <a:t>Без применения </a:t>
            </a:r>
            <a:r>
              <a:rPr lang="ru-RU" sz="2400" b="1" i="0" dirty="0">
                <a:effectLst/>
                <a:latin typeface="Times New Roman" panose="02020603050405020304" pitchFamily="18" charset="0"/>
                <a:cs typeface="Times New Roman" panose="02020603050405020304" pitchFamily="18" charset="0"/>
              </a:rPr>
              <a:t>ИКТ</a:t>
            </a:r>
            <a:r>
              <a:rPr lang="ru-RU" sz="2400" b="0" i="0" dirty="0">
                <a:effectLst/>
                <a:latin typeface="Times New Roman" panose="02020603050405020304" pitchFamily="18" charset="0"/>
                <a:cs typeface="Times New Roman" panose="02020603050405020304" pitchFamily="18" charset="0"/>
              </a:rPr>
              <a:t> не может быть современного урока.</a:t>
            </a:r>
          </a:p>
          <a:p>
            <a:pPr algn="l"/>
            <a:r>
              <a:rPr lang="ru-RU" sz="2400" b="0" i="0" dirty="0">
                <a:effectLst/>
                <a:latin typeface="Times New Roman" panose="02020603050405020304" pitchFamily="18" charset="0"/>
                <a:cs typeface="Times New Roman" panose="02020603050405020304" pitchFamily="18" charset="0"/>
              </a:rPr>
              <a:t>ИКТ – это информационно-коммуникационные технологии. </a:t>
            </a:r>
            <a:endParaRPr lang="ru-RU" sz="2400" dirty="0">
              <a:latin typeface="Times New Roman" panose="02020603050405020304" pitchFamily="18" charset="0"/>
              <a:cs typeface="Times New Roman" panose="02020603050405020304" pitchFamily="18" charset="0"/>
            </a:endParaRPr>
          </a:p>
          <a:p>
            <a:pPr marL="0" indent="0" algn="l">
              <a:buNone/>
            </a:pPr>
            <a:r>
              <a:rPr lang="ru-RU" sz="2400" b="1" dirty="0">
                <a:solidFill>
                  <a:schemeClr val="accent2">
                    <a:lumMod val="50000"/>
                  </a:schemeClr>
                </a:solidFill>
                <a:effectLst/>
                <a:latin typeface="Times New Roman" panose="02020603050405020304" pitchFamily="18" charset="0"/>
                <a:ea typeface="Calibri" panose="020F0502020204030204" pitchFamily="34" charset="0"/>
                <a:cs typeface="Times New Roman" panose="02020603050405020304" pitchFamily="18" charset="0"/>
              </a:rPr>
              <a:t>Применение на уроках:</a:t>
            </a:r>
          </a:p>
          <a:p>
            <a:r>
              <a:rPr lang="ru-RU" sz="2400" dirty="0">
                <a:effectLst/>
                <a:latin typeface="Times New Roman" panose="02020603050405020304" pitchFamily="18" charset="0"/>
                <a:ea typeface="Calibri" panose="020F0502020204030204" pitchFamily="34" charset="0"/>
                <a:cs typeface="Times New Roman" panose="02020603050405020304" pitchFamily="18" charset="0"/>
              </a:rPr>
              <a:t>работа в </a:t>
            </a:r>
            <a:r>
              <a:rPr lang="ru-RU" sz="2400" dirty="0" err="1">
                <a:effectLst/>
                <a:latin typeface="Times New Roman" panose="02020603050405020304" pitchFamily="18" charset="0"/>
                <a:ea typeface="Calibri" panose="020F0502020204030204" pitchFamily="34" charset="0"/>
                <a:cs typeface="Times New Roman" panose="02020603050405020304" pitchFamily="18" charset="0"/>
              </a:rPr>
              <a:t>Word</a:t>
            </a:r>
            <a:r>
              <a:rPr lang="ru-RU" sz="2400" dirty="0">
                <a:effectLst/>
                <a:latin typeface="Times New Roman" panose="02020603050405020304" pitchFamily="18" charset="0"/>
                <a:ea typeface="Calibri" panose="020F0502020204030204" pitchFamily="34" charset="0"/>
                <a:cs typeface="Times New Roman" panose="02020603050405020304" pitchFamily="18" charset="0"/>
              </a:rPr>
              <a:t>: тексты документально-методических комплексов, контрольные работы, дидактический раздаточный материал; - работа с </a:t>
            </a:r>
            <a:r>
              <a:rPr lang="ru-RU" sz="2400" dirty="0" err="1">
                <a:effectLst/>
                <a:latin typeface="Times New Roman" panose="02020603050405020304" pitchFamily="18" charset="0"/>
                <a:ea typeface="Calibri" panose="020F0502020204030204" pitchFamily="34" charset="0"/>
                <a:cs typeface="Times New Roman" panose="02020603050405020304" pitchFamily="18" charset="0"/>
              </a:rPr>
              <a:t>Google</a:t>
            </a:r>
            <a:r>
              <a:rPr lang="ru-RU" sz="2400" dirty="0">
                <a:effectLst/>
                <a:latin typeface="Times New Roman" panose="02020603050405020304" pitchFamily="18" charset="0"/>
                <a:ea typeface="Calibri" panose="020F0502020204030204" pitchFamily="34" charset="0"/>
                <a:cs typeface="Times New Roman" panose="02020603050405020304" pitchFamily="18" charset="0"/>
              </a:rPr>
              <a:t> формами: создание тестов, совместный поиск и хранение информации; - работа с информационным ресурсом ,- конструктор тестов, опросов, кроссвордов, логических игр и комплексных заданий.</a:t>
            </a:r>
          </a:p>
          <a:p>
            <a:r>
              <a:rPr lang="ru-RU" sz="2400" dirty="0">
                <a:effectLst/>
                <a:latin typeface="Times New Roman" panose="02020603050405020304" pitchFamily="18" charset="0"/>
                <a:ea typeface="Calibri" panose="020F0502020204030204" pitchFamily="34" charset="0"/>
                <a:cs typeface="Times New Roman" panose="02020603050405020304" pitchFamily="18" charset="0"/>
              </a:rPr>
              <a:t> Применение данных форм работы позволяет стимулировать и развивать познавательный интерес обучающихся, формировать у них навыки работы с информацией.</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612348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a:extLst>
              <a:ext uri="{FF2B5EF4-FFF2-40B4-BE49-F238E27FC236}">
                <a16:creationId xmlns:a16="http://schemas.microsoft.com/office/drawing/2014/main" id="{2C933C7E-9B47-447B-AF5D-4B48C77B7B51}"/>
              </a:ext>
            </a:extLst>
          </p:cNvPr>
          <p:cNvSpPr>
            <a:spLocks noGrp="1"/>
          </p:cNvSpPr>
          <p:nvPr>
            <p:ph type="title"/>
          </p:nvPr>
        </p:nvSpPr>
        <p:spPr>
          <a:xfrm>
            <a:off x="457200" y="152400"/>
            <a:ext cx="8229600" cy="756320"/>
          </a:xfrm>
        </p:spPr>
        <p:txBody>
          <a:bodyPr>
            <a:normAutofit/>
          </a:bodyPr>
          <a:lstStyle/>
          <a:p>
            <a:r>
              <a:rPr lang="ru-RU" sz="2800" dirty="0">
                <a:solidFill>
                  <a:schemeClr val="accent2">
                    <a:lumMod val="50000"/>
                  </a:schemeClr>
                </a:solidFill>
                <a:latin typeface="Times New Roman" panose="02020603050405020304" pitchFamily="18" charset="0"/>
                <a:cs typeface="Times New Roman" panose="02020603050405020304" pitchFamily="18" charset="0"/>
              </a:rPr>
              <a:t>Примеры применения ИКТ</a:t>
            </a:r>
          </a:p>
        </p:txBody>
      </p:sp>
      <p:sp>
        <p:nvSpPr>
          <p:cNvPr id="2" name="Объект 1">
            <a:extLst>
              <a:ext uri="{FF2B5EF4-FFF2-40B4-BE49-F238E27FC236}">
                <a16:creationId xmlns:a16="http://schemas.microsoft.com/office/drawing/2014/main" id="{887378CC-7241-47D5-9B46-3BB47A0FFC2E}"/>
              </a:ext>
            </a:extLst>
          </p:cNvPr>
          <p:cNvSpPr>
            <a:spLocks noGrp="1"/>
          </p:cNvSpPr>
          <p:nvPr>
            <p:ph idx="1"/>
          </p:nvPr>
        </p:nvSpPr>
        <p:spPr>
          <a:xfrm>
            <a:off x="0" y="1124744"/>
            <a:ext cx="8686800" cy="5112568"/>
          </a:xfrm>
        </p:spPr>
        <p:txBody>
          <a:bodyPr/>
          <a:lstStyle/>
          <a:p>
            <a:r>
              <a:rPr lang="ru-RU" sz="2800" dirty="0">
                <a:effectLst/>
                <a:latin typeface="Calibri" panose="020F0502020204030204" pitchFamily="34" charset="0"/>
                <a:ea typeface="Calibri" panose="020F0502020204030204" pitchFamily="34" charset="0"/>
                <a:cs typeface="Times New Roman" panose="02020603050405020304" pitchFamily="18" charset="0"/>
              </a:rPr>
              <a:t>при изучении темы «Интерьер дома», можно использовать программу </a:t>
            </a:r>
            <a:r>
              <a:rPr lang="ru-RU" sz="2800" dirty="0" err="1">
                <a:effectLst/>
                <a:latin typeface="Calibri" panose="020F0502020204030204" pitchFamily="34" charset="0"/>
                <a:ea typeface="Calibri" panose="020F0502020204030204" pitchFamily="34" charset="0"/>
                <a:cs typeface="Times New Roman" panose="02020603050405020304" pitchFamily="18" charset="0"/>
              </a:rPr>
              <a:t>SweetHome</a:t>
            </a:r>
            <a:r>
              <a:rPr lang="ru-RU" sz="2800" dirty="0">
                <a:effectLst/>
                <a:latin typeface="Calibri" panose="020F0502020204030204" pitchFamily="34" charset="0"/>
                <a:ea typeface="Calibri" panose="020F0502020204030204" pitchFamily="34" charset="0"/>
                <a:cs typeface="Times New Roman" panose="02020603050405020304" pitchFamily="18" charset="0"/>
              </a:rPr>
              <a:t> 3D. В программе </a:t>
            </a:r>
            <a:r>
              <a:rPr lang="ru-RU" sz="2800" dirty="0" err="1">
                <a:effectLst/>
                <a:latin typeface="Calibri" panose="020F0502020204030204" pitchFamily="34" charset="0"/>
                <a:ea typeface="Calibri" panose="020F0502020204030204" pitchFamily="34" charset="0"/>
                <a:cs typeface="Times New Roman" panose="02020603050405020304" pitchFamily="18" charset="0"/>
              </a:rPr>
              <a:t>SketchUp</a:t>
            </a:r>
            <a:r>
              <a:rPr lang="ru-RU" sz="2800" dirty="0">
                <a:effectLst/>
                <a:latin typeface="Calibri" panose="020F0502020204030204" pitchFamily="34" charset="0"/>
                <a:ea typeface="Calibri" panose="020F0502020204030204" pitchFamily="34" charset="0"/>
                <a:cs typeface="Times New Roman" panose="02020603050405020304" pitchFamily="18" charset="0"/>
              </a:rPr>
              <a:t> можно строить виртуальные объекты: от простых геометрических тел и чертежей до сложных 3 D-моделей. Данную программу можно использовать при изучении тем по черчению, «Интерьер дома», «Творческий проект». </a:t>
            </a:r>
            <a:endParaRPr lang="ru-RU" dirty="0"/>
          </a:p>
        </p:txBody>
      </p:sp>
    </p:spTree>
    <p:extLst>
      <p:ext uri="{BB962C8B-B14F-4D97-AF65-F5344CB8AC3E}">
        <p14:creationId xmlns:p14="http://schemas.microsoft.com/office/powerpoint/2010/main" val="22004117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a:extLst>
              <a:ext uri="{FF2B5EF4-FFF2-40B4-BE49-F238E27FC236}">
                <a16:creationId xmlns:a16="http://schemas.microsoft.com/office/drawing/2014/main" id="{57BCE918-8788-4F93-B713-C44F6D54C4C1}"/>
              </a:ext>
            </a:extLst>
          </p:cNvPr>
          <p:cNvSpPr>
            <a:spLocks noGrp="1"/>
          </p:cNvSpPr>
          <p:nvPr>
            <p:ph type="title"/>
          </p:nvPr>
        </p:nvSpPr>
        <p:spPr>
          <a:xfrm rot="10800000" flipV="1">
            <a:off x="457200" y="0"/>
            <a:ext cx="8229600" cy="404664"/>
          </a:xfrm>
        </p:spPr>
        <p:txBody>
          <a:bodyPr>
            <a:normAutofit fontScale="90000"/>
          </a:bodyPr>
          <a:lstStyle/>
          <a:p>
            <a:pPr marL="274320" marR="0" lvl="0" indent="-274320" defTabSz="914400" rtl="0" eaLnBrk="1" fontAlgn="auto" latinLnBrk="0" hangingPunct="1">
              <a:lnSpc>
                <a:spcPct val="115000"/>
              </a:lnSpc>
              <a:spcBef>
                <a:spcPts val="600"/>
              </a:spcBef>
              <a:spcAft>
                <a:spcPts val="1000"/>
              </a:spcAft>
              <a:tabLst/>
              <a:defRPr/>
            </a:pPr>
            <a:br>
              <a:rPr kumimoji="0" lang="ru-RU" sz="2400" b="1" i="0" u="none" strike="noStrike" kern="1200" cap="none" spc="0" normalizeH="0" baseline="0" noProof="0" dirty="0">
                <a:ln>
                  <a:noFill/>
                </a:ln>
                <a:solidFill>
                  <a:schemeClr val="bg1"/>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br>
            <a:br>
              <a:rPr kumimoji="0" lang="ru-RU" sz="2400" b="1" i="0" u="none" strike="noStrike" kern="1200" cap="none" spc="0" normalizeH="0" baseline="0" noProof="0" dirty="0">
                <a:ln>
                  <a:noFill/>
                </a:ln>
                <a:solidFill>
                  <a:schemeClr val="bg1"/>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br>
            <a:br>
              <a:rPr kumimoji="0" lang="ru-RU" sz="2400" b="1" i="0" u="none" strike="noStrike" kern="1200" cap="none" spc="0" normalizeH="0" baseline="0" noProof="0" dirty="0">
                <a:ln>
                  <a:noFill/>
                </a:ln>
                <a:solidFill>
                  <a:schemeClr val="bg1"/>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br>
            <a:br>
              <a:rPr kumimoji="0" lang="ru-RU" sz="2400" b="1" i="0" u="none" strike="noStrike" kern="1200" cap="none" spc="0" normalizeH="0" baseline="0" noProof="0" dirty="0">
                <a:ln>
                  <a:noFill/>
                </a:ln>
                <a:solidFill>
                  <a:schemeClr val="bg1"/>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br>
            <a:br>
              <a:rPr kumimoji="0" lang="ru-RU" sz="2400" b="1" i="0" u="none" strike="noStrike" kern="1200" cap="none" spc="0" normalizeH="0" baseline="0" noProof="0" dirty="0">
                <a:ln>
                  <a:noFill/>
                </a:ln>
                <a:solidFill>
                  <a:schemeClr val="bg1"/>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br>
            <a:br>
              <a:rPr kumimoji="0" lang="ru-RU" sz="2400" b="1" i="0" u="none" strike="noStrike" kern="1200" cap="none" spc="0" normalizeH="0" baseline="0" noProof="0" dirty="0">
                <a:ln>
                  <a:noFill/>
                </a:ln>
                <a:solidFill>
                  <a:schemeClr val="bg1"/>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br>
            <a:br>
              <a:rPr kumimoji="0" lang="ru-RU" sz="2400" b="1" i="0" u="none" strike="noStrike" kern="1200" cap="none" spc="0" normalizeH="0" baseline="0" noProof="0" dirty="0">
                <a:ln>
                  <a:noFill/>
                </a:ln>
                <a:solidFill>
                  <a:schemeClr val="bg1"/>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br>
            <a:br>
              <a:rPr kumimoji="0" lang="ru-RU" sz="2400" b="1" i="0" u="none" strike="noStrike" kern="1200" cap="none" spc="0" normalizeH="0" baseline="0" noProof="0" dirty="0">
                <a:ln>
                  <a:noFill/>
                </a:ln>
                <a:solidFill>
                  <a:schemeClr val="bg1"/>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br>
            <a:endParaRPr lang="ru-RU" sz="2700" dirty="0">
              <a:solidFill>
                <a:schemeClr val="bg1"/>
              </a:solidFill>
              <a:latin typeface="Times New Roman" panose="02020603050405020304" pitchFamily="18" charset="0"/>
              <a:cs typeface="Times New Roman" panose="02020603050405020304" pitchFamily="18" charset="0"/>
            </a:endParaRPr>
          </a:p>
        </p:txBody>
      </p:sp>
      <p:sp>
        <p:nvSpPr>
          <p:cNvPr id="2" name="Объект 1">
            <a:extLst>
              <a:ext uri="{FF2B5EF4-FFF2-40B4-BE49-F238E27FC236}">
                <a16:creationId xmlns:a16="http://schemas.microsoft.com/office/drawing/2014/main" id="{B4FEC482-A734-46E0-96CC-4F1588A724B3}"/>
              </a:ext>
            </a:extLst>
          </p:cNvPr>
          <p:cNvSpPr>
            <a:spLocks noGrp="1"/>
          </p:cNvSpPr>
          <p:nvPr>
            <p:ph idx="1"/>
          </p:nvPr>
        </p:nvSpPr>
        <p:spPr>
          <a:xfrm>
            <a:off x="251520" y="260648"/>
            <a:ext cx="8784976" cy="6336705"/>
          </a:xfrm>
        </p:spPr>
        <p:txBody>
          <a:bodyPr>
            <a:noAutofit/>
          </a:bodyPr>
          <a:lstStyle/>
          <a:p>
            <a:pPr marL="0" indent="0">
              <a:spcAft>
                <a:spcPts val="1000"/>
              </a:spcAft>
              <a:buNone/>
            </a:pPr>
            <a:endParaRPr lang="ru-RU" sz="2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r>
              <a:rPr lang="ru-RU" sz="2400" dirty="0">
                <a:effectLst/>
                <a:latin typeface="Times New Roman" panose="02020603050405020304" pitchFamily="18" charset="0"/>
                <a:ea typeface="Calibri" panose="020F0502020204030204" pitchFamily="34" charset="0"/>
                <a:cs typeface="Times New Roman" panose="02020603050405020304" pitchFamily="18" charset="0"/>
              </a:rPr>
              <a:t>Использование компьютерных технологий в процессе обучения влияет на рост профессиональной компетентности учителя, это способствует значительному повышению качества образования. Использование цифровых образовательных ресурсов позволяет осуществить задуманное, сделать урок современным. Интерактивные элементы обучающих программ позволяют уйти от пассивного усвоения материала, так как обучающиеся получают возможность самостоятельно моделировать явления и процессы, воспринимать информацию активно. </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808435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839" y="836712"/>
            <a:ext cx="8229600" cy="3429024"/>
          </a:xfrm>
        </p:spPr>
        <p:txBody>
          <a:bodyPr>
            <a:normAutofit/>
          </a:bodyPr>
          <a:lstStyle/>
          <a:p>
            <a:pPr algn="ctr"/>
            <a:r>
              <a:rPr lang="ru-RU" sz="5400" b="1" i="1" dirty="0">
                <a:solidFill>
                  <a:schemeClr val="accent2">
                    <a:lumMod val="50000"/>
                  </a:schemeClr>
                </a:solidFill>
                <a:latin typeface="Times New Roman" pitchFamily="18" charset="0"/>
                <a:cs typeface="Times New Roman" pitchFamily="18" charset="0"/>
              </a:rPr>
              <a:t>Реализация </a:t>
            </a:r>
            <a:r>
              <a:rPr lang="ru-RU" sz="5400" b="1" i="1" dirty="0" err="1">
                <a:solidFill>
                  <a:schemeClr val="accent2">
                    <a:lumMod val="50000"/>
                  </a:schemeClr>
                </a:solidFill>
                <a:latin typeface="Times New Roman" pitchFamily="18" charset="0"/>
                <a:cs typeface="Times New Roman" pitchFamily="18" charset="0"/>
              </a:rPr>
              <a:t>системно-деятельностного</a:t>
            </a:r>
            <a:r>
              <a:rPr lang="ru-RU" sz="5400" b="1" i="1" dirty="0">
                <a:solidFill>
                  <a:schemeClr val="accent2">
                    <a:lumMod val="50000"/>
                  </a:schemeClr>
                </a:solidFill>
                <a:latin typeface="Times New Roman" pitchFamily="18" charset="0"/>
                <a:cs typeface="Times New Roman" pitchFamily="18" charset="0"/>
              </a:rPr>
              <a:t> подхода на уроках технологии</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EB4C5F2-B4C2-4AE6-96EF-4F514E9E55BB}"/>
              </a:ext>
            </a:extLst>
          </p:cNvPr>
          <p:cNvSpPr>
            <a:spLocks noGrp="1"/>
          </p:cNvSpPr>
          <p:nvPr>
            <p:ph type="title"/>
          </p:nvPr>
        </p:nvSpPr>
        <p:spPr/>
        <p:txBody>
          <a:bodyPr/>
          <a:lstStyle/>
          <a:p>
            <a:endParaRPr lang="ru-RU"/>
          </a:p>
        </p:txBody>
      </p:sp>
      <p:pic>
        <p:nvPicPr>
          <p:cNvPr id="5" name=" 20">
            <a:extLst>
              <a:ext uri="{FF2B5EF4-FFF2-40B4-BE49-F238E27FC236}">
                <a16:creationId xmlns:a16="http://schemas.microsoft.com/office/drawing/2014/main" id="{54791109-A52E-40C4-8475-13F9AD640324}"/>
              </a:ext>
            </a:extLst>
          </p:cNvPr>
          <p:cNvPicPr>
            <a:picLocks noGrp="1" noChangeAspect="1"/>
          </p:cNvPicPr>
          <p:nvPr/>
        </p:nvPicPr>
        <p:blipFill>
          <a:blip r:embed="rId2" cstate="print">
            <a:extLst>
              <a:ext uri="{28A0092B-C50C-407E-A947-70E740481C1C}">
                <a14:useLocalDpi xmlns:a14="http://schemas.microsoft.com/office/drawing/2010/main" val="0"/>
              </a:ext>
            </a:extLst>
          </a:blip>
          <a:srcRect t="9670" b="9670"/>
          <a:stretch>
            <a:fillRect/>
          </a:stretch>
        </p:blipFill>
        <p:spPr>
          <a:xfrm>
            <a:off x="323529" y="260649"/>
            <a:ext cx="4392488" cy="3384375"/>
          </a:xfrm>
          <a:prstGeom prst="rect">
            <a:avLst/>
          </a:prstGeom>
        </p:spPr>
      </p:pic>
      <p:pic>
        <p:nvPicPr>
          <p:cNvPr id="6" name="Объект 19">
            <a:extLst>
              <a:ext uri="{FF2B5EF4-FFF2-40B4-BE49-F238E27FC236}">
                <a16:creationId xmlns:a16="http://schemas.microsoft.com/office/drawing/2014/main" id="{F86B67FA-FD9F-4EC8-A6E8-59A592D733BE}"/>
              </a:ext>
            </a:extLst>
          </p:cNvPr>
          <p:cNvPicPr>
            <a:picLocks noGrp="1"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5055877" y="64803"/>
            <a:ext cx="3435078" cy="3826769"/>
          </a:xfrm>
          <a:prstGeom prst="rect">
            <a:avLst/>
          </a:prstGeom>
        </p:spPr>
      </p:pic>
      <p:pic>
        <p:nvPicPr>
          <p:cNvPr id="7" name="Объект 9">
            <a:extLst>
              <a:ext uri="{FF2B5EF4-FFF2-40B4-BE49-F238E27FC236}">
                <a16:creationId xmlns:a16="http://schemas.microsoft.com/office/drawing/2014/main" id="{E820881B-FE4F-439D-B3E6-17DCA60FAA4B}"/>
              </a:ext>
            </a:extLst>
          </p:cNvPr>
          <p:cNvPicPr>
            <a:picLocks noGrp="1"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989311" y="3163615"/>
            <a:ext cx="2901624" cy="3965847"/>
          </a:xfrm>
          <a:prstGeom prst="rect">
            <a:avLst/>
          </a:prstGeom>
        </p:spPr>
      </p:pic>
      <p:pic>
        <p:nvPicPr>
          <p:cNvPr id="8" name="Объект 26">
            <a:extLst>
              <a:ext uri="{FF2B5EF4-FFF2-40B4-BE49-F238E27FC236}">
                <a16:creationId xmlns:a16="http://schemas.microsoft.com/office/drawing/2014/main" id="{580B9467-2CF0-4603-8044-7846CD85D859}"/>
              </a:ext>
            </a:extLst>
          </p:cNvPr>
          <p:cNvPicPr>
            <a:picLocks noGrp="1" noChangeAspect="1"/>
          </p:cNvPicPr>
          <p:nvPr/>
        </p:nvPicPr>
        <p:blipFill>
          <a:blip r:embed="rId5" cstate="print">
            <a:extLst>
              <a:ext uri="{28A0092B-C50C-407E-A947-70E740481C1C}">
                <a14:useLocalDpi xmlns:a14="http://schemas.microsoft.com/office/drawing/2010/main" val="0"/>
              </a:ext>
            </a:extLst>
          </a:blip>
          <a:stretch>
            <a:fillRect/>
          </a:stretch>
        </p:blipFill>
        <p:spPr>
          <a:xfrm rot="5400000">
            <a:off x="5281426" y="2935602"/>
            <a:ext cx="2901627" cy="4320480"/>
          </a:xfrm>
          <a:prstGeom prst="rect">
            <a:avLst/>
          </a:prstGeom>
        </p:spPr>
      </p:pic>
    </p:spTree>
    <p:extLst>
      <p:ext uri="{BB962C8B-B14F-4D97-AF65-F5344CB8AC3E}">
        <p14:creationId xmlns:p14="http://schemas.microsoft.com/office/powerpoint/2010/main" val="16291017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4294967295"/>
          </p:nvPr>
        </p:nvSpPr>
        <p:spPr>
          <a:xfrm>
            <a:off x="0" y="928688"/>
            <a:ext cx="8353425" cy="5330825"/>
          </a:xfrm>
        </p:spPr>
        <p:txBody>
          <a:bodyPr/>
          <a:lstStyle/>
          <a:p>
            <a:pPr marL="0" indent="0">
              <a:buNone/>
            </a:pPr>
            <a:r>
              <a:rPr lang="ru-RU" sz="4400" b="1" i="1" dirty="0">
                <a:solidFill>
                  <a:schemeClr val="accent2">
                    <a:lumMod val="50000"/>
                  </a:schemeClr>
                </a:solidFill>
              </a:rPr>
              <a:t>Учитель-свеча, которая светит другим, сгорая сама.</a:t>
            </a:r>
            <a:endParaRPr lang="ru-RU" sz="4400" dirty="0">
              <a:solidFill>
                <a:schemeClr val="accent2">
                  <a:lumMod val="50000"/>
                </a:schemeClr>
              </a:solidFill>
            </a:endParaRPr>
          </a:p>
          <a:p>
            <a:pPr algn="r">
              <a:buNone/>
            </a:pPr>
            <a:endParaRPr lang="ru-RU" b="1" i="1" dirty="0"/>
          </a:p>
          <a:p>
            <a:pPr algn="r">
              <a:buNone/>
            </a:pPr>
            <a:r>
              <a:rPr lang="ru-RU" b="1" i="1" dirty="0"/>
              <a:t>Джованни </a:t>
            </a:r>
            <a:r>
              <a:rPr lang="ru-RU" b="1" i="1" dirty="0" err="1"/>
              <a:t>Руффини</a:t>
            </a:r>
            <a:r>
              <a:rPr lang="ru-RU" b="1" i="1" dirty="0"/>
              <a:t> </a:t>
            </a:r>
          </a:p>
          <a:p>
            <a:pPr algn="r">
              <a:buNone/>
            </a:pPr>
            <a:r>
              <a:rPr lang="ru-RU" b="1" i="1" dirty="0"/>
              <a:t>(итальянский писатель)</a:t>
            </a:r>
            <a:endParaRPr lang="ru-RU" dirty="0"/>
          </a:p>
          <a:p>
            <a:pPr>
              <a:buNone/>
            </a:pPr>
            <a:endParaRPr lang="ru-RU" dirty="0"/>
          </a:p>
        </p:txBody>
      </p:sp>
      <p:pic>
        <p:nvPicPr>
          <p:cNvPr id="1027" name="Picture 3" descr="C:\Documents and Settings\User\Рабочий стол\i.jpg"/>
          <p:cNvPicPr>
            <a:picLocks noChangeAspect="1" noChangeArrowheads="1"/>
          </p:cNvPicPr>
          <p:nvPr/>
        </p:nvPicPr>
        <p:blipFill>
          <a:blip r:embed="rId2" cstate="print"/>
          <a:srcRect/>
          <a:stretch>
            <a:fillRect/>
          </a:stretch>
        </p:blipFill>
        <p:spPr bwMode="auto">
          <a:xfrm>
            <a:off x="611560" y="3143248"/>
            <a:ext cx="4392488" cy="278608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fade">
                                      <p:cBhvr>
                                        <p:cTn id="7" dur="20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E2D2DFA-5626-4390-922E-7013D65F63F1}"/>
              </a:ext>
            </a:extLst>
          </p:cNvPr>
          <p:cNvSpPr>
            <a:spLocks noGrp="1"/>
          </p:cNvSpPr>
          <p:nvPr>
            <p:ph type="title"/>
          </p:nvPr>
        </p:nvSpPr>
        <p:spPr/>
        <p:txBody>
          <a:bodyPr/>
          <a:lstStyle/>
          <a:p>
            <a:endParaRPr lang="ru-RU"/>
          </a:p>
        </p:txBody>
      </p:sp>
      <p:pic>
        <p:nvPicPr>
          <p:cNvPr id="1026" name="Picture 2">
            <a:extLst>
              <a:ext uri="{FF2B5EF4-FFF2-40B4-BE49-F238E27FC236}">
                <a16:creationId xmlns:a16="http://schemas.microsoft.com/office/drawing/2014/main" id="{1CBCDB39-751B-4006-982E-046813FBE24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52400"/>
            <a:ext cx="6705793" cy="32766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285D523C-0869-4F95-9742-A55514C33E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3429000"/>
            <a:ext cx="7272808" cy="33416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47973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6E9C160-B341-4A2B-B25C-02233B86AC37}"/>
              </a:ext>
            </a:extLst>
          </p:cNvPr>
          <p:cNvSpPr>
            <a:spLocks noGrp="1"/>
          </p:cNvSpPr>
          <p:nvPr>
            <p:ph type="title"/>
          </p:nvPr>
        </p:nvSpPr>
        <p:spPr>
          <a:xfrm>
            <a:off x="457200" y="152400"/>
            <a:ext cx="8229600" cy="45719"/>
          </a:xfrm>
        </p:spPr>
        <p:txBody>
          <a:bodyPr>
            <a:normAutofit fontScale="90000"/>
          </a:bodyPr>
          <a:lstStyle/>
          <a:p>
            <a:endParaRPr lang="ru-RU" dirty="0"/>
          </a:p>
        </p:txBody>
      </p:sp>
      <p:sp>
        <p:nvSpPr>
          <p:cNvPr id="8" name="TextBox 7">
            <a:extLst>
              <a:ext uri="{FF2B5EF4-FFF2-40B4-BE49-F238E27FC236}">
                <a16:creationId xmlns:a16="http://schemas.microsoft.com/office/drawing/2014/main" id="{1731B6CB-CB7A-4415-A637-BCC131036B70}"/>
              </a:ext>
            </a:extLst>
          </p:cNvPr>
          <p:cNvSpPr txBox="1"/>
          <p:nvPr/>
        </p:nvSpPr>
        <p:spPr>
          <a:xfrm>
            <a:off x="179512" y="198120"/>
            <a:ext cx="8784976" cy="6551232"/>
          </a:xfrm>
          <a:prstGeom prst="rect">
            <a:avLst/>
          </a:prstGeom>
          <a:noFill/>
        </p:spPr>
        <p:txBody>
          <a:bodyPr wrap="square">
            <a:spAutoFit/>
          </a:bodyPr>
          <a:lstStyle/>
          <a:p>
            <a:pPr algn="l"/>
            <a:r>
              <a:rPr lang="ru-RU" sz="2800" b="1" i="0" dirty="0">
                <a:solidFill>
                  <a:schemeClr val="accent2">
                    <a:lumMod val="50000"/>
                  </a:schemeClr>
                </a:solidFill>
                <a:effectLst/>
                <a:latin typeface="Times New Roman" panose="02020603050405020304" pitchFamily="18" charset="0"/>
                <a:cs typeface="Times New Roman" panose="02020603050405020304" pitchFamily="18" charset="0"/>
              </a:rPr>
              <a:t>Современный урок </a:t>
            </a:r>
            <a:r>
              <a:rPr lang="ru-RU" sz="2400" b="0" i="0" dirty="0">
                <a:effectLst/>
                <a:latin typeface="Times New Roman" panose="02020603050405020304" pitchFamily="18" charset="0"/>
                <a:cs typeface="Times New Roman" panose="02020603050405020304" pitchFamily="18" charset="0"/>
              </a:rPr>
              <a:t>– это:</a:t>
            </a:r>
          </a:p>
          <a:p>
            <a:pPr algn="l">
              <a:buFont typeface="Arial" panose="020B0604020202020204" pitchFamily="34" charset="0"/>
              <a:buChar char="•"/>
            </a:pPr>
            <a:r>
              <a:rPr lang="ru-RU" sz="2400" b="0" i="0" dirty="0">
                <a:effectLst/>
                <a:latin typeface="Times New Roman" panose="02020603050405020304" pitchFamily="18" charset="0"/>
                <a:cs typeface="Times New Roman" panose="02020603050405020304" pitchFamily="18" charset="0"/>
              </a:rPr>
              <a:t>урок с использованием техники (компьютер, диапроектор, интерактивная доска и т.п.);</a:t>
            </a:r>
          </a:p>
          <a:p>
            <a:pPr algn="l">
              <a:buFont typeface="Arial" panose="020B0604020202020204" pitchFamily="34" charset="0"/>
              <a:buChar char="•"/>
            </a:pPr>
            <a:r>
              <a:rPr lang="ru-RU" sz="2400" b="0" i="0" dirty="0">
                <a:effectLst/>
                <a:latin typeface="Times New Roman" panose="02020603050405020304" pitchFamily="18" charset="0"/>
                <a:cs typeface="Times New Roman" panose="02020603050405020304" pitchFamily="18" charset="0"/>
              </a:rPr>
              <a:t>урок, на котором осуществляется индивидуальный подход каждому ученику.</a:t>
            </a:r>
          </a:p>
          <a:p>
            <a:pPr algn="l">
              <a:buFont typeface="Arial" panose="020B0604020202020204" pitchFamily="34" charset="0"/>
              <a:buChar char="•"/>
            </a:pPr>
            <a:r>
              <a:rPr lang="ru-RU" sz="2400" b="0" i="0" dirty="0">
                <a:effectLst/>
                <a:latin typeface="Times New Roman" panose="02020603050405020304" pitchFamily="18" charset="0"/>
                <a:cs typeface="Times New Roman" panose="02020603050405020304" pitchFamily="18" charset="0"/>
              </a:rPr>
              <a:t>урок , содержащий разные виды деятельности.</a:t>
            </a:r>
          </a:p>
          <a:p>
            <a:pPr algn="l">
              <a:buFont typeface="Arial" panose="020B0604020202020204" pitchFamily="34" charset="0"/>
              <a:buChar char="•"/>
            </a:pPr>
            <a:r>
              <a:rPr lang="ru-RU" sz="2400" b="0" i="0" dirty="0">
                <a:effectLst/>
                <a:latin typeface="Times New Roman" panose="02020603050405020304" pitchFamily="18" charset="0"/>
                <a:cs typeface="Times New Roman" panose="02020603050405020304" pitchFamily="18" charset="0"/>
              </a:rPr>
              <a:t>урок , на котором ученику должно быть комфортно.</a:t>
            </a:r>
          </a:p>
          <a:p>
            <a:pPr algn="l">
              <a:buFont typeface="Arial" panose="020B0604020202020204" pitchFamily="34" charset="0"/>
              <a:buChar char="•"/>
            </a:pPr>
            <a:r>
              <a:rPr lang="ru-RU" sz="2400" b="0" i="0" dirty="0">
                <a:effectLst/>
                <a:latin typeface="Times New Roman" panose="02020603050405020304" pitchFamily="18" charset="0"/>
                <a:cs typeface="Times New Roman" panose="02020603050405020304" pitchFamily="18" charset="0"/>
              </a:rPr>
              <a:t>урок, на котором деятельность должна стимулировать развитие познавательной активности ученика.</a:t>
            </a:r>
          </a:p>
          <a:p>
            <a:pPr algn="l">
              <a:buFont typeface="Arial" panose="020B0604020202020204" pitchFamily="34" charset="0"/>
              <a:buChar char="•"/>
            </a:pPr>
            <a:r>
              <a:rPr lang="ru-RU" sz="2400" b="0" i="0" dirty="0">
                <a:effectLst/>
                <a:latin typeface="Times New Roman" panose="02020603050405020304" pitchFamily="18" charset="0"/>
                <a:cs typeface="Times New Roman" panose="02020603050405020304" pitchFamily="18" charset="0"/>
              </a:rPr>
              <a:t>современный урок развивает у детей креативное мышление.</a:t>
            </a:r>
          </a:p>
          <a:p>
            <a:pPr algn="l">
              <a:buFont typeface="Arial" panose="020B0604020202020204" pitchFamily="34" charset="0"/>
              <a:buChar char="•"/>
            </a:pPr>
            <a:r>
              <a:rPr lang="ru-RU" sz="2400" b="0" i="0" dirty="0">
                <a:effectLst/>
                <a:latin typeface="Times New Roman" panose="02020603050405020304" pitchFamily="18" charset="0"/>
                <a:cs typeface="Times New Roman" panose="02020603050405020304" pitchFamily="18" charset="0"/>
              </a:rPr>
              <a:t>современный урок воспитывает думающего ученика-интеллектуала.</a:t>
            </a:r>
          </a:p>
          <a:p>
            <a:pPr algn="l">
              <a:buFont typeface="Arial" panose="020B0604020202020204" pitchFamily="34" charset="0"/>
              <a:buChar char="•"/>
            </a:pPr>
            <a:r>
              <a:rPr lang="ru-RU" sz="2400" b="0" i="0" dirty="0">
                <a:effectLst/>
                <a:latin typeface="Times New Roman" panose="02020603050405020304" pitchFamily="18" charset="0"/>
                <a:cs typeface="Times New Roman" panose="02020603050405020304" pitchFamily="18" charset="0"/>
              </a:rPr>
              <a:t>урок предполагает сотрудничество, взаимопонимание, атмосферу радости и увлеченности.</a:t>
            </a:r>
          </a:p>
          <a:p>
            <a:pPr algn="l"/>
            <a:r>
              <a:rPr lang="ru-RU" sz="2400" b="0" i="0" dirty="0">
                <a:effectLst/>
                <a:latin typeface="Times New Roman" panose="02020603050405020304" pitchFamily="18" charset="0"/>
                <a:cs typeface="Times New Roman" panose="02020603050405020304" pitchFamily="18" charset="0"/>
              </a:rPr>
              <a:t>Урок – клеточка педагогического процесса. В нем, как солнце в капле воды, отражаются все его стороны. Если не вся, то значительная часть педагогики концентрируется в уроке</a:t>
            </a:r>
          </a:p>
        </p:txBody>
      </p:sp>
    </p:spTree>
    <p:extLst>
      <p:ext uri="{BB962C8B-B14F-4D97-AF65-F5344CB8AC3E}">
        <p14:creationId xmlns:p14="http://schemas.microsoft.com/office/powerpoint/2010/main" val="14259492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a:extLst>
              <a:ext uri="{FF2B5EF4-FFF2-40B4-BE49-F238E27FC236}">
                <a16:creationId xmlns:a16="http://schemas.microsoft.com/office/drawing/2014/main" id="{3409ACE4-A577-4555-B10B-5B8155EE79E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8244408" cy="6858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a:extLst>
              <a:ext uri="{FF2B5EF4-FFF2-40B4-BE49-F238E27FC236}">
                <a16:creationId xmlns:a16="http://schemas.microsoft.com/office/drawing/2014/main" id="{FAA32D46-57D5-4FA9-862F-09F7B4C1BA12}"/>
              </a:ext>
            </a:extLst>
          </p:cNvPr>
          <p:cNvSpPr>
            <a:spLocks noGrp="1"/>
          </p:cNvSpPr>
          <p:nvPr>
            <p:ph idx="4294967295"/>
          </p:nvPr>
        </p:nvSpPr>
        <p:spPr>
          <a:xfrm>
            <a:off x="0" y="260648"/>
            <a:ext cx="8676456" cy="5184576"/>
          </a:xfrm>
        </p:spPr>
        <p:txBody>
          <a:bodyPr>
            <a:normAutofit/>
          </a:bodyPr>
          <a:lstStyle/>
          <a:p>
            <a:pPr>
              <a:lnSpc>
                <a:spcPct val="107000"/>
              </a:lnSpc>
              <a:spcAft>
                <a:spcPts val="800"/>
              </a:spcAft>
            </a:pPr>
            <a:r>
              <a:rPr lang="ru-RU" sz="2800" dirty="0">
                <a:effectLst/>
                <a:latin typeface="Calibri" panose="020F0502020204030204" pitchFamily="34" charset="0"/>
                <a:ea typeface="Calibri" panose="020F0502020204030204" pitchFamily="34" charset="0"/>
                <a:cs typeface="Times New Roman" panose="02020603050405020304" pitchFamily="18" charset="0"/>
              </a:rPr>
              <a:t>Основой организации образовательной деятельности в соответствии с обновленными ФГОС ООО остается системно-деятельностный подход, ориентирующий педагогов на создание условий, инициирующих действия обучающихся</a:t>
            </a:r>
          </a:p>
          <a:p>
            <a:r>
              <a:rPr lang="ru-RU" sz="2800" dirty="0">
                <a:effectLst/>
                <a:latin typeface="Calibri" panose="020F0502020204030204" pitchFamily="34" charset="0"/>
                <a:ea typeface="Calibri" panose="020F0502020204030204" pitchFamily="34" charset="0"/>
                <a:cs typeface="Times New Roman" panose="02020603050405020304" pitchFamily="18" charset="0"/>
              </a:rPr>
              <a:t>Основной целью освоения предметной области «Технология» является формирование технологической грамотности, глобальных компетенций, творческого мышления, необходимых для перехода к новым приоритетам научно-технологического развития Российской Федерации. </a:t>
            </a:r>
            <a:endParaRPr lang="ru-RU" dirty="0"/>
          </a:p>
        </p:txBody>
      </p:sp>
      <p:pic>
        <p:nvPicPr>
          <p:cNvPr id="4098" name="Picture 2">
            <a:extLst>
              <a:ext uri="{FF2B5EF4-FFF2-40B4-BE49-F238E27FC236}">
                <a16:creationId xmlns:a16="http://schemas.microsoft.com/office/drawing/2014/main" id="{78A1A32C-0EFC-4E89-B24F-F942202F193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5445224"/>
            <a:ext cx="2376264" cy="1412776"/>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a:extLst>
              <a:ext uri="{FF2B5EF4-FFF2-40B4-BE49-F238E27FC236}">
                <a16:creationId xmlns:a16="http://schemas.microsoft.com/office/drawing/2014/main" id="{1868419F-776A-49DE-822E-BD9F7FBC889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33002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a:extLst>
              <a:ext uri="{FF2B5EF4-FFF2-40B4-BE49-F238E27FC236}">
                <a16:creationId xmlns:a16="http://schemas.microsoft.com/office/drawing/2014/main" id="{7EFFFEE3-8A25-47A1-9A45-5255FDDBA2DE}"/>
              </a:ext>
            </a:extLst>
          </p:cNvPr>
          <p:cNvSpPr>
            <a:spLocks noGrp="1"/>
          </p:cNvSpPr>
          <p:nvPr>
            <p:ph type="title"/>
          </p:nvPr>
        </p:nvSpPr>
        <p:spPr>
          <a:xfrm>
            <a:off x="457200" y="152400"/>
            <a:ext cx="8229600" cy="756320"/>
          </a:xfrm>
        </p:spPr>
        <p:txBody>
          <a:bodyPr>
            <a:normAutofit/>
          </a:bodyPr>
          <a:lstStyle/>
          <a:p>
            <a:r>
              <a:rPr lang="ru-RU" sz="3200" dirty="0">
                <a:solidFill>
                  <a:schemeClr val="accent2">
                    <a:lumMod val="50000"/>
                  </a:schemeClr>
                </a:solidFill>
                <a:latin typeface="Times New Roman" panose="02020603050405020304" pitchFamily="18" charset="0"/>
                <a:cs typeface="Times New Roman" panose="02020603050405020304" pitchFamily="18" charset="0"/>
              </a:rPr>
              <a:t>Требования к современному уроку</a:t>
            </a:r>
          </a:p>
        </p:txBody>
      </p:sp>
      <p:sp>
        <p:nvSpPr>
          <p:cNvPr id="2" name="Объект 1">
            <a:extLst>
              <a:ext uri="{FF2B5EF4-FFF2-40B4-BE49-F238E27FC236}">
                <a16:creationId xmlns:a16="http://schemas.microsoft.com/office/drawing/2014/main" id="{6BE05F22-1FDF-4EFD-944F-475962EC6082}"/>
              </a:ext>
            </a:extLst>
          </p:cNvPr>
          <p:cNvSpPr>
            <a:spLocks noGrp="1"/>
          </p:cNvSpPr>
          <p:nvPr>
            <p:ph idx="1"/>
          </p:nvPr>
        </p:nvSpPr>
        <p:spPr>
          <a:xfrm>
            <a:off x="179512" y="908720"/>
            <a:ext cx="8507288" cy="5187280"/>
          </a:xfrm>
        </p:spPr>
        <p:txBody>
          <a:bodyPr>
            <a:normAutofit lnSpcReduction="10000"/>
          </a:bodyPr>
          <a:lstStyle/>
          <a:p>
            <a:pPr algn="l"/>
            <a:r>
              <a:rPr lang="ru-RU" sz="2400" b="0" i="0" dirty="0">
                <a:effectLst/>
                <a:latin typeface="Times New Roman" panose="02020603050405020304" pitchFamily="18" charset="0"/>
                <a:cs typeface="Times New Roman" panose="02020603050405020304" pitchFamily="18" charset="0"/>
              </a:rPr>
              <a:t>Учитель должен спланировать свою деятельность и деятельность учащихся, четко сформулировать тему, цель, задачи урока:</a:t>
            </a:r>
          </a:p>
          <a:p>
            <a:pPr algn="l">
              <a:buFont typeface="Arial" panose="020B0604020202020204" pitchFamily="34" charset="0"/>
              <a:buChar char="•"/>
            </a:pPr>
            <a:r>
              <a:rPr lang="ru-RU" sz="2400" b="0" i="0" dirty="0">
                <a:effectLst/>
                <a:latin typeface="Times New Roman" panose="02020603050405020304" pitchFamily="18" charset="0"/>
                <a:cs typeface="Times New Roman" panose="02020603050405020304" pitchFamily="18" charset="0"/>
              </a:rPr>
              <a:t>урок должен быть проблемным и развивающим: учитель сам нацеливается на сотрудничество с учениками и умеет направлять учеников на сотрудничество с учителем и одноклассниками;</a:t>
            </a:r>
          </a:p>
          <a:p>
            <a:pPr algn="l">
              <a:buFont typeface="Arial" panose="020B0604020202020204" pitchFamily="34" charset="0"/>
              <a:buChar char="•"/>
            </a:pPr>
            <a:r>
              <a:rPr lang="ru-RU" sz="2400" b="0" i="0" dirty="0">
                <a:effectLst/>
                <a:latin typeface="Times New Roman" panose="02020603050405020304" pitchFamily="18" charset="0"/>
                <a:cs typeface="Times New Roman" panose="02020603050405020304" pitchFamily="18" charset="0"/>
              </a:rPr>
              <a:t>учитель организует проблемные и поисковые ситуации, активизирует деятельность учащихся;</a:t>
            </a:r>
          </a:p>
          <a:p>
            <a:pPr algn="l">
              <a:buFont typeface="Arial" panose="020B0604020202020204" pitchFamily="34" charset="0"/>
              <a:buChar char="•"/>
            </a:pPr>
            <a:r>
              <a:rPr lang="ru-RU" sz="2400" b="0" i="0" dirty="0">
                <a:effectLst/>
                <a:latin typeface="Times New Roman" panose="02020603050405020304" pitchFamily="18" charset="0"/>
                <a:cs typeface="Times New Roman" panose="02020603050405020304" pitchFamily="18" charset="0"/>
              </a:rPr>
              <a:t>вывод делают сами учащиеся;</a:t>
            </a:r>
          </a:p>
          <a:p>
            <a:pPr algn="l">
              <a:buFont typeface="Arial" panose="020B0604020202020204" pitchFamily="34" charset="0"/>
              <a:buChar char="•"/>
            </a:pPr>
            <a:r>
              <a:rPr lang="ru-RU" sz="2400" b="0" i="0" dirty="0">
                <a:effectLst/>
                <a:latin typeface="Times New Roman" panose="02020603050405020304" pitchFamily="18" charset="0"/>
                <a:cs typeface="Times New Roman" panose="02020603050405020304" pitchFamily="18" charset="0"/>
              </a:rPr>
              <a:t>минимум репродукции и максимум творчества и сотворчества;</a:t>
            </a:r>
          </a:p>
          <a:p>
            <a:pPr algn="l">
              <a:buFont typeface="Arial" panose="020B0604020202020204" pitchFamily="34" charset="0"/>
              <a:buChar char="•"/>
            </a:pPr>
            <a:r>
              <a:rPr lang="ru-RU" sz="2400" b="0" i="0" dirty="0">
                <a:effectLst/>
                <a:latin typeface="Times New Roman" panose="02020603050405020304" pitchFamily="18" charset="0"/>
                <a:cs typeface="Times New Roman" panose="02020603050405020304" pitchFamily="18" charset="0"/>
              </a:rPr>
              <a:t>время-сбережение и здоровье-сбережение;</a:t>
            </a:r>
          </a:p>
          <a:p>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988496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id="{9A761560-496D-486F-96A8-D2BF32F613CB}"/>
              </a:ext>
            </a:extLst>
          </p:cNvPr>
          <p:cNvSpPr>
            <a:spLocks noGrp="1"/>
          </p:cNvSpPr>
          <p:nvPr>
            <p:ph idx="4294967295"/>
          </p:nvPr>
        </p:nvSpPr>
        <p:spPr>
          <a:xfrm>
            <a:off x="0" y="404664"/>
            <a:ext cx="8229600" cy="5710386"/>
          </a:xfrm>
        </p:spPr>
        <p:txBody>
          <a:bodyPr/>
          <a:lstStyle/>
          <a:p>
            <a:pPr marL="274320" marR="0" lvl="0" indent="-274320" algn="l" defTabSz="914400" rtl="0" eaLnBrk="1" fontAlgn="auto" latinLnBrk="0" hangingPunct="1">
              <a:lnSpc>
                <a:spcPct val="100000"/>
              </a:lnSpc>
              <a:spcBef>
                <a:spcPts val="600"/>
              </a:spcBef>
              <a:spcAft>
                <a:spcPts val="0"/>
              </a:spcAft>
              <a:buClr>
                <a:srgbClr val="F3A447"/>
              </a:buClr>
              <a:buSzPct val="85000"/>
              <a:buFont typeface="Arial" panose="020B0604020202020204" pitchFamily="34" charset="0"/>
              <a:buChar char="•"/>
              <a:tabLst/>
              <a:defRPr/>
            </a:pPr>
            <a:r>
              <a:rPr kumimoji="0" lang="ru-RU" sz="2400" b="0" i="0" u="none" strike="noStrike" kern="1200" cap="none" spc="0" normalizeH="0" baseline="0" noProof="0" dirty="0">
                <a:ln>
                  <a:noFill/>
                </a:ln>
                <a:effectLst/>
                <a:uLnTx/>
                <a:uFillTx/>
                <a:latin typeface="Times New Roman" panose="02020603050405020304" pitchFamily="18" charset="0"/>
                <a:ea typeface="+mn-ea"/>
                <a:cs typeface="Times New Roman" panose="02020603050405020304" pitchFamily="18" charset="0"/>
              </a:rPr>
              <a:t>в центре внимания урока – дети;</a:t>
            </a:r>
          </a:p>
          <a:p>
            <a:pPr marL="274320" marR="0" lvl="0" indent="-274320" algn="l" defTabSz="914400" rtl="0" eaLnBrk="1" fontAlgn="auto" latinLnBrk="0" hangingPunct="1">
              <a:lnSpc>
                <a:spcPct val="100000"/>
              </a:lnSpc>
              <a:spcBef>
                <a:spcPts val="600"/>
              </a:spcBef>
              <a:spcAft>
                <a:spcPts val="0"/>
              </a:spcAft>
              <a:buClr>
                <a:srgbClr val="F3A447"/>
              </a:buClr>
              <a:buSzPct val="85000"/>
              <a:buFont typeface="Arial" panose="020B0604020202020204" pitchFamily="34" charset="0"/>
              <a:buChar char="•"/>
              <a:tabLst/>
              <a:defRPr/>
            </a:pPr>
            <a:r>
              <a:rPr kumimoji="0" lang="ru-RU" sz="2400" b="0" i="0" u="none" strike="noStrike" kern="1200" cap="none" spc="0" normalizeH="0" baseline="0" noProof="0" dirty="0">
                <a:ln>
                  <a:noFill/>
                </a:ln>
                <a:effectLst/>
                <a:uLnTx/>
                <a:uFillTx/>
                <a:latin typeface="Times New Roman" panose="02020603050405020304" pitchFamily="18" charset="0"/>
                <a:ea typeface="+mn-ea"/>
                <a:cs typeface="Times New Roman" panose="02020603050405020304" pitchFamily="18" charset="0"/>
              </a:rPr>
              <a:t>учет уровня и возможностей учащихся, в котором учтены такие аспекты, как профиль класса, стремление учащихся, настроение детей;</a:t>
            </a:r>
          </a:p>
          <a:p>
            <a:pPr marL="274320" marR="0" lvl="0" indent="-274320" algn="l" defTabSz="914400" rtl="0" eaLnBrk="1" fontAlgn="auto" latinLnBrk="0" hangingPunct="1">
              <a:lnSpc>
                <a:spcPct val="100000"/>
              </a:lnSpc>
              <a:spcBef>
                <a:spcPts val="600"/>
              </a:spcBef>
              <a:spcAft>
                <a:spcPts val="0"/>
              </a:spcAft>
              <a:buClr>
                <a:srgbClr val="F3A447"/>
              </a:buClr>
              <a:buSzPct val="85000"/>
              <a:buFont typeface="Arial" panose="020B0604020202020204" pitchFamily="34" charset="0"/>
              <a:buChar char="•"/>
              <a:tabLst/>
              <a:defRPr/>
            </a:pPr>
            <a:r>
              <a:rPr kumimoji="0" lang="ru-RU" sz="2400" b="0" i="0" u="none" strike="noStrike" kern="1200" cap="none" spc="0" normalizeH="0" baseline="0" noProof="0" dirty="0">
                <a:ln>
                  <a:noFill/>
                </a:ln>
                <a:effectLst/>
                <a:uLnTx/>
                <a:uFillTx/>
                <a:latin typeface="Times New Roman" panose="02020603050405020304" pitchFamily="18" charset="0"/>
                <a:ea typeface="+mn-ea"/>
                <a:cs typeface="Times New Roman" panose="02020603050405020304" pitchFamily="18" charset="0"/>
              </a:rPr>
              <a:t>умение демонстрировать методическое искусство учителя;</a:t>
            </a:r>
          </a:p>
          <a:p>
            <a:pPr marL="274320" marR="0" lvl="0" indent="-274320" algn="l" defTabSz="914400" rtl="0" eaLnBrk="1" fontAlgn="auto" latinLnBrk="0" hangingPunct="1">
              <a:lnSpc>
                <a:spcPct val="100000"/>
              </a:lnSpc>
              <a:spcBef>
                <a:spcPts val="600"/>
              </a:spcBef>
              <a:spcAft>
                <a:spcPts val="0"/>
              </a:spcAft>
              <a:buClr>
                <a:srgbClr val="F3A447"/>
              </a:buClr>
              <a:buSzPct val="85000"/>
              <a:buFont typeface="Arial" panose="020B0604020202020204" pitchFamily="34" charset="0"/>
              <a:buChar char="•"/>
              <a:tabLst/>
              <a:defRPr/>
            </a:pPr>
            <a:r>
              <a:rPr kumimoji="0" lang="ru-RU" sz="2400" b="0" i="0" u="none" strike="noStrike" kern="1200" cap="none" spc="0" normalizeH="0" baseline="0" noProof="0" dirty="0">
                <a:ln>
                  <a:noFill/>
                </a:ln>
                <a:effectLst/>
                <a:uLnTx/>
                <a:uFillTx/>
                <a:latin typeface="Times New Roman" panose="02020603050405020304" pitchFamily="18" charset="0"/>
                <a:ea typeface="+mn-ea"/>
                <a:cs typeface="Times New Roman" panose="02020603050405020304" pitchFamily="18" charset="0"/>
              </a:rPr>
              <a:t>планирование обратной связи;</a:t>
            </a:r>
          </a:p>
          <a:p>
            <a:pPr marL="274320" marR="0" lvl="0" indent="-274320" algn="l" defTabSz="914400" rtl="0" eaLnBrk="1" fontAlgn="auto" latinLnBrk="0" hangingPunct="1">
              <a:lnSpc>
                <a:spcPct val="100000"/>
              </a:lnSpc>
              <a:spcBef>
                <a:spcPts val="600"/>
              </a:spcBef>
              <a:spcAft>
                <a:spcPts val="0"/>
              </a:spcAft>
              <a:buClr>
                <a:srgbClr val="F3A447"/>
              </a:buClr>
              <a:buSzPct val="85000"/>
              <a:buFont typeface="Arial" panose="020B0604020202020204" pitchFamily="34" charset="0"/>
              <a:buChar char="•"/>
              <a:tabLst/>
              <a:defRPr/>
            </a:pPr>
            <a:r>
              <a:rPr kumimoji="0" lang="ru-RU" sz="2400" b="0" i="0" u="none" strike="noStrike" kern="1200" cap="none" spc="0" normalizeH="0" baseline="0" noProof="0" dirty="0">
                <a:ln>
                  <a:noFill/>
                </a:ln>
                <a:effectLst/>
                <a:uLnTx/>
                <a:uFillTx/>
                <a:latin typeface="Times New Roman" panose="02020603050405020304" pitchFamily="18" charset="0"/>
                <a:ea typeface="+mn-ea"/>
                <a:cs typeface="Times New Roman" panose="02020603050405020304" pitchFamily="18" charset="0"/>
              </a:rPr>
              <a:t>урок должен быть добрым</a:t>
            </a:r>
            <a:r>
              <a:rPr kumimoji="0" lang="ru-RU" sz="2400" b="0" i="0" u="none" strike="noStrike" kern="1200" cap="none" spc="0" normalizeH="0" baseline="0" noProof="0" dirty="0">
                <a:ln>
                  <a:noFill/>
                </a:ln>
                <a:solidFill>
                  <a:srgbClr val="333333"/>
                </a:solidFill>
                <a:effectLst/>
                <a:uLnTx/>
                <a:uFillTx/>
                <a:latin typeface="Helvetica Neue"/>
                <a:ea typeface="+mn-ea"/>
                <a:cs typeface="+mn-cs"/>
              </a:rPr>
              <a:t>.</a:t>
            </a:r>
          </a:p>
          <a:p>
            <a:endParaRPr lang="ru-RU" dirty="0"/>
          </a:p>
        </p:txBody>
      </p:sp>
      <p:pic>
        <p:nvPicPr>
          <p:cNvPr id="2050" name="Picture 2">
            <a:extLst>
              <a:ext uri="{FF2B5EF4-FFF2-40B4-BE49-F238E27FC236}">
                <a16:creationId xmlns:a16="http://schemas.microsoft.com/office/drawing/2014/main" id="{6A6FCE85-A731-488A-B691-3B0023E6642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3568" y="3429000"/>
            <a:ext cx="5641777" cy="32849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38318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a:extLst>
              <a:ext uri="{FF2B5EF4-FFF2-40B4-BE49-F238E27FC236}">
                <a16:creationId xmlns:a16="http://schemas.microsoft.com/office/drawing/2014/main" id="{A6C659FC-096E-4D8D-AF6D-A0E6A978379F}"/>
              </a:ext>
            </a:extLst>
          </p:cNvPr>
          <p:cNvSpPr>
            <a:spLocks noGrp="1"/>
          </p:cNvSpPr>
          <p:nvPr>
            <p:ph idx="4294967295"/>
          </p:nvPr>
        </p:nvSpPr>
        <p:spPr>
          <a:xfrm>
            <a:off x="0" y="260648"/>
            <a:ext cx="7668344" cy="6480719"/>
          </a:xfrm>
        </p:spPr>
        <p:txBody>
          <a:bodyPr>
            <a:noAutofit/>
          </a:bodyPr>
          <a:lstStyle/>
          <a:p>
            <a:r>
              <a:rPr kumimoji="0" lang="ru-RU" sz="2400" b="0" i="0" u="none" strike="noStrike" kern="1200" cap="none" spc="0" normalizeH="0" baseline="0" noProof="0" dirty="0">
                <a:ln>
                  <a:noFill/>
                </a:ln>
                <a:solidFill>
                  <a:schemeClr val="accent2">
                    <a:lumMod val="50000"/>
                  </a:schemeClr>
                </a:solidFill>
                <a:effectLst/>
                <a:uLnTx/>
                <a:uFillTx/>
                <a:latin typeface="Times New Roman" panose="02020603050405020304" pitchFamily="18" charset="0"/>
                <a:ea typeface="Calibri" panose="020F0502020204030204" pitchFamily="34" charset="0"/>
                <a:cs typeface="Times New Roman" panose="02020603050405020304" pitchFamily="18" charset="0"/>
              </a:rPr>
              <a:t>Основная активность на уроке должна принадлежать ученику. Большую часть урока учителю следует организовать как систему заданий, посредством выполнения которых учащийся овладевает необходимыми знаниями. Поэтому наиболее эффективными будут те технологии, которые направлены на познавательное, коммуникативное, социальное и личностное развитие школьника. Выбор технологии обучения и воспитания зависит от многих факторов (возраста обучающихся, их возможностей, подготовленности и готовности учителя, наличия различных условий).</a:t>
            </a:r>
            <a:endParaRPr lang="ru-RU" sz="2400" dirty="0">
              <a:solidFill>
                <a:schemeClr val="accent2">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47798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a:extLst>
              <a:ext uri="{FF2B5EF4-FFF2-40B4-BE49-F238E27FC236}">
                <a16:creationId xmlns:a16="http://schemas.microsoft.com/office/drawing/2014/main" id="{99498748-A46C-4AEE-ACF9-6934DE803D3A}"/>
              </a:ext>
            </a:extLst>
          </p:cNvPr>
          <p:cNvSpPr>
            <a:spLocks noGrp="1"/>
          </p:cNvSpPr>
          <p:nvPr>
            <p:ph type="title"/>
          </p:nvPr>
        </p:nvSpPr>
        <p:spPr>
          <a:xfrm>
            <a:off x="457200" y="260648"/>
            <a:ext cx="8229600" cy="1219200"/>
          </a:xfrm>
        </p:spPr>
        <p:txBody>
          <a:bodyPr>
            <a:normAutofit/>
          </a:bodyPr>
          <a:lstStyle/>
          <a:p>
            <a:pPr marL="274320" marR="0" lvl="0" indent="-274320" defTabSz="914400" rtl="0" eaLnBrk="1" fontAlgn="auto" latinLnBrk="0" hangingPunct="1">
              <a:lnSpc>
                <a:spcPct val="100000"/>
              </a:lnSpc>
              <a:spcBef>
                <a:spcPts val="600"/>
              </a:spcBef>
              <a:spcAft>
                <a:spcPts val="0"/>
              </a:spcAft>
              <a:tabLst/>
              <a:defRPr/>
            </a:pPr>
            <a:r>
              <a:rPr kumimoji="0" lang="ru-RU" sz="2800" b="1" i="0" u="none" strike="noStrike" kern="1200" cap="none" spc="0" normalizeH="0" baseline="0" noProof="0" dirty="0">
                <a:ln>
                  <a:noFill/>
                </a:ln>
                <a:solidFill>
                  <a:schemeClr val="bg1"/>
                </a:solidFill>
                <a:effectLst/>
                <a:uLnTx/>
                <a:uFillTx/>
                <a:latin typeface="Times New Roman" panose="02020603050405020304" pitchFamily="18" charset="0"/>
                <a:ea typeface="+mn-ea"/>
                <a:cs typeface="Times New Roman" panose="02020603050405020304" pitchFamily="18" charset="0"/>
              </a:rPr>
              <a:t>Принципы педагогической техники на уроках:</a:t>
            </a:r>
            <a:br>
              <a:rPr kumimoji="0" lang="ru-RU" sz="2800" b="1" i="0" u="none" strike="noStrike" kern="1200" cap="none" spc="0" normalizeH="0" baseline="0" noProof="0" dirty="0">
                <a:ln>
                  <a:noFill/>
                </a:ln>
                <a:solidFill>
                  <a:schemeClr val="bg1"/>
                </a:solidFill>
                <a:effectLst/>
                <a:uLnTx/>
                <a:uFillTx/>
                <a:latin typeface="Times New Roman" panose="02020603050405020304" pitchFamily="18" charset="0"/>
                <a:ea typeface="+mn-ea"/>
                <a:cs typeface="Times New Roman" panose="02020603050405020304" pitchFamily="18" charset="0"/>
              </a:rPr>
            </a:br>
            <a:endParaRPr lang="ru-RU" sz="2800" b="1" dirty="0">
              <a:solidFill>
                <a:schemeClr val="bg1"/>
              </a:solidFill>
              <a:latin typeface="Times New Roman" panose="02020603050405020304" pitchFamily="18" charset="0"/>
              <a:cs typeface="Times New Roman" panose="02020603050405020304" pitchFamily="18" charset="0"/>
            </a:endParaRPr>
          </a:p>
        </p:txBody>
      </p:sp>
      <p:sp>
        <p:nvSpPr>
          <p:cNvPr id="2" name="Объект 1">
            <a:extLst>
              <a:ext uri="{FF2B5EF4-FFF2-40B4-BE49-F238E27FC236}">
                <a16:creationId xmlns:a16="http://schemas.microsoft.com/office/drawing/2014/main" id="{33A6E0F7-44CE-4EA0-A8A3-0204958225B0}"/>
              </a:ext>
            </a:extLst>
          </p:cNvPr>
          <p:cNvSpPr>
            <a:spLocks noGrp="1"/>
          </p:cNvSpPr>
          <p:nvPr>
            <p:ph idx="1"/>
          </p:nvPr>
        </p:nvSpPr>
        <p:spPr>
          <a:xfrm>
            <a:off x="457200" y="1052736"/>
            <a:ext cx="8229600" cy="5043264"/>
          </a:xfrm>
        </p:spPr>
        <p:txBody>
          <a:bodyPr>
            <a:normAutofit fontScale="77500" lnSpcReduction="20000"/>
          </a:bodyPr>
          <a:lstStyle/>
          <a:p>
            <a:pPr algn="l">
              <a:buFont typeface="Arial" panose="020B0604020202020204" pitchFamily="34" charset="0"/>
              <a:buChar char="•"/>
            </a:pPr>
            <a:r>
              <a:rPr lang="ru-RU" sz="3100" b="0" i="0" dirty="0">
                <a:effectLst/>
                <a:latin typeface="Times New Roman" panose="02020603050405020304" pitchFamily="18" charset="0"/>
                <a:cs typeface="Times New Roman" panose="02020603050405020304" pitchFamily="18" charset="0"/>
              </a:rPr>
              <a:t>свобода выбора (в любом обучающем или управляющем действии ученику предоставляется право выбора);</a:t>
            </a:r>
          </a:p>
          <a:p>
            <a:pPr algn="l">
              <a:buFont typeface="Arial" panose="020B0604020202020204" pitchFamily="34" charset="0"/>
              <a:buChar char="•"/>
            </a:pPr>
            <a:r>
              <a:rPr lang="ru-RU" sz="3100" b="0" i="0" dirty="0">
                <a:effectLst/>
                <a:latin typeface="Times New Roman" panose="02020603050405020304" pitchFamily="18" charset="0"/>
                <a:cs typeface="Times New Roman" panose="02020603050405020304" pitchFamily="18" charset="0"/>
              </a:rPr>
              <a:t>открытости (не только давать знания, но и показывать их границы, сталкивать ученика с проблемами, решения которых лежат за пределами изучаемого курса);</a:t>
            </a:r>
          </a:p>
          <a:p>
            <a:pPr algn="l">
              <a:buFont typeface="Arial" panose="020B0604020202020204" pitchFamily="34" charset="0"/>
              <a:buChar char="•"/>
            </a:pPr>
            <a:r>
              <a:rPr lang="ru-RU" sz="3100" b="0" i="0" dirty="0">
                <a:effectLst/>
                <a:latin typeface="Times New Roman" panose="02020603050405020304" pitchFamily="18" charset="0"/>
                <a:cs typeface="Times New Roman" panose="02020603050405020304" pitchFamily="18" charset="0"/>
              </a:rPr>
              <a:t>деятельности (освоение учениками знаний, умений, навыков преимущественно в форме деятельности, ученик должен уметь использовать свои знания);</a:t>
            </a:r>
          </a:p>
          <a:p>
            <a:pPr algn="l">
              <a:buFont typeface="Arial" panose="020B0604020202020204" pitchFamily="34" charset="0"/>
              <a:buChar char="•"/>
            </a:pPr>
            <a:r>
              <a:rPr lang="ru-RU" sz="3100" b="0" i="0" dirty="0">
                <a:effectLst/>
                <a:latin typeface="Times New Roman" panose="02020603050405020304" pitchFamily="18" charset="0"/>
                <a:cs typeface="Times New Roman" panose="02020603050405020304" pitchFamily="18" charset="0"/>
              </a:rPr>
              <a:t>идеальности (высокого КПД) (максимально использовать возможности, знания, интересы самих учащихся);</a:t>
            </a:r>
          </a:p>
          <a:p>
            <a:pPr algn="l">
              <a:buFont typeface="Arial" panose="020B0604020202020204" pitchFamily="34" charset="0"/>
              <a:buChar char="•"/>
            </a:pPr>
            <a:r>
              <a:rPr lang="ru-RU" sz="3100" b="0" i="0" dirty="0">
                <a:effectLst/>
                <a:latin typeface="Times New Roman" panose="02020603050405020304" pitchFamily="18" charset="0"/>
                <a:cs typeface="Times New Roman" panose="02020603050405020304" pitchFamily="18" charset="0"/>
              </a:rPr>
              <a:t>обратной связи (регулярно контролировать процесс обучения с помощью развитой системы приемов обратной связи) </a:t>
            </a:r>
          </a:p>
          <a:p>
            <a:endParaRPr lang="ru-RU" dirty="0"/>
          </a:p>
        </p:txBody>
      </p:sp>
    </p:spTree>
    <p:extLst>
      <p:ext uri="{BB962C8B-B14F-4D97-AF65-F5344CB8AC3E}">
        <p14:creationId xmlns:p14="http://schemas.microsoft.com/office/powerpoint/2010/main" val="2035385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a:extLst>
              <a:ext uri="{FF2B5EF4-FFF2-40B4-BE49-F238E27FC236}">
                <a16:creationId xmlns:a16="http://schemas.microsoft.com/office/drawing/2014/main" id="{A4F0581A-8BD9-42CF-9D7C-FF4A973DB653}"/>
              </a:ext>
            </a:extLst>
          </p:cNvPr>
          <p:cNvSpPr>
            <a:spLocks noGrp="1"/>
          </p:cNvSpPr>
          <p:nvPr>
            <p:ph type="title"/>
          </p:nvPr>
        </p:nvSpPr>
        <p:spPr>
          <a:xfrm>
            <a:off x="457200" y="152400"/>
            <a:ext cx="8229600" cy="756320"/>
          </a:xfrm>
        </p:spPr>
        <p:txBody>
          <a:bodyPr>
            <a:normAutofit/>
          </a:bodyPr>
          <a:lstStyle/>
          <a:p>
            <a:r>
              <a:rPr lang="ru-RU" sz="2800" b="1" i="0" dirty="0">
                <a:solidFill>
                  <a:srgbClr val="333333"/>
                </a:solidFill>
                <a:effectLst/>
                <a:latin typeface="Times New Roman" panose="02020603050405020304" pitchFamily="18" charset="0"/>
                <a:cs typeface="Times New Roman" panose="02020603050405020304" pitchFamily="18" charset="0"/>
              </a:rPr>
              <a:t>Основные типы уроков</a:t>
            </a:r>
            <a:endParaRPr lang="ru-RU" sz="2800" dirty="0">
              <a:latin typeface="Times New Roman" panose="02020603050405020304" pitchFamily="18" charset="0"/>
              <a:cs typeface="Times New Roman" panose="02020603050405020304" pitchFamily="18" charset="0"/>
            </a:endParaRPr>
          </a:p>
        </p:txBody>
      </p:sp>
      <p:sp>
        <p:nvSpPr>
          <p:cNvPr id="2" name="Объект 1">
            <a:extLst>
              <a:ext uri="{FF2B5EF4-FFF2-40B4-BE49-F238E27FC236}">
                <a16:creationId xmlns:a16="http://schemas.microsoft.com/office/drawing/2014/main" id="{7A45F7D7-74B9-478B-B1AF-23C0938ADB6C}"/>
              </a:ext>
            </a:extLst>
          </p:cNvPr>
          <p:cNvSpPr>
            <a:spLocks noGrp="1"/>
          </p:cNvSpPr>
          <p:nvPr>
            <p:ph idx="1"/>
          </p:nvPr>
        </p:nvSpPr>
        <p:spPr>
          <a:xfrm>
            <a:off x="251520" y="692696"/>
            <a:ext cx="8712968" cy="6165304"/>
          </a:xfrm>
        </p:spPr>
        <p:txBody>
          <a:bodyPr>
            <a:normAutofit fontScale="92500" lnSpcReduction="20000"/>
          </a:bodyPr>
          <a:lstStyle/>
          <a:p>
            <a:pPr algn="l"/>
            <a:r>
              <a:rPr lang="ru-RU" sz="2600" b="0" i="0" u="sng" dirty="0">
                <a:effectLst/>
                <a:latin typeface="Times New Roman" panose="02020603050405020304" pitchFamily="18" charset="0"/>
                <a:cs typeface="Times New Roman" panose="02020603050405020304" pitchFamily="18" charset="0"/>
              </a:rPr>
              <a:t>Урок изучения нового</a:t>
            </a:r>
            <a:r>
              <a:rPr lang="ru-RU" sz="2600" b="0" i="0" dirty="0">
                <a:effectLst/>
                <a:latin typeface="Times New Roman" panose="02020603050405020304" pitchFamily="18" charset="0"/>
                <a:cs typeface="Times New Roman" panose="02020603050405020304" pitchFamily="18" charset="0"/>
              </a:rPr>
              <a:t> – это традиционный (комбинированный) урок, лекция, экскурсия, исследовательская работа, учебный и трудовой практикум. Имеет целью изучение и первичное закрепление новых знаний.</a:t>
            </a:r>
          </a:p>
          <a:p>
            <a:pPr algn="l"/>
            <a:r>
              <a:rPr lang="ru-RU" sz="2600" b="0" i="0" u="sng" dirty="0">
                <a:effectLst/>
                <a:latin typeface="Times New Roman" panose="02020603050405020304" pitchFamily="18" charset="0"/>
                <a:cs typeface="Times New Roman" panose="02020603050405020304" pitchFamily="18" charset="0"/>
              </a:rPr>
              <a:t>Урок закрепления знаний</a:t>
            </a:r>
            <a:r>
              <a:rPr lang="ru-RU" sz="2600" b="0" i="0" dirty="0">
                <a:effectLst/>
                <a:latin typeface="Times New Roman" panose="02020603050405020304" pitchFamily="18" charset="0"/>
                <a:cs typeface="Times New Roman" panose="02020603050405020304" pitchFamily="18" charset="0"/>
              </a:rPr>
              <a:t> – это практикум, экскурсия, лабораторная работа, собеседование, консультация. Имеет целью выработку умений по применению знаний.</a:t>
            </a:r>
          </a:p>
          <a:p>
            <a:pPr algn="l"/>
            <a:r>
              <a:rPr lang="ru-RU" sz="2600" b="0" i="0" u="sng" dirty="0">
                <a:effectLst/>
                <a:latin typeface="Times New Roman" panose="02020603050405020304" pitchFamily="18" charset="0"/>
                <a:cs typeface="Times New Roman" panose="02020603050405020304" pitchFamily="18" charset="0"/>
              </a:rPr>
              <a:t>Урок комплексного применения знаний</a:t>
            </a:r>
            <a:r>
              <a:rPr lang="ru-RU" sz="2600" b="0" i="0" dirty="0">
                <a:effectLst/>
                <a:latin typeface="Times New Roman" panose="02020603050405020304" pitchFamily="18" charset="0"/>
                <a:cs typeface="Times New Roman" panose="02020603050405020304" pitchFamily="18" charset="0"/>
              </a:rPr>
              <a:t> – это практикум, лабораторная работа, семинар и т.д. Имеет целью выработку умений самостоятельно применять знания в комплексе, в новых условиях.</a:t>
            </a:r>
          </a:p>
          <a:p>
            <a:pPr algn="l"/>
            <a:r>
              <a:rPr lang="ru-RU" sz="2600" b="0" i="0" u="sng" dirty="0">
                <a:effectLst/>
                <a:latin typeface="Times New Roman" panose="02020603050405020304" pitchFamily="18" charset="0"/>
                <a:cs typeface="Times New Roman" panose="02020603050405020304" pitchFamily="18" charset="0"/>
              </a:rPr>
              <a:t>Урок обобщения и систематизации знаний</a:t>
            </a:r>
            <a:r>
              <a:rPr lang="ru-RU" sz="2600" b="0" i="0" dirty="0">
                <a:effectLst/>
                <a:latin typeface="Times New Roman" panose="02020603050405020304" pitchFamily="18" charset="0"/>
                <a:cs typeface="Times New Roman" panose="02020603050405020304" pitchFamily="18" charset="0"/>
              </a:rPr>
              <a:t> – это семинар, конференция, круглый стол и т.д. Имеет целью обобщение единичных знаний в систему.</a:t>
            </a:r>
          </a:p>
          <a:p>
            <a:pPr algn="l"/>
            <a:r>
              <a:rPr lang="ru-RU" sz="2600" b="0" i="0" u="sng" dirty="0">
                <a:effectLst/>
                <a:latin typeface="Times New Roman" panose="02020603050405020304" pitchFamily="18" charset="0"/>
                <a:cs typeface="Times New Roman" panose="02020603050405020304" pitchFamily="18" charset="0"/>
              </a:rPr>
              <a:t>Урок контроля, оценки и коррекции знаний</a:t>
            </a:r>
            <a:r>
              <a:rPr lang="ru-RU" sz="2600" b="0" i="0" dirty="0">
                <a:effectLst/>
                <a:latin typeface="Times New Roman" panose="02020603050405020304" pitchFamily="18" charset="0"/>
                <a:cs typeface="Times New Roman" panose="02020603050405020304" pitchFamily="18" charset="0"/>
              </a:rPr>
              <a:t> – это: контрольная работа, зачет, коллоквиум, смотр знаний и т.д. Имеет целью определить уровень овладения знаниями, умениями и навыками</a:t>
            </a:r>
          </a:p>
          <a:p>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43846853"/>
      </p:ext>
    </p:extLst>
  </p:cSld>
  <p:clrMapOvr>
    <a:masterClrMapping/>
  </p:clrMapOvr>
</p:sld>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Аспект">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Аспект">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TM02900688[[fn=Аспект]]</Template>
  <TotalTime>946</TotalTime>
  <Words>1166</Words>
  <Application>Microsoft Office PowerPoint</Application>
  <PresentationFormat>Экран (4:3)</PresentationFormat>
  <Paragraphs>78</Paragraphs>
  <Slides>22</Slides>
  <Notes>0</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22</vt:i4>
      </vt:variant>
    </vt:vector>
  </HeadingPairs>
  <TitlesOfParts>
    <vt:vector size="30" baseType="lpstr">
      <vt:lpstr>Arial</vt:lpstr>
      <vt:lpstr>Calibri</vt:lpstr>
      <vt:lpstr>Helvetica Neue</vt:lpstr>
      <vt:lpstr>Times New Roman</vt:lpstr>
      <vt:lpstr>Trebuchet MS</vt:lpstr>
      <vt:lpstr>Wingdings</vt:lpstr>
      <vt:lpstr>Wingdings 3</vt:lpstr>
      <vt:lpstr>Аспект</vt:lpstr>
      <vt:lpstr>«Системный  подход и требования к современному уроку технологии в современном контексте»</vt:lpstr>
      <vt:lpstr>Презентация PowerPoint</vt:lpstr>
      <vt:lpstr>Презентация PowerPoint</vt:lpstr>
      <vt:lpstr>Презентация PowerPoint</vt:lpstr>
      <vt:lpstr>Требования к современному уроку</vt:lpstr>
      <vt:lpstr>Презентация PowerPoint</vt:lpstr>
      <vt:lpstr>Презентация PowerPoint</vt:lpstr>
      <vt:lpstr>Принципы педагогической техники на уроках: </vt:lpstr>
      <vt:lpstr>Основные типы уроков</vt:lpstr>
      <vt:lpstr>Методы и формы современного урока: </vt:lpstr>
      <vt:lpstr>Презентация PowerPoint</vt:lpstr>
      <vt:lpstr>Задачи:</vt:lpstr>
      <vt:lpstr>Технологии, используемые на уроках технологии:</vt:lpstr>
      <vt:lpstr>        С помощью каких технологий реализовать системно- деятельностный подход на уроке технологии? </vt:lpstr>
      <vt:lpstr>ИКТ на уроках технологии: </vt:lpstr>
      <vt:lpstr>Примеры применения ИКТ</vt:lpstr>
      <vt:lpstr>        </vt:lpstr>
      <vt:lpstr>Реализация системно-деятельностного подхода на уроках технологии</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«Системно-деятельностный подход в обучении на уроках технологии в условиях реализации ФГОС ООО»</dc:title>
  <dc:creator>Пользователь</dc:creator>
  <cp:lastModifiedBy>Пользователь</cp:lastModifiedBy>
  <cp:revision>75</cp:revision>
  <dcterms:modified xsi:type="dcterms:W3CDTF">2022-08-22T19:56:25Z</dcterms:modified>
</cp:coreProperties>
</file>