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1"/>
  </p:notesMasterIdLst>
  <p:sldIdLst>
    <p:sldId id="257" r:id="rId5"/>
    <p:sldId id="292" r:id="rId6"/>
    <p:sldId id="297" r:id="rId7"/>
    <p:sldId id="293" r:id="rId8"/>
    <p:sldId id="294" r:id="rId9"/>
    <p:sldId id="295" r:id="rId10"/>
    <p:sldId id="259" r:id="rId11"/>
    <p:sldId id="296" r:id="rId12"/>
    <p:sldId id="268" r:id="rId13"/>
    <p:sldId id="272" r:id="rId14"/>
    <p:sldId id="265" r:id="rId15"/>
    <p:sldId id="266" r:id="rId16"/>
    <p:sldId id="270" r:id="rId17"/>
    <p:sldId id="273" r:id="rId18"/>
    <p:sldId id="256" r:id="rId19"/>
    <p:sldId id="274" r:id="rId20"/>
    <p:sldId id="262" r:id="rId21"/>
    <p:sldId id="271" r:id="rId22"/>
    <p:sldId id="277" r:id="rId23"/>
    <p:sldId id="281" r:id="rId24"/>
    <p:sldId id="282" r:id="rId25"/>
    <p:sldId id="283" r:id="rId26"/>
    <p:sldId id="285" r:id="rId27"/>
    <p:sldId id="301" r:id="rId28"/>
    <p:sldId id="287" r:id="rId29"/>
    <p:sldId id="30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BF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DFEDE-66FC-4078-9C12-C6682CC5AA46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CEB77-D245-43D2-BDB6-37E38EA2D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729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65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815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378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590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043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4795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4187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28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2687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14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769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6615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0182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001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6624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9639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4310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864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6635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6616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3987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022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8477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1299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91935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1806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4821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899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45783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820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6017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2236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861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30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99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22.08.2022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09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/>
          <p:cNvSpPr>
            <a:spLocks noChangeArrowheads="1"/>
          </p:cNvSpPr>
          <p:nvPr/>
        </p:nvSpPr>
        <p:spPr bwMode="auto">
          <a:xfrm>
            <a:off x="179512" y="188640"/>
            <a:ext cx="8712968" cy="648072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bg1"/>
              </a:gs>
              <a:gs pos="64000">
                <a:srgbClr val="FFFFCC"/>
              </a:gs>
              <a:gs pos="100000">
                <a:srgbClr val="C7C79F"/>
              </a:gs>
            </a:gsLst>
            <a:lin ang="5400000" scaled="1"/>
          </a:gradFill>
          <a:ln w="9525">
            <a:solidFill>
              <a:srgbClr val="333333"/>
            </a:solidFill>
            <a:round/>
            <a:headEnd/>
            <a:tailEnd/>
          </a:ln>
          <a:effectLst/>
          <a:extLst/>
        </p:spPr>
        <p:txBody>
          <a:bodyPr wrap="none" anchor="ctr">
            <a:prstTxWarp prst="textStop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  <a:cs typeface="Arial" charset="0"/>
              </a:rPr>
              <a:t> </a:t>
            </a:r>
            <a:r>
              <a:rPr lang="ru-RU" sz="2800" b="1" dirty="0" smtClean="0">
                <a:ln w="11430"/>
                <a:latin typeface="Arial" pitchFamily="34" charset="0"/>
                <a:cs typeface="Arial" pitchFamily="34" charset="0"/>
              </a:rPr>
              <a:t>Тема </a:t>
            </a:r>
            <a:r>
              <a:rPr lang="ru-RU" sz="2800" b="1" dirty="0" smtClean="0">
                <a:ln w="11430"/>
                <a:latin typeface="Arial" pitchFamily="34" charset="0"/>
                <a:cs typeface="Arial" pitchFamily="34" charset="0"/>
              </a:rPr>
              <a:t>урока: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2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ИЗДЕРЖКИ</a:t>
            </a:r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ПРОИЗВОДСТВА.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n w="11430"/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ПРИБЫЛЬ. МАКСИМИЗАЦИЯ ПРИБЫЛИ»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Verdana" pitchFamily="34" charset="0"/>
              <a:cs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rdana" pitchFamily="34" charset="0"/>
              <a:cs typeface="Arial" charset="0"/>
            </a:endParaRPr>
          </a:p>
          <a:p>
            <a:pPr algn="ctr">
              <a:defRPr/>
            </a:pPr>
            <a:r>
              <a:rPr lang="ru-RU" sz="2800" b="1" dirty="0">
                <a:ln w="11430"/>
                <a:latin typeface="Arial" pitchFamily="34" charset="0"/>
                <a:cs typeface="Arial" pitchFamily="34" charset="0"/>
              </a:rPr>
              <a:t>В. С. Автономов «Экономика: баз уровень. 10-11 кл» глава 7.      </a:t>
            </a:r>
            <a:endParaRPr lang="ru-RU" sz="2800" b="1" dirty="0" smtClean="0">
              <a:ln w="11430"/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800" b="1" dirty="0" smtClean="0">
                <a:ln w="11430"/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ln w="11430"/>
                <a:latin typeface="Arial" pitchFamily="34" charset="0"/>
                <a:cs typeface="Arial" pitchFamily="34" charset="0"/>
              </a:rPr>
              <a:t>Задания:</a:t>
            </a:r>
          </a:p>
          <a:p>
            <a:pPr marL="457200" indent="-457200" algn="ctr">
              <a:buFontTx/>
              <a:buAutoNum type="arabicParenR"/>
              <a:defRPr/>
            </a:pPr>
            <a:r>
              <a:rPr lang="ru-RU" sz="2800" b="1" dirty="0" smtClean="0">
                <a:ln w="11430"/>
                <a:latin typeface="Arial" pitchFamily="34" charset="0"/>
                <a:cs typeface="Arial" pitchFamily="34" charset="0"/>
              </a:rPr>
              <a:t>Изучите содержание учебника на  </a:t>
            </a:r>
            <a:r>
              <a:rPr lang="ru-RU" sz="2800" b="1" dirty="0">
                <a:ln w="11430"/>
                <a:latin typeface="Arial" pitchFamily="34" charset="0"/>
                <a:cs typeface="Arial" pitchFamily="34" charset="0"/>
              </a:rPr>
              <a:t>стр. 63-64, 71-73      </a:t>
            </a:r>
            <a:endParaRPr lang="ru-RU" sz="2800" b="1" dirty="0" smtClean="0">
              <a:ln w="11430"/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800" b="1" dirty="0" smtClean="0">
                <a:ln w="11430"/>
                <a:latin typeface="Arial" pitchFamily="34" charset="0"/>
                <a:cs typeface="Arial" pitchFamily="34" charset="0"/>
              </a:rPr>
              <a:t>2</a:t>
            </a:r>
            <a:r>
              <a:rPr lang="ru-RU" sz="2800" b="1" dirty="0">
                <a:ln w="11430"/>
                <a:latin typeface="Arial" pitchFamily="34" charset="0"/>
                <a:cs typeface="Arial" pitchFamily="34" charset="0"/>
              </a:rPr>
              <a:t>) </a:t>
            </a:r>
            <a:r>
              <a:rPr lang="ru-RU" sz="2800" b="1" dirty="0" smtClean="0">
                <a:ln w="11430"/>
                <a:latin typeface="Arial" pitchFamily="34" charset="0"/>
                <a:cs typeface="Arial" pitchFamily="34" charset="0"/>
              </a:rPr>
              <a:t>Сравните  презентацию с теорией в учебнике</a:t>
            </a:r>
            <a:endParaRPr lang="ru-RU" sz="2800" b="1" dirty="0">
              <a:ln w="11430"/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800" b="1" dirty="0">
                <a:ln w="11430"/>
                <a:latin typeface="Arial" pitchFamily="34" charset="0"/>
                <a:cs typeface="Arial" pitchFamily="34" charset="0"/>
              </a:rPr>
              <a:t>3) Выполните </a:t>
            </a:r>
            <a:r>
              <a:rPr lang="ru-RU" sz="2800" b="1" dirty="0" smtClean="0">
                <a:ln w="11430"/>
                <a:latin typeface="Arial" pitchFamily="34" charset="0"/>
                <a:cs typeface="Arial" pitchFamily="34" charset="0"/>
              </a:rPr>
              <a:t>задания </a:t>
            </a:r>
            <a:r>
              <a:rPr lang="ru-RU" sz="2800" b="1" dirty="0">
                <a:ln w="11430"/>
                <a:latin typeface="Arial" pitchFamily="34" charset="0"/>
                <a:cs typeface="Arial" pitchFamily="34" charset="0"/>
              </a:rPr>
              <a:t>на слайдах № </a:t>
            </a:r>
            <a:r>
              <a:rPr lang="ru-RU" sz="2800" b="1" dirty="0" smtClean="0">
                <a:ln w="11430"/>
                <a:latin typeface="Arial" pitchFamily="34" charset="0"/>
                <a:cs typeface="Arial" pitchFamily="34" charset="0"/>
              </a:rPr>
              <a:t>9,13,16,18, 23, 25.</a:t>
            </a:r>
            <a:endParaRPr lang="ru-RU" sz="2800" b="1" dirty="0">
              <a:ln w="11430"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60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" t="12308" r="5711" b="13082"/>
          <a:stretch/>
        </p:blipFill>
        <p:spPr bwMode="auto">
          <a:xfrm>
            <a:off x="195116" y="1196751"/>
            <a:ext cx="8753764" cy="54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4061" y="116632"/>
            <a:ext cx="8650545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Каким  затратам  соответствуют указанные свойства? </a:t>
            </a:r>
          </a:p>
          <a:p>
            <a:r>
              <a:rPr lang="ru-RU" sz="2800" b="1" dirty="0" smtClean="0">
                <a:solidFill>
                  <a:prstClr val="black"/>
                </a:solidFill>
              </a:rPr>
              <a:t> Проверьте Ваши ответы: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>
                <a:solidFill>
                  <a:srgbClr val="FF0000"/>
                </a:solidFill>
              </a:rPr>
              <a:t>FC</a:t>
            </a:r>
            <a:r>
              <a:rPr lang="en-US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rgbClr val="FF0000"/>
                </a:solidFill>
              </a:rPr>
              <a:t>VC</a:t>
            </a:r>
            <a:r>
              <a:rPr lang="en-US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rgbClr val="FF0000"/>
                </a:solidFill>
              </a:rPr>
              <a:t>TC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8602" y="197077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18602" y="305966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157229" y="422108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11345" y="5780331"/>
            <a:ext cx="170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64172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5" t="7893" r="4252" b="6050"/>
          <a:stretch/>
        </p:blipFill>
        <p:spPr bwMode="auto">
          <a:xfrm>
            <a:off x="1154755" y="908720"/>
            <a:ext cx="6810233" cy="541816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33123" y="242416"/>
            <a:ext cx="5053499" cy="46166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ПРИМЕРЫ ПОСТОЯННЫХ ИЗДЕРЖЕК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80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2" t="8704" r="4873" b="4860"/>
          <a:stretch/>
        </p:blipFill>
        <p:spPr bwMode="auto">
          <a:xfrm>
            <a:off x="1017080" y="1268760"/>
            <a:ext cx="7042245" cy="506332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8640"/>
            <a:ext cx="528002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53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6" t="9459" r="6201" b="6390"/>
          <a:stretch/>
        </p:blipFill>
        <p:spPr bwMode="auto">
          <a:xfrm>
            <a:off x="323529" y="1124744"/>
            <a:ext cx="8531078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061" y="170637"/>
            <a:ext cx="8650545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Каким  затратам  соответствуют указанные примеры?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                  Заполните пустые клетки: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FC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или </a:t>
            </a:r>
            <a:r>
              <a:rPr lang="en-US" sz="2800" b="1" dirty="0" smtClean="0">
                <a:solidFill>
                  <a:srgbClr val="FF0000"/>
                </a:solidFill>
              </a:rPr>
              <a:t>VC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60232" y="1706766"/>
            <a:ext cx="192477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2149730"/>
            <a:ext cx="195557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2636912"/>
            <a:ext cx="192477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3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644024" y="3134378"/>
            <a:ext cx="192477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44024" y="3622270"/>
            <a:ext cx="1940985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658668" y="4149118"/>
            <a:ext cx="191169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4653136"/>
            <a:ext cx="1935547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7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644024" y="5229200"/>
            <a:ext cx="19279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8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644024" y="5733256"/>
            <a:ext cx="192790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9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644024" y="6237312"/>
            <a:ext cx="1940985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10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9008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6" t="9459" r="6201" b="6390"/>
          <a:stretch/>
        </p:blipFill>
        <p:spPr bwMode="auto">
          <a:xfrm>
            <a:off x="323529" y="1124744"/>
            <a:ext cx="8531078" cy="57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4061" y="42180"/>
            <a:ext cx="8650545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Каким  затратам  соответствуют указанные примеры?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Проверьте Ваши </a:t>
            </a:r>
            <a:r>
              <a:rPr lang="ru-RU" sz="2800" b="1" dirty="0" smtClean="0">
                <a:solidFill>
                  <a:prstClr val="black"/>
                </a:solidFill>
              </a:rPr>
              <a:t>ответы</a:t>
            </a:r>
            <a:r>
              <a:rPr lang="ru-RU" sz="2800" b="1" dirty="0" smtClean="0">
                <a:solidFill>
                  <a:schemeClr val="tx1"/>
                </a:solidFill>
              </a:rPr>
              <a:t>: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FC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или </a:t>
            </a:r>
            <a:r>
              <a:rPr lang="en-US" sz="2800" b="1" dirty="0" smtClean="0">
                <a:solidFill>
                  <a:srgbClr val="FF0000"/>
                </a:solidFill>
              </a:rPr>
              <a:t>VC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08761" y="1706766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08761" y="2149730"/>
            <a:ext cx="40704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208761" y="2636912"/>
            <a:ext cx="3762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3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08761" y="3134378"/>
            <a:ext cx="3600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08761" y="3622270"/>
            <a:ext cx="3762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5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208760" y="4149118"/>
            <a:ext cx="361603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6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208760" y="4653136"/>
            <a:ext cx="38701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7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208760" y="5229200"/>
            <a:ext cx="3631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8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208760" y="5733256"/>
            <a:ext cx="3631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9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028384" y="6237312"/>
            <a:ext cx="556625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10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1132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1932" y="188640"/>
            <a:ext cx="8568952" cy="46166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FF0000"/>
                </a:solidFill>
              </a:rPr>
              <a:t>ВЗАИМОСВЯЗЬ СРЕДНИХ ЗАТРАТ, СЕБЕСТОИМОСТИ И ЦЕНЫ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3" t="12957" r="4837" b="8527"/>
          <a:stretch/>
        </p:blipFill>
        <p:spPr bwMode="auto">
          <a:xfrm>
            <a:off x="145579" y="1628800"/>
            <a:ext cx="4752528" cy="261628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3920" y="764704"/>
            <a:ext cx="8784976" cy="707886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СЕБЕСТОИМОСТЬ ПРОДУКЦИИ </a:t>
            </a:r>
            <a:r>
              <a:rPr lang="ru-RU" sz="2000" b="1" dirty="0" smtClean="0"/>
              <a:t>(</a:t>
            </a:r>
            <a:r>
              <a:rPr lang="en-US" sz="2000" b="1" dirty="0" smtClean="0"/>
              <a:t>ATC  </a:t>
            </a:r>
            <a:r>
              <a:rPr lang="ru-RU" sz="2000" b="1" dirty="0" smtClean="0"/>
              <a:t>ИЛИ  </a:t>
            </a:r>
            <a:r>
              <a:rPr lang="en-US" sz="2000" b="1" dirty="0" smtClean="0"/>
              <a:t>AC</a:t>
            </a:r>
            <a:r>
              <a:rPr lang="ru-RU" sz="2000" b="1" dirty="0" smtClean="0"/>
              <a:t>) – ЭТО СРЕДНИЕ  ОБЩИЕ ЗАТРАТЫ  НА  ЕДИНИЦУ  ПРОДУКЦИИ.</a:t>
            </a:r>
            <a:endParaRPr lang="ru-RU" sz="20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7" t="12774" r="9032" b="10097"/>
          <a:stretch/>
        </p:blipFill>
        <p:spPr bwMode="auto">
          <a:xfrm>
            <a:off x="145579" y="4365104"/>
            <a:ext cx="4830128" cy="237626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9" t="8388" r="7440" b="6836"/>
          <a:stretch/>
        </p:blipFill>
        <p:spPr bwMode="auto">
          <a:xfrm>
            <a:off x="5019911" y="2132856"/>
            <a:ext cx="3938985" cy="3672408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815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" t="9576" r="8072" b="6139"/>
          <a:stretch/>
        </p:blipFill>
        <p:spPr bwMode="auto">
          <a:xfrm>
            <a:off x="539552" y="260648"/>
            <a:ext cx="8280919" cy="640871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925380" y="1412776"/>
            <a:ext cx="115212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15815" y="2780928"/>
            <a:ext cx="115212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77780" y="4149080"/>
            <a:ext cx="1152128" cy="792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98422" y="5220199"/>
            <a:ext cx="561810" cy="594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98422" y="5814265"/>
            <a:ext cx="561810" cy="594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62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6" t="19251" r="8072" b="6139"/>
          <a:stretch/>
        </p:blipFill>
        <p:spPr bwMode="auto">
          <a:xfrm>
            <a:off x="584218" y="975136"/>
            <a:ext cx="8280919" cy="567307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5" t="10995" r="8071" b="82544"/>
          <a:stretch/>
        </p:blipFill>
        <p:spPr bwMode="auto">
          <a:xfrm>
            <a:off x="696035" y="135478"/>
            <a:ext cx="8124435" cy="49131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447160" y="515119"/>
            <a:ext cx="3932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Проверьте Ваши ответы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77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" t="21057" r="7837" b="8197"/>
          <a:stretch/>
        </p:blipFill>
        <p:spPr bwMode="auto">
          <a:xfrm>
            <a:off x="180299" y="941696"/>
            <a:ext cx="8784976" cy="589379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85293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</a:t>
            </a:r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5359" y="393305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</a:t>
            </a:r>
            <a:r>
              <a:rPr lang="ru-RU" sz="3600" b="1" dirty="0"/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8276" y="486916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</a:t>
            </a:r>
            <a:r>
              <a:rPr lang="ru-RU" sz="3600" b="1" dirty="0"/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8276" y="580526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</a:t>
            </a:r>
            <a:r>
              <a:rPr lang="ru-RU" sz="3600" b="1" dirty="0"/>
              <a:t>4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68705" y="1928453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674640" y="2852936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674640" y="3820347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04181" y="4738093"/>
            <a:ext cx="997788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674640" y="5734117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851920" y="1928453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835145" y="2894098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851920" y="3761389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817997" y="4798896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851920" y="5692555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148064" y="2864280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372200" y="2939098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598582" y="2843334"/>
            <a:ext cx="1033264" cy="759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80299" y="53415"/>
            <a:ext cx="8784976" cy="830997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ВЫПОЛНИТЕ  РАСЧЁТЫ ПО ФОРМУЛАМ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 ЗАПОЛНИТЕ ПУСТЫЕ КЛЕТКИ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76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6" t="21115" r="7837" b="8197"/>
          <a:stretch/>
        </p:blipFill>
        <p:spPr bwMode="auto">
          <a:xfrm>
            <a:off x="180299" y="968990"/>
            <a:ext cx="8784976" cy="5889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85293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  </a:t>
            </a:r>
            <a:r>
              <a:rPr lang="ru-RU" sz="3600" b="1" dirty="0" smtClean="0">
                <a:solidFill>
                  <a:prstClr val="black"/>
                </a:solidFill>
              </a:rPr>
              <a:t>1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5359" y="3933056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  </a:t>
            </a:r>
            <a:r>
              <a:rPr lang="ru-RU" sz="3600" b="1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8276" y="486916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  </a:t>
            </a:r>
            <a:r>
              <a:rPr lang="ru-RU" sz="36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8276" y="5805264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  </a:t>
            </a:r>
            <a:r>
              <a:rPr lang="ru-RU" sz="36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076056" y="3859754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4000" b="1" dirty="0" smtClean="0"/>
              <a:t>90</a:t>
            </a:r>
            <a:endParaRPr lang="ru-RU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076056" y="4807605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4000" b="1" dirty="0"/>
              <a:t>8</a:t>
            </a:r>
            <a:r>
              <a:rPr lang="ru-RU" sz="4000" b="1" dirty="0" smtClean="0"/>
              <a:t>0</a:t>
            </a:r>
            <a:endParaRPr lang="ru-RU" sz="40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141561" y="5805264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105</a:t>
            </a:r>
            <a:endParaRPr lang="ru-RU" sz="4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444208" y="3871501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4000" b="1" dirty="0"/>
              <a:t>3</a:t>
            </a:r>
            <a:r>
              <a:rPr lang="ru-RU" sz="4000" b="1" dirty="0" smtClean="0"/>
              <a:t>0</a:t>
            </a:r>
            <a:endParaRPr lang="ru-RU" sz="4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378434" y="4807605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4000" b="1" dirty="0" smtClean="0"/>
              <a:t>20</a:t>
            </a:r>
            <a:endParaRPr lang="ru-RU" sz="4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378434" y="5774486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4000" b="1" dirty="0" smtClean="0"/>
              <a:t>15</a:t>
            </a:r>
            <a:endParaRPr lang="ru-RU" sz="4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566432" y="3855291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4000" b="1" dirty="0" smtClean="0"/>
              <a:t>60</a:t>
            </a:r>
            <a:endParaRPr lang="ru-RU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566432" y="4807605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4000" b="1" dirty="0" smtClean="0"/>
              <a:t>60</a:t>
            </a:r>
            <a:endParaRPr lang="ru-RU" sz="4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563823" y="5743709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4000" b="1" dirty="0"/>
              <a:t>9</a:t>
            </a:r>
            <a:r>
              <a:rPr lang="ru-RU" sz="4000" b="1" dirty="0" smtClean="0"/>
              <a:t>0</a:t>
            </a:r>
            <a:endParaRPr lang="ru-RU" sz="4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80298" y="89639"/>
            <a:ext cx="8394245" cy="46166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ВЫПОЛНИТЕ  РАСЧЁТЫ  И ЗАПОЛНИТЕ ПУСТЫЕ КЛЕТКИ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31543" y="445770"/>
            <a:ext cx="39321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Проверьте Ваши ответы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47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 rot="5400000" flipV="1">
            <a:off x="2307791" y="2416864"/>
            <a:ext cx="2635876" cy="181317"/>
          </a:xfrm>
          <a:prstGeom prst="rightArrow">
            <a:avLst>
              <a:gd name="adj1" fmla="val 50000"/>
              <a:gd name="adj2" fmla="val 579861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903205" y="3711081"/>
            <a:ext cx="2328923" cy="804647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ПРЕДЕЛЬНЫЕ</a:t>
            </a:r>
          </a:p>
          <a:p>
            <a:pPr fontAlgn="base">
              <a:spcBef>
                <a:spcPct val="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MC = ∆TC / ∆Q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81124" y="2082077"/>
            <a:ext cx="2364607" cy="768449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СРЕДНИЕ</a:t>
            </a:r>
          </a:p>
          <a:p>
            <a:pPr algn="ctr" fontAlgn="base">
              <a:spcBef>
                <a:spcPct val="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ATC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AVC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AFC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0616" y="4013913"/>
            <a:ext cx="2249729" cy="792088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ОБЩИЕ</a:t>
            </a:r>
          </a:p>
          <a:p>
            <a:pPr fontAlgn="base">
              <a:spcBef>
                <a:spcPct val="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TC</a:t>
            </a: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</a:t>
            </a: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FC + VC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32316" y="2744649"/>
            <a:ext cx="2426327" cy="829047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ПЕРЕМЕННЫЕ</a:t>
            </a:r>
          </a:p>
          <a:p>
            <a:pPr algn="ctr" fontAlgn="base">
              <a:spcBef>
                <a:spcPct val="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VC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79512" y="1477489"/>
            <a:ext cx="2531938" cy="749774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ПОСТОЯННЫЕ </a:t>
            </a:r>
            <a:endParaRPr lang="en-US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FC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gredani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1" y="855876"/>
            <a:ext cx="360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39372" y="324118"/>
            <a:ext cx="6848112" cy="523220"/>
          </a:xfrm>
          <a:prstGeom prst="rect">
            <a:avLst/>
          </a:prstGeom>
          <a:solidFill>
            <a:srgbClr val="FFFFFF"/>
          </a:solidFill>
          <a:ln w="38100" algn="ctr">
            <a:prstDash val="lgDashDotDot"/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Plastic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AF273E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ИЗДЕРЖКИ (ЗАТРАТЫ) ПРОИЗВОДСТВА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390610" y="2467510"/>
            <a:ext cx="3601956" cy="829048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АЛЬТЕРНАТИВНЫЕ</a:t>
            </a:r>
          </a:p>
          <a:p>
            <a:pPr algn="ctr" fontAlgn="base">
              <a:spcBef>
                <a:spcPct val="0"/>
              </a:spcBef>
            </a:pP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(НЕЯВНЫЕ, ВНУТРЕННИЕ)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628400" y="967001"/>
            <a:ext cx="3120064" cy="885374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БУХГАЛТЕРСКИЕ</a:t>
            </a:r>
          </a:p>
          <a:p>
            <a:pPr fontAlgn="base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(ЯВНЫЕ, ВНЕШНИЕ)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390610" y="3827195"/>
            <a:ext cx="3601956" cy="1054343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ЭКОНОМИЧЕСКИЕ</a:t>
            </a:r>
          </a:p>
          <a:p>
            <a:pPr fontAlgn="base">
              <a:spcBef>
                <a:spcPct val="0"/>
              </a:spcBef>
            </a:pP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(СУММА БУХГАЛТЕРСКИХ  И </a:t>
            </a:r>
          </a:p>
          <a:p>
            <a:pPr fontAlgn="base">
              <a:spcBef>
                <a:spcPct val="0"/>
              </a:spcBef>
            </a:pPr>
            <a:r>
              <a:rPr lang="ru-RU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АЛЬТЕРНАТИВНЫХ ЗАТРАТ)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 rot="5400000">
            <a:off x="6932349" y="2090349"/>
            <a:ext cx="612334" cy="139575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 rot="644983">
            <a:off x="3873391" y="1115683"/>
            <a:ext cx="1789050" cy="196686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 rot="5400000">
            <a:off x="6986747" y="3503908"/>
            <a:ext cx="503538" cy="139576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 rot="4196303">
            <a:off x="3429440" y="1501643"/>
            <a:ext cx="956266" cy="195545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 rot="9771565">
            <a:off x="2190875" y="1095940"/>
            <a:ext cx="1346498" cy="187290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auto">
          <a:xfrm rot="5400000">
            <a:off x="1163512" y="2408535"/>
            <a:ext cx="453425" cy="147351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 rot="5400000">
            <a:off x="1188016" y="3729183"/>
            <a:ext cx="422842" cy="128926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6743" y="5025162"/>
            <a:ext cx="7342003" cy="830997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ПОСТОЯННЫЕ ЗАТРАТЫ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</a:rPr>
              <a:t>(FC)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НЕ  ЗАВИСЯТ  </a:t>
            </a:r>
            <a:r>
              <a:rPr lang="ru-RU" sz="2400" b="1" dirty="0" smtClean="0">
                <a:solidFill>
                  <a:prstClr val="black"/>
                </a:solidFill>
              </a:rPr>
              <a:t>ОТ ОБЪЁМА ПРОИЗВОДСТВА (</a:t>
            </a:r>
            <a:r>
              <a:rPr lang="en-US" sz="2400" b="1" dirty="0" smtClean="0">
                <a:solidFill>
                  <a:prstClr val="black"/>
                </a:solidFill>
              </a:rPr>
              <a:t>Q)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16549" y="5856159"/>
            <a:ext cx="7342003" cy="830997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ПЕРЕМЕННЫЕ ЗАТРАТЫ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</a:rPr>
              <a:t>(VC)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ЗАВИСЯТ  </a:t>
            </a:r>
            <a:r>
              <a:rPr lang="ru-RU" sz="2400" b="1" dirty="0" smtClean="0">
                <a:solidFill>
                  <a:prstClr val="black"/>
                </a:solidFill>
              </a:rPr>
              <a:t>ОТ ОБЪЁМА ПРОИЗВОДСТВА (</a:t>
            </a:r>
            <a:r>
              <a:rPr lang="en-US" sz="2400" b="1" dirty="0" smtClean="0">
                <a:solidFill>
                  <a:prstClr val="black"/>
                </a:solidFill>
              </a:rPr>
              <a:t>Q)</a:t>
            </a:r>
            <a:r>
              <a:rPr lang="ru-RU" sz="2400" b="1" dirty="0" smtClean="0">
                <a:solidFill>
                  <a:prstClr val="black"/>
                </a:solidFill>
              </a:rPr>
              <a:t> ПРЯМОПРОПОРЦИОНАЛЬНО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01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76263"/>
            <a:ext cx="7315200" cy="570547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2192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9" t="4584" r="15537" b="4884"/>
          <a:stretch/>
        </p:blipFill>
        <p:spPr bwMode="auto">
          <a:xfrm>
            <a:off x="467544" y="332656"/>
            <a:ext cx="8208912" cy="6120680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10333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81" b="6664"/>
          <a:stretch/>
        </p:blipFill>
        <p:spPr bwMode="auto">
          <a:xfrm>
            <a:off x="539552" y="188640"/>
            <a:ext cx="7920880" cy="489654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4" t="11121" r="7470" b="68645"/>
          <a:stretch/>
        </p:blipFill>
        <p:spPr bwMode="auto">
          <a:xfrm>
            <a:off x="1475656" y="5229200"/>
            <a:ext cx="6120680" cy="136815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15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2" t="10171" r="4164" b="46894"/>
          <a:stretch/>
        </p:blipFill>
        <p:spPr bwMode="auto">
          <a:xfrm>
            <a:off x="583477" y="682388"/>
            <a:ext cx="8251035" cy="309947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435" y="5276560"/>
            <a:ext cx="1209413" cy="318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9" t="9107" r="8423" b="53623"/>
          <a:stretch/>
        </p:blipFill>
        <p:spPr bwMode="auto">
          <a:xfrm>
            <a:off x="583476" y="3966375"/>
            <a:ext cx="8251035" cy="262037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94435" y="89639"/>
            <a:ext cx="4737805" cy="46166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РЕШИТЕ ЗАДАЧИ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7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549" y="89639"/>
            <a:ext cx="4737805" cy="46166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ПРОВЕРЬТЕ РЕШЕНИЕ  ЗАДАЧ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4" t="52161" r="25165" b="6895"/>
          <a:stretch/>
        </p:blipFill>
        <p:spPr bwMode="auto">
          <a:xfrm>
            <a:off x="2364640" y="1268760"/>
            <a:ext cx="4514273" cy="211486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88059" y="635494"/>
            <a:ext cx="1867434" cy="461665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ЗАДАЧА № 1</a:t>
            </a:r>
            <a:endParaRPr lang="ru-RU" sz="24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4" t="45601" r="8424" b="6840"/>
          <a:stretch/>
        </p:blipFill>
        <p:spPr bwMode="auto">
          <a:xfrm>
            <a:off x="365756" y="3933056"/>
            <a:ext cx="8397392" cy="228505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67392" y="3471391"/>
            <a:ext cx="1867434" cy="461665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/>
              <a:t>ЗАДАЧА № 2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15048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9" t="22282" r="7868" b="32873"/>
          <a:stretch/>
        </p:blipFill>
        <p:spPr bwMode="auto">
          <a:xfrm>
            <a:off x="369597" y="836712"/>
            <a:ext cx="6414448" cy="2304256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9" t="13515" r="12192" b="31378"/>
          <a:stretch/>
        </p:blipFill>
        <p:spPr bwMode="auto">
          <a:xfrm>
            <a:off x="2864994" y="3429000"/>
            <a:ext cx="6048671" cy="2376264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1994435" y="89639"/>
            <a:ext cx="4737805" cy="46166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ОТВЕТЬТЕ НА ВОПРОСЫ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0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9" t="22281" r="7868" b="10048"/>
          <a:stretch/>
        </p:blipFill>
        <p:spPr bwMode="auto">
          <a:xfrm>
            <a:off x="341338" y="764704"/>
            <a:ext cx="6414448" cy="2906973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9" t="13516" r="12192" b="11810"/>
          <a:stretch/>
        </p:blipFill>
        <p:spPr bwMode="auto">
          <a:xfrm>
            <a:off x="2411760" y="3933056"/>
            <a:ext cx="5616624" cy="2688609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1137890" y="89638"/>
            <a:ext cx="6390902" cy="46166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ПРОВЕРЬТЕ ОТВЕТЬТЕ НА ВОПРОСЫ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2829904"/>
            <a:ext cx="105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ОТВЕТЫ: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70649" y="5794859"/>
            <a:ext cx="862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ОТВЕТ: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88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7815" y="310470"/>
            <a:ext cx="5760640" cy="15696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ПРЕДЕЛЬНЫЕ  ИЗДЕРЖКИ  (МС) </a:t>
            </a:r>
            <a:r>
              <a:rPr lang="ru-RU" sz="2400" b="1" dirty="0" smtClean="0"/>
              <a:t>– ЭТО </a:t>
            </a:r>
          </a:p>
          <a:p>
            <a:r>
              <a:rPr lang="ru-RU" sz="2400" b="1" dirty="0" smtClean="0"/>
              <a:t>ДОПОЛНИТЕЛЬНЫЕ  ЗАТРАТЫ  (∆ </a:t>
            </a:r>
            <a:r>
              <a:rPr lang="ru-RU" sz="2400" b="1" dirty="0" smtClean="0">
                <a:solidFill>
                  <a:srgbClr val="FF0000"/>
                </a:solidFill>
              </a:rPr>
              <a:t>ТС</a:t>
            </a:r>
            <a:r>
              <a:rPr lang="ru-RU" sz="2400" b="1" dirty="0" smtClean="0"/>
              <a:t>) </a:t>
            </a:r>
            <a:endParaRPr lang="en-US" sz="2400" b="1" dirty="0" smtClean="0"/>
          </a:p>
          <a:p>
            <a:r>
              <a:rPr lang="ru-RU" sz="2400" b="1" dirty="0" smtClean="0"/>
              <a:t>НА  ПРОИЗВОДСТВО ДОПОЛНИТЕЛЬНОЙ </a:t>
            </a:r>
            <a:endParaRPr lang="en-US" sz="2400" b="1" dirty="0" smtClean="0"/>
          </a:p>
          <a:p>
            <a:r>
              <a:rPr lang="ru-RU" sz="2400" b="1" dirty="0" smtClean="0"/>
              <a:t>ЕДИНИЦЫ  ПРОДУКЦИИ</a:t>
            </a:r>
            <a:r>
              <a:rPr lang="en-US" sz="2400" b="1" dirty="0" smtClean="0"/>
              <a:t> </a:t>
            </a:r>
            <a:r>
              <a:rPr lang="ru-RU" sz="2400" b="1" dirty="0" smtClean="0"/>
              <a:t> (∆</a:t>
            </a:r>
            <a:r>
              <a:rPr lang="en-US" sz="2400" b="1" dirty="0" smtClean="0">
                <a:solidFill>
                  <a:srgbClr val="FF0000"/>
                </a:solidFill>
              </a:rPr>
              <a:t>Q)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0" t="22171" r="9883" b="16342"/>
          <a:stretch/>
        </p:blipFill>
        <p:spPr bwMode="auto">
          <a:xfrm>
            <a:off x="4893288" y="2060848"/>
            <a:ext cx="3888431" cy="1440160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angle"/>
          </a:sp3d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1" t="22672" r="10377" b="14711"/>
          <a:stretch/>
        </p:blipFill>
        <p:spPr bwMode="auto">
          <a:xfrm>
            <a:off x="539552" y="2060848"/>
            <a:ext cx="3600400" cy="1440160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angle"/>
          </a:sp3d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3" name="TextBox 2"/>
          <p:cNvSpPr txBox="1"/>
          <p:nvPr/>
        </p:nvSpPr>
        <p:spPr>
          <a:xfrm>
            <a:off x="2289960" y="5229200"/>
            <a:ext cx="454559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/>
              <a:t>TC(n) = TC (n- 1) + MC(n)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9960" y="6147680"/>
            <a:ext cx="454559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/>
              <a:t>V</a:t>
            </a:r>
            <a:r>
              <a:rPr lang="en-US" sz="3200" b="1" dirty="0" smtClean="0"/>
              <a:t>C(n) = VC (n- 1) + MC(n)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6228" y="4149080"/>
            <a:ext cx="8136904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Если </a:t>
            </a:r>
            <a:r>
              <a:rPr lang="en-US" sz="2800" b="1" dirty="0" smtClean="0"/>
              <a:t>Q</a:t>
            </a:r>
            <a:r>
              <a:rPr lang="ru-RU" sz="2800" b="1" baseline="-25000" dirty="0" smtClean="0"/>
              <a:t>1</a:t>
            </a:r>
            <a:r>
              <a:rPr lang="en-US" sz="2800" b="1" dirty="0" smtClean="0"/>
              <a:t>=0</a:t>
            </a:r>
            <a:r>
              <a:rPr lang="ru-RU" sz="2800" b="1" dirty="0" smtClean="0"/>
              <a:t>, то МС</a:t>
            </a:r>
            <a:r>
              <a:rPr lang="en-US" sz="2800" b="1" baseline="-25000" dirty="0" smtClean="0"/>
              <a:t>1</a:t>
            </a:r>
            <a:r>
              <a:rPr lang="ru-RU" sz="2800" b="1" dirty="0" smtClean="0"/>
              <a:t> не считают и ставят прочерк.</a:t>
            </a:r>
            <a:endParaRPr lang="en-US" sz="2800" b="1" dirty="0" smtClean="0"/>
          </a:p>
          <a:p>
            <a:r>
              <a:rPr lang="ru-RU" sz="2800" b="1" dirty="0" smtClean="0"/>
              <a:t>Следующее значение МС</a:t>
            </a:r>
            <a:r>
              <a:rPr lang="ru-RU" sz="2800" b="1" baseline="-25000" dirty="0" smtClean="0"/>
              <a:t>2</a:t>
            </a:r>
            <a:r>
              <a:rPr lang="ru-RU" sz="2800" b="1" dirty="0" smtClean="0"/>
              <a:t> = </a:t>
            </a:r>
            <a:r>
              <a:rPr lang="en-US" sz="2800" b="1" dirty="0" smtClean="0"/>
              <a:t>VC</a:t>
            </a:r>
            <a:r>
              <a:rPr lang="en-US" sz="2800" b="1" baseline="-25000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2594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669400" y="1449084"/>
            <a:ext cx="2328923" cy="804647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ПРЕДЕЛЬНЫЙ</a:t>
            </a:r>
          </a:p>
          <a:p>
            <a:pPr fontAlgn="base">
              <a:spcBef>
                <a:spcPct val="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MR = ∆TR / ∆Q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981124" y="2253731"/>
            <a:ext cx="2364607" cy="768449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СРЕДНИЙ</a:t>
            </a:r>
            <a:endParaRPr lang="en-US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AR = P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63025" y="1730812"/>
            <a:ext cx="2249729" cy="792088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ОБЩИЙ</a:t>
            </a:r>
          </a:p>
          <a:p>
            <a:pPr algn="ctr" fontAlgn="base">
              <a:spcBef>
                <a:spcPct val="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 = P*Q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gredani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231" y="855876"/>
            <a:ext cx="360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193178" y="332656"/>
            <a:ext cx="3965645" cy="523220"/>
          </a:xfrm>
          <a:prstGeom prst="rect">
            <a:avLst/>
          </a:prstGeom>
          <a:solidFill>
            <a:srgbClr val="FFFFFF"/>
          </a:solidFill>
          <a:ln w="38100" algn="ctr">
            <a:prstDash val="lgDashDotDot"/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Plastic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AF273E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ДОХОД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ВЫРУЧКА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 rot="644983">
            <a:off x="3873391" y="1115683"/>
            <a:ext cx="1789050" cy="196686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 rot="5400000">
            <a:off x="3247904" y="1600624"/>
            <a:ext cx="956266" cy="195545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 rot="9771565">
            <a:off x="2190875" y="1095940"/>
            <a:ext cx="1346498" cy="187290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9155" y="3284984"/>
            <a:ext cx="8385614" cy="1188000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ДОХОД</a:t>
            </a:r>
            <a:r>
              <a:rPr lang="ru-RU" sz="2400" b="1" dirty="0" smtClean="0">
                <a:solidFill>
                  <a:prstClr val="black"/>
                </a:solidFill>
              </a:rPr>
              <a:t> (</a:t>
            </a:r>
            <a:r>
              <a:rPr lang="en-US" sz="2400" b="1" dirty="0" smtClean="0">
                <a:solidFill>
                  <a:prstClr val="black"/>
                </a:solidFill>
              </a:rPr>
              <a:t>TR) </a:t>
            </a:r>
            <a:r>
              <a:rPr lang="ru-RU" sz="2400" b="1" dirty="0" smtClean="0">
                <a:solidFill>
                  <a:prstClr val="black"/>
                </a:solidFill>
              </a:rPr>
              <a:t>– ЭТО ДЕНЬГИ ОТ ПРОДАЖИ ПРОДУКЦИИ</a:t>
            </a:r>
            <a:endParaRPr lang="en-US" sz="2400" b="1" dirty="0" smtClean="0">
              <a:solidFill>
                <a:prstClr val="black"/>
              </a:solidFill>
            </a:endParaRPr>
          </a:p>
          <a:p>
            <a:r>
              <a:rPr lang="en-US" sz="2400" b="1" dirty="0" smtClean="0">
                <a:solidFill>
                  <a:prstClr val="black"/>
                </a:solidFill>
              </a:rPr>
              <a:t>P</a:t>
            </a:r>
            <a:r>
              <a:rPr lang="ru-RU" sz="2400" b="1" dirty="0" smtClean="0">
                <a:solidFill>
                  <a:prstClr val="black"/>
                </a:solidFill>
              </a:rPr>
              <a:t> – это цена товара</a:t>
            </a:r>
            <a:endParaRPr lang="en-US" sz="2400" b="1" dirty="0" smtClean="0">
              <a:solidFill>
                <a:prstClr val="black"/>
              </a:solidFill>
            </a:endParaRPr>
          </a:p>
          <a:p>
            <a:r>
              <a:rPr lang="en-US" sz="2400" b="1" dirty="0" smtClean="0">
                <a:solidFill>
                  <a:prstClr val="black"/>
                </a:solidFill>
              </a:rPr>
              <a:t>Q</a:t>
            </a:r>
            <a:r>
              <a:rPr lang="ru-RU" sz="2400" b="1" dirty="0" smtClean="0">
                <a:solidFill>
                  <a:prstClr val="black"/>
                </a:solidFill>
              </a:rPr>
              <a:t> – это количество проданного товара</a:t>
            </a:r>
          </a:p>
          <a:p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9155" y="4725144"/>
            <a:ext cx="8452623" cy="830997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</a:t>
            </a:r>
            <a:r>
              <a:rPr lang="ru-RU" sz="2400" b="1" dirty="0" smtClean="0">
                <a:solidFill>
                  <a:srgbClr val="FF0000"/>
                </a:solidFill>
              </a:rPr>
              <a:t>РЕДНИЙ ДОХОД</a:t>
            </a:r>
            <a:r>
              <a:rPr lang="ru-RU" sz="2400" b="1" dirty="0" smtClean="0">
                <a:solidFill>
                  <a:prstClr val="black"/>
                </a:solidFill>
              </a:rPr>
              <a:t> (А</a:t>
            </a:r>
            <a:r>
              <a:rPr lang="en-US" sz="2400" b="1" dirty="0" smtClean="0">
                <a:solidFill>
                  <a:prstClr val="black"/>
                </a:solidFill>
              </a:rPr>
              <a:t>R) </a:t>
            </a:r>
            <a:r>
              <a:rPr lang="ru-RU" sz="2400" b="1" dirty="0" smtClean="0">
                <a:solidFill>
                  <a:prstClr val="black"/>
                </a:solidFill>
              </a:rPr>
              <a:t>– ЭТО ДЕНЬГИ ОТ ПРОДАЖИ </a:t>
            </a:r>
          </a:p>
          <a:p>
            <a:r>
              <a:rPr lang="ru-RU" sz="2400" b="1" dirty="0" smtClean="0">
                <a:solidFill>
                  <a:prstClr val="black"/>
                </a:solidFill>
              </a:rPr>
              <a:t>ЕДИНИЦЫ ПРОДУКЦИИ, т. е. ЭТО ЦЕНА ТОВАРА.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2146" y="5729046"/>
            <a:ext cx="8452623" cy="830997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ПРЕДЕЛЬНЫЙ  ДОХОД</a:t>
            </a:r>
            <a:r>
              <a:rPr lang="ru-RU" sz="2400" b="1" dirty="0" smtClean="0">
                <a:solidFill>
                  <a:prstClr val="black"/>
                </a:solidFill>
              </a:rPr>
              <a:t> (М</a:t>
            </a:r>
            <a:r>
              <a:rPr lang="en-US" sz="2400" b="1" dirty="0" smtClean="0">
                <a:solidFill>
                  <a:prstClr val="black"/>
                </a:solidFill>
              </a:rPr>
              <a:t>R) </a:t>
            </a:r>
            <a:r>
              <a:rPr lang="ru-RU" sz="2400" b="1" dirty="0" smtClean="0">
                <a:solidFill>
                  <a:prstClr val="black"/>
                </a:solidFill>
              </a:rPr>
              <a:t>– ЭТО ДЕНЬГИ ОТ ПРОДАЖИ  ДОПОЛНИТЕЛЬНОЙ  ПРОДУКЦИИ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17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7"/>
          <p:cNvSpPr>
            <a:spLocks noChangeArrowheads="1"/>
          </p:cNvSpPr>
          <p:nvPr/>
        </p:nvSpPr>
        <p:spPr bwMode="auto">
          <a:xfrm rot="2331074" flipV="1">
            <a:off x="4027481" y="1741883"/>
            <a:ext cx="2505230" cy="191312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 rot="5400000">
            <a:off x="3440678" y="1842882"/>
            <a:ext cx="1619616" cy="156901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212538" y="840019"/>
            <a:ext cx="2328923" cy="1369146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ПРЕДЕЛЬНАЯ</a:t>
            </a:r>
          </a:p>
          <a:p>
            <a:pPr fontAlgn="base">
              <a:spcBef>
                <a:spcPct val="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MP = ∆</a:t>
            </a:r>
            <a:r>
              <a:rPr lang="en-US" sz="20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/ ∆Q</a:t>
            </a:r>
            <a:endParaRPr lang="ru-RU" sz="20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     или</a:t>
            </a:r>
          </a:p>
          <a:p>
            <a:pPr fontAlgn="base">
              <a:spcBef>
                <a:spcPct val="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MP = MR - MC</a:t>
            </a:r>
            <a:endParaRPr lang="ru-RU" sz="20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49116" y="1857242"/>
            <a:ext cx="2229775" cy="768449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СРЕДНЯЯ</a:t>
            </a:r>
            <a:endParaRPr lang="en-US" sz="20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</a:pP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APr = </a:t>
            </a:r>
            <a:r>
              <a:rPr lang="en-US" sz="20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/ Q</a:t>
            </a:r>
            <a:endParaRPr lang="ru-RU" sz="20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11096" y="917112"/>
            <a:ext cx="2249729" cy="792088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ОБЩАЯ</a:t>
            </a:r>
          </a:p>
          <a:p>
            <a:pPr algn="ctr" fontAlgn="base">
              <a:spcBef>
                <a:spcPct val="0"/>
              </a:spcBef>
            </a:pPr>
            <a:r>
              <a:rPr lang="en-US" sz="2000" b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</a:t>
            </a:r>
            <a:r>
              <a:rPr lang="en-US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= TR - TC</a:t>
            </a:r>
            <a:endParaRPr lang="ru-RU" sz="2000" b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gredani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133" y="823799"/>
            <a:ext cx="360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990945" y="319336"/>
            <a:ext cx="2743200" cy="523220"/>
          </a:xfrm>
          <a:prstGeom prst="rect">
            <a:avLst/>
          </a:prstGeom>
          <a:solidFill>
            <a:srgbClr val="FFFFFF"/>
          </a:solidFill>
          <a:ln w="38100" algn="ctr">
            <a:prstDash val="lgDashDotDot"/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Plastic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AF273E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ПРИБЫЛЬ 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 rot="521760">
            <a:off x="4351195" y="1013181"/>
            <a:ext cx="1789050" cy="196686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 rot="8831883">
            <a:off x="2392432" y="1511607"/>
            <a:ext cx="1857611" cy="170211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 rot="10244614">
            <a:off x="2456292" y="1004594"/>
            <a:ext cx="1639033" cy="208926"/>
          </a:xfrm>
          <a:prstGeom prst="rightArrow">
            <a:avLst>
              <a:gd name="adj1" fmla="val 50000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440" y="3576232"/>
            <a:ext cx="8954311" cy="400110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БУХГАЛТЕРСКАЯ ПРИБЫЛЬ </a:t>
            </a:r>
            <a:r>
              <a:rPr lang="ru-RU" sz="2000" b="1" dirty="0" smtClean="0">
                <a:solidFill>
                  <a:prstClr val="black"/>
                </a:solidFill>
              </a:rPr>
              <a:t>– ЭТО 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РАЗНОСТЬ  МЕЖДУ ДОХОДОМ  И  ЗАТРАТАМИ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 rot="7809162">
            <a:off x="2272896" y="1971601"/>
            <a:ext cx="2277789" cy="154606"/>
          </a:xfrm>
          <a:prstGeom prst="rightArrow">
            <a:avLst>
              <a:gd name="adj1" fmla="val 76903"/>
              <a:gd name="adj2" fmla="val 225000"/>
            </a:avLst>
          </a:prstGeom>
          <a:solidFill>
            <a:srgbClr val="000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02915" y="2808518"/>
            <a:ext cx="2429810" cy="572064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БУХГАЛТЕРСКАЯ</a:t>
            </a: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3256712" y="2796767"/>
            <a:ext cx="2605255" cy="538493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ЭКОНОМИЧЕСКАЯ</a:t>
            </a: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6291732" y="2620674"/>
            <a:ext cx="2249729" cy="572064"/>
          </a:xfrm>
          <a:prstGeom prst="rect">
            <a:avLst/>
          </a:prstGeom>
          <a:solidFill>
            <a:srgbClr val="FFFFB9"/>
          </a:solidFill>
          <a:ln w="38100">
            <a:solidFill>
              <a:srgbClr val="80808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НОРМАЛЬНАЯ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8869" y="4389028"/>
            <a:ext cx="8849931" cy="707886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ПРЕДЕЛЬНАЯ ПРИБЫЛЬ </a:t>
            </a:r>
            <a:r>
              <a:rPr lang="ru-RU" sz="2000" b="1" dirty="0" smtClean="0">
                <a:solidFill>
                  <a:prstClr val="black"/>
                </a:solidFill>
              </a:rPr>
              <a:t>– ЭТО ИЗМЕНЕНИЕ  ПРИБЫЛИ ОТ ПРОДАЖИ ДОПОЛНИТЕЛЬНОЙ ЕДИНИЦЫ ТОВАРА 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478" y="5876611"/>
            <a:ext cx="8863322" cy="769441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НОРМАЛЬНАЯ ПРИБЫЛЬ 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СООТВЕТСТВУЕТ НУЛЕВОЙ ЭКОНОМИЧЕСКОЙ ПРИБЫЛИ.                 Если  </a:t>
            </a:r>
            <a:r>
              <a:rPr lang="en-US" sz="2400" b="1" dirty="0" err="1" smtClean="0">
                <a:solidFill>
                  <a:prstClr val="black"/>
                </a:solidFill>
              </a:rPr>
              <a:t>Pr</a:t>
            </a:r>
            <a:r>
              <a:rPr lang="ru-RU" sz="1600" b="1" dirty="0" smtClean="0">
                <a:solidFill>
                  <a:prstClr val="black"/>
                </a:solidFill>
              </a:rPr>
              <a:t>экономическая</a:t>
            </a:r>
            <a:r>
              <a:rPr lang="en-US" sz="2000" b="1" dirty="0" smtClean="0">
                <a:solidFill>
                  <a:prstClr val="black"/>
                </a:solidFill>
              </a:rPr>
              <a:t> =</a:t>
            </a:r>
            <a:r>
              <a:rPr lang="ru-RU" sz="2000" b="1" dirty="0" smtClean="0">
                <a:solidFill>
                  <a:prstClr val="black"/>
                </a:solidFill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</a:rPr>
              <a:t>0</a:t>
            </a:r>
            <a:r>
              <a:rPr lang="ru-RU" sz="2000" b="1" dirty="0" smtClean="0">
                <a:solidFill>
                  <a:prstClr val="black"/>
                </a:solidFill>
              </a:rPr>
              <a:t>  ,то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400" b="1" dirty="0" err="1" smtClean="0">
                <a:solidFill>
                  <a:prstClr val="black"/>
                </a:solidFill>
              </a:rPr>
              <a:t>Pr</a:t>
            </a:r>
            <a:r>
              <a:rPr lang="ru-RU" sz="1600" b="1" dirty="0" smtClean="0">
                <a:solidFill>
                  <a:prstClr val="black"/>
                </a:solidFill>
              </a:rPr>
              <a:t>бухгалтерская</a:t>
            </a:r>
            <a:r>
              <a:rPr lang="en-US" sz="2000" b="1" dirty="0" smtClean="0">
                <a:solidFill>
                  <a:prstClr val="black"/>
                </a:solidFill>
              </a:rPr>
              <a:t> = </a:t>
            </a:r>
            <a:r>
              <a:rPr lang="en-US" sz="2400" b="1" dirty="0" err="1" smtClean="0">
                <a:solidFill>
                  <a:prstClr val="black"/>
                </a:solidFill>
              </a:rPr>
              <a:t>Pr</a:t>
            </a:r>
            <a:r>
              <a:rPr lang="ru-RU" sz="1600" b="1" dirty="0" smtClean="0">
                <a:solidFill>
                  <a:prstClr val="black"/>
                </a:solidFill>
              </a:rPr>
              <a:t>нормальная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5478" y="5137948"/>
            <a:ext cx="8904236" cy="707886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 ЭКОНОМИЧЕСКАЯ ПРИБЫЛЬ </a:t>
            </a:r>
            <a:r>
              <a:rPr lang="ru-RU" sz="2000" b="1" dirty="0" smtClean="0">
                <a:solidFill>
                  <a:prstClr val="black"/>
                </a:solidFill>
              </a:rPr>
              <a:t>– ЭТО РАЗНОСТЬ МЕЖДУ ДОХОДОМ И ЭКОНОМИЧЕСКИМИ ЗАТРАТАМИ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5855" y="3988918"/>
            <a:ext cx="8873859" cy="400110"/>
          </a:xfrm>
          <a:prstGeom prst="rect">
            <a:avLst/>
          </a:prstGeom>
          <a:solidFill>
            <a:srgbClr val="FFFFFF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СРЕДНЯЯ  ПРИБЫЛЬ </a:t>
            </a:r>
            <a:r>
              <a:rPr lang="ru-RU" sz="2000" b="1" dirty="0" smtClean="0">
                <a:solidFill>
                  <a:prstClr val="black"/>
                </a:solidFill>
              </a:rPr>
              <a:t>– ЭТО ПРИБЫЛЬ ОТ ПРОДАЖИ ЕДИНИЦЫ  ТОВАРА</a:t>
            </a:r>
            <a:endParaRPr lang="ru-RU" sz="2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34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9" t="8824" r="8028" b="6576"/>
          <a:stretch/>
        </p:blipFill>
        <p:spPr bwMode="auto">
          <a:xfrm>
            <a:off x="251520" y="836712"/>
            <a:ext cx="8640960" cy="576064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547664" y="324118"/>
            <a:ext cx="6442386" cy="400110"/>
          </a:xfrm>
          <a:prstGeom prst="rect">
            <a:avLst/>
          </a:prstGeom>
          <a:solidFill>
            <a:srgbClr val="FFFFFF"/>
          </a:solidFill>
          <a:ln w="38100" algn="ctr">
            <a:prstDash val="lgDashDotDot"/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Plastic">
            <a:bevelT w="13500" h="13500" prst="angle"/>
            <a:bevelB w="13500" h="13500" prst="angle"/>
            <a:extrusionClr>
              <a:srgbClr val="FFFF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AF273E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ДВА  УСЛОВИЯ  МАКСИМИЗАЦИИ  ПРИБЫЛИ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37399" y="3347700"/>
            <a:ext cx="1187441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</a:t>
            </a:r>
            <a:r>
              <a:rPr lang="ru-RU" sz="1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УСЛОВИЕ</a:t>
            </a:r>
            <a:endParaRPr lang="ru-RU" sz="1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37399" y="5085184"/>
            <a:ext cx="1187441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УСЛОВИЕ</a:t>
            </a:r>
            <a:endParaRPr lang="ru-RU" sz="16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9384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834" y="199859"/>
            <a:ext cx="5967211" cy="461665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ПОСТОЯННЫЕ  И ПЕРЕМЕННЫЕ  ИЗДЕРЖКИ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779" y="825484"/>
            <a:ext cx="8640960" cy="892552"/>
          </a:xfrm>
          <a:prstGeom prst="rect">
            <a:avLst/>
          </a:prstGeom>
          <a:gradFill>
            <a:gsLst>
              <a:gs pos="93000">
                <a:schemeClr val="bg1"/>
              </a:gs>
              <a:gs pos="100000">
                <a:schemeClr val="lt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ПОСТОЯННЫЕ ИЗДЕРЖКИ </a:t>
            </a:r>
            <a:r>
              <a:rPr lang="ru-RU" sz="2400" b="1" dirty="0" smtClean="0"/>
              <a:t>(</a:t>
            </a:r>
            <a:r>
              <a:rPr lang="en-US" sz="2400" b="1" dirty="0" smtClean="0"/>
              <a:t>FC</a:t>
            </a:r>
            <a:r>
              <a:rPr lang="ru-RU" sz="2400" b="1" dirty="0" smtClean="0"/>
              <a:t>)</a:t>
            </a:r>
            <a:r>
              <a:rPr lang="ru-RU" sz="2400" b="1" dirty="0"/>
              <a:t> </a:t>
            </a:r>
            <a:r>
              <a:rPr lang="ru-RU" sz="2400" b="1" dirty="0" smtClean="0"/>
              <a:t>– ЭТО ЗАТРАТЫ, КОТОРЫЕ НЕ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ЗАВИСЯТ ОТ ОБЪЁМА ПРОИЗВОДСТВА (</a:t>
            </a:r>
            <a:r>
              <a:rPr lang="en-US" sz="2800" b="1" dirty="0" smtClean="0"/>
              <a:t>Q</a:t>
            </a:r>
            <a:r>
              <a:rPr lang="en-US" sz="2400" b="1" dirty="0" smtClean="0"/>
              <a:t>)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77779" y="3467924"/>
            <a:ext cx="8640960" cy="1261884"/>
          </a:xfrm>
          <a:prstGeom prst="rect">
            <a:avLst/>
          </a:prstGeom>
          <a:gradFill>
            <a:gsLst>
              <a:gs pos="88000">
                <a:schemeClr val="bg1"/>
              </a:gs>
              <a:gs pos="100000">
                <a:schemeClr val="lt2">
                  <a:shade val="30000"/>
                  <a:satMod val="200000"/>
                </a:schemeClr>
              </a:gs>
            </a:gsLst>
            <a:path path="circle">
              <a:fillToRect l="50000" t="50000" r="50000" b="50000"/>
            </a:path>
          </a:gradFill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ПЕРЕМЕННЫЕ ИЗДЕРЖКИ  </a:t>
            </a:r>
            <a:r>
              <a:rPr lang="ru-RU" sz="2400" b="1" dirty="0" smtClean="0"/>
              <a:t>(</a:t>
            </a:r>
            <a:r>
              <a:rPr lang="en-US" sz="2400" b="1" dirty="0" smtClean="0"/>
              <a:t>VC</a:t>
            </a:r>
            <a:r>
              <a:rPr lang="ru-RU" sz="2400" b="1" dirty="0" smtClean="0"/>
              <a:t>)</a:t>
            </a:r>
            <a:r>
              <a:rPr lang="ru-RU" sz="2400" b="1" dirty="0"/>
              <a:t> </a:t>
            </a:r>
            <a:r>
              <a:rPr lang="ru-RU" sz="2400" b="1" dirty="0" smtClean="0"/>
              <a:t>– ЭТО ЗАТРАТЫ, КОТОРЫЕ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ЗАВИСЯТ ОТ ОБЪЁМА ПРОИЗВОДСТВА  </a:t>
            </a:r>
            <a:r>
              <a:rPr lang="en-US" sz="2400" b="1" dirty="0" smtClean="0"/>
              <a:t>(</a:t>
            </a:r>
            <a:r>
              <a:rPr lang="en-US" sz="2800" b="1" dirty="0" smtClean="0"/>
              <a:t>Q</a:t>
            </a:r>
            <a:r>
              <a:rPr lang="en-US" sz="2400" b="1" dirty="0" smtClean="0"/>
              <a:t>)</a:t>
            </a:r>
            <a:r>
              <a:rPr lang="ru-RU" sz="2400" b="1" dirty="0" smtClean="0"/>
              <a:t> </a:t>
            </a:r>
            <a:r>
              <a:rPr lang="en-US" sz="2400" b="1" dirty="0" smtClean="0"/>
              <a:t> </a:t>
            </a:r>
            <a:r>
              <a:rPr lang="ru-RU" sz="2400" b="1" dirty="0" smtClean="0"/>
              <a:t>ПРЯМО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ПРОПОРЦИОНАЛЬНО</a:t>
            </a:r>
            <a:endParaRPr lang="ru-RU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7" t="22085" r="8240" b="19451"/>
          <a:stretch/>
        </p:blipFill>
        <p:spPr bwMode="auto">
          <a:xfrm>
            <a:off x="276743" y="1807613"/>
            <a:ext cx="5447386" cy="151216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" t="22928" r="10923" b="18907"/>
          <a:stretch/>
        </p:blipFill>
        <p:spPr bwMode="auto">
          <a:xfrm>
            <a:off x="1323834" y="4869160"/>
            <a:ext cx="6073254" cy="167867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29335" y="1810452"/>
            <a:ext cx="3207162" cy="1323439"/>
          </a:xfrm>
          <a:prstGeom prst="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Когда объём производства </a:t>
            </a:r>
            <a:r>
              <a:rPr lang="en-US" sz="2000" b="1" dirty="0" smtClean="0"/>
              <a:t> </a:t>
            </a:r>
            <a:endParaRPr lang="ru-RU" sz="2000" b="1" dirty="0" smtClean="0"/>
          </a:p>
          <a:p>
            <a:r>
              <a:rPr lang="ru-RU" sz="2000" b="1" dirty="0" smtClean="0">
                <a:solidFill>
                  <a:srgbClr val="C00000"/>
                </a:solidFill>
              </a:rPr>
              <a:t>(</a:t>
            </a:r>
            <a:r>
              <a:rPr lang="en-US" sz="2000" b="1" dirty="0" smtClean="0">
                <a:solidFill>
                  <a:srgbClr val="C00000"/>
                </a:solidFill>
              </a:rPr>
              <a:t>Q</a:t>
            </a:r>
            <a:r>
              <a:rPr lang="ru-RU" sz="2000" b="1" dirty="0" smtClean="0">
                <a:solidFill>
                  <a:srgbClr val="C00000"/>
                </a:solidFill>
              </a:rPr>
              <a:t>)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растёт или снижается, </a:t>
            </a:r>
          </a:p>
          <a:p>
            <a:r>
              <a:rPr lang="ru-RU" sz="2000" b="1" dirty="0" smtClean="0"/>
              <a:t>то постоянные затраты </a:t>
            </a:r>
          </a:p>
          <a:p>
            <a:pPr>
              <a:spcAft>
                <a:spcPts val="1200"/>
              </a:spcAft>
            </a:pPr>
            <a:r>
              <a:rPr lang="en-US" sz="2000" b="1" dirty="0" smtClean="0">
                <a:solidFill>
                  <a:srgbClr val="C00000"/>
                </a:solidFill>
              </a:rPr>
              <a:t>FC</a:t>
            </a:r>
            <a:r>
              <a:rPr lang="ru-RU" sz="2000" b="1" dirty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не изменяются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0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" t="10485" r="1662" b="6473"/>
          <a:stretch/>
        </p:blipFill>
        <p:spPr bwMode="auto">
          <a:xfrm>
            <a:off x="1158316" y="2780928"/>
            <a:ext cx="6878472" cy="381642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4619" y="1322868"/>
            <a:ext cx="2592288" cy="5232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ТС = </a:t>
            </a:r>
            <a:r>
              <a:rPr lang="en-US" sz="2800" b="1" dirty="0" smtClean="0">
                <a:solidFill>
                  <a:srgbClr val="C00000"/>
                </a:solidFill>
              </a:rPr>
              <a:t>FC + VC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98969" y="1292090"/>
            <a:ext cx="2397167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FC </a:t>
            </a:r>
            <a:r>
              <a:rPr lang="ru-RU" sz="2800" b="1" dirty="0" smtClean="0">
                <a:solidFill>
                  <a:srgbClr val="C00000"/>
                </a:solidFill>
              </a:rPr>
              <a:t>= ТС </a:t>
            </a:r>
            <a:r>
              <a:rPr lang="ru-RU" sz="2800" b="1" dirty="0">
                <a:solidFill>
                  <a:srgbClr val="C00000"/>
                </a:solidFill>
              </a:rPr>
              <a:t>-</a:t>
            </a:r>
            <a:r>
              <a:rPr lang="en-US" sz="2800" b="1" dirty="0" smtClean="0">
                <a:solidFill>
                  <a:srgbClr val="C00000"/>
                </a:solidFill>
              </a:rPr>
              <a:t> VC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13065" y="1261313"/>
            <a:ext cx="2397167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V</a:t>
            </a:r>
            <a:r>
              <a:rPr lang="en-US" sz="2800" b="1" dirty="0" smtClean="0">
                <a:solidFill>
                  <a:srgbClr val="C00000"/>
                </a:solidFill>
              </a:rPr>
              <a:t>C </a:t>
            </a:r>
            <a:r>
              <a:rPr lang="ru-RU" sz="2800" b="1" dirty="0" smtClean="0">
                <a:solidFill>
                  <a:srgbClr val="C00000"/>
                </a:solidFill>
              </a:rPr>
              <a:t>= ТС </a:t>
            </a:r>
            <a:r>
              <a:rPr lang="ru-RU" sz="2800" b="1" dirty="0">
                <a:solidFill>
                  <a:srgbClr val="C00000"/>
                </a:solidFill>
              </a:rPr>
              <a:t>-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F</a:t>
            </a:r>
            <a:r>
              <a:rPr lang="en-US" sz="2800" b="1" dirty="0" smtClean="0">
                <a:solidFill>
                  <a:srgbClr val="C00000"/>
                </a:solidFill>
              </a:rPr>
              <a:t>C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2031574"/>
            <a:ext cx="3812901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Если </a:t>
            </a:r>
            <a:r>
              <a:rPr lang="en-US" sz="2800" b="1" dirty="0" smtClean="0">
                <a:solidFill>
                  <a:srgbClr val="C00000"/>
                </a:solidFill>
              </a:rPr>
              <a:t>Q = 0</a:t>
            </a:r>
            <a:r>
              <a:rPr lang="ru-RU" sz="2800" b="1" dirty="0" smtClean="0">
                <a:solidFill>
                  <a:srgbClr val="C00000"/>
                </a:solidFill>
              </a:rPr>
              <a:t>, то</a:t>
            </a:r>
            <a:r>
              <a:rPr lang="en-US" sz="2800" b="1" dirty="0" smtClean="0">
                <a:solidFill>
                  <a:srgbClr val="C00000"/>
                </a:solidFill>
              </a:rPr>
              <a:t> FC </a:t>
            </a:r>
            <a:r>
              <a:rPr lang="ru-RU" sz="2800" b="1" dirty="0" smtClean="0">
                <a:solidFill>
                  <a:srgbClr val="C00000"/>
                </a:solidFill>
              </a:rPr>
              <a:t>= ТС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5776" y="2031576"/>
            <a:ext cx="4071666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Если </a:t>
            </a:r>
            <a:r>
              <a:rPr lang="en-US" sz="2800" b="1" dirty="0" smtClean="0">
                <a:solidFill>
                  <a:srgbClr val="C00000"/>
                </a:solidFill>
              </a:rPr>
              <a:t>Q = 0</a:t>
            </a:r>
            <a:r>
              <a:rPr lang="ru-RU" sz="2800" b="1" dirty="0" smtClean="0">
                <a:solidFill>
                  <a:srgbClr val="C00000"/>
                </a:solidFill>
              </a:rPr>
              <a:t>, то</a:t>
            </a:r>
            <a:r>
              <a:rPr lang="en-US" sz="2800" b="1" dirty="0" smtClean="0">
                <a:solidFill>
                  <a:srgbClr val="C00000"/>
                </a:solidFill>
              </a:rPr>
              <a:t> VC = 0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68712" y="158915"/>
            <a:ext cx="7056784" cy="830997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СОВОКУПНЫЕ ИЗДЕРЖКИ  (ТС) КАК СУММА 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ПОСТОЯННЫХ И ПЕРЕМЕННЫХ ЗАТРАТ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2512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3" t="12308" r="5711" b="13082"/>
          <a:stretch/>
        </p:blipFill>
        <p:spPr bwMode="auto">
          <a:xfrm>
            <a:off x="214282" y="1071546"/>
            <a:ext cx="8753764" cy="5472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4061" y="116632"/>
            <a:ext cx="8650545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Каким  затратам  соответствуют указанные свойства? 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Выберите ответ: </a:t>
            </a:r>
            <a:r>
              <a:rPr lang="en-US" sz="2800" b="1" dirty="0">
                <a:solidFill>
                  <a:srgbClr val="FF0000"/>
                </a:solidFill>
              </a:rPr>
              <a:t>FC</a:t>
            </a:r>
            <a:r>
              <a:rPr lang="en-US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>
                <a:solidFill>
                  <a:srgbClr val="FF0000"/>
                </a:solidFill>
              </a:rPr>
              <a:t>VC</a:t>
            </a:r>
            <a:r>
              <a:rPr lang="en-US" sz="2800" b="1" dirty="0">
                <a:solidFill>
                  <a:schemeClr val="tx1"/>
                </a:solidFill>
              </a:rPr>
              <a:t>, </a:t>
            </a:r>
            <a:r>
              <a:rPr lang="en-US" sz="2800" b="1" dirty="0" smtClean="0">
                <a:solidFill>
                  <a:srgbClr val="FF0000"/>
                </a:solidFill>
              </a:rPr>
              <a:t>TC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и заполните пустые клетки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700808"/>
            <a:ext cx="1944216" cy="877949"/>
          </a:xfrm>
          <a:prstGeom prst="rect">
            <a:avLst/>
          </a:prstGeom>
          <a:solidFill>
            <a:srgbClr val="FD95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496"/>
            <a:ext cx="1944216" cy="73864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2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796775"/>
            <a:ext cx="19442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3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857760"/>
            <a:ext cx="1944216" cy="1512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4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031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683</Words>
  <Application>Microsoft Office PowerPoint</Application>
  <PresentationFormat>Экран (4:3)</PresentationFormat>
  <Paragraphs>157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Тема Office</vt:lpstr>
      <vt:lpstr>1_Тема Office</vt:lpstr>
      <vt:lpstr>2_Тема Office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79</cp:revision>
  <dcterms:created xsi:type="dcterms:W3CDTF">2020-11-04T00:07:09Z</dcterms:created>
  <dcterms:modified xsi:type="dcterms:W3CDTF">2022-08-22T20:32:08Z</dcterms:modified>
</cp:coreProperties>
</file>