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64" r:id="rId5"/>
    <p:sldId id="266" r:id="rId6"/>
    <p:sldId id="258" r:id="rId7"/>
    <p:sldId id="262" r:id="rId8"/>
    <p:sldId id="267" r:id="rId9"/>
    <p:sldId id="260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72" autoAdjust="0"/>
    <p:restoredTop sz="96357" autoAdjust="0"/>
  </p:normalViewPr>
  <p:slideViewPr>
    <p:cSldViewPr snapToGrid="0">
      <p:cViewPr varScale="1">
        <p:scale>
          <a:sx n="80" d="100"/>
          <a:sy n="80" d="100"/>
        </p:scale>
        <p:origin x="186" y="61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515FF03-BCEA-45E0-A667-79729D4500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08985" y="1122363"/>
            <a:ext cx="7174030" cy="2387600"/>
          </a:xfrm>
        </p:spPr>
        <p:txBody>
          <a:bodyPr anchor="b">
            <a:normAutofit/>
          </a:bodyPr>
          <a:lstStyle>
            <a:lvl1pPr algn="ctr">
              <a:defRPr sz="8000" b="1">
                <a:solidFill>
                  <a:schemeClr val="accent2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0646216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00C8543-2680-4A0F-8168-BA2441EEFD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70D0ED05-292B-4E89-B3F6-148C7034B2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E4575805-9E22-4FBD-8390-3E48D4BDD4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64C12-28B5-4119-8AF1-C88EB1A6332B}" type="datetimeFigureOut">
              <a:rPr lang="ru-RU" smtClean="0"/>
              <a:t>23.08.2022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8C588D6-170C-4A4D-8304-CC757A9FC5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E5655639-4D92-4E71-B0C4-B8BAC26F45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CAA88-3CCA-4DDD-9BC3-CADB968CD4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42380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7010C0C3-B484-4839-A11D-93C27C4512A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72373A58-934D-4539-9D54-D71799ECFF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634F137-DB30-4892-933B-A7C5D1A2A0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64C12-28B5-4119-8AF1-C88EB1A6332B}" type="datetimeFigureOut">
              <a:rPr lang="ru-RU" smtClean="0"/>
              <a:t>23.08.2022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56555F4F-5FF8-4869-BEAE-99D93BDDD9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1209B06-96F5-4DE1-868A-3CB11C0AD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CAA88-3CCA-4DDD-9BC3-CADB968CD4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52938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B044105-5F02-4786-A4B2-038B18B731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67815" y="307691"/>
            <a:ext cx="9563500" cy="1325563"/>
          </a:xfrm>
        </p:spPr>
        <p:txBody>
          <a:bodyPr/>
          <a:lstStyle>
            <a:lvl1pPr>
              <a:defRPr b="1">
                <a:solidFill>
                  <a:schemeClr val="accent2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2498D564-ABC5-413A-AA9B-A123CFD8C1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67814" y="1825625"/>
            <a:ext cx="9563500" cy="4351338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  <a:lvl2pPr>
              <a:defRPr>
                <a:solidFill>
                  <a:schemeClr val="accent2"/>
                </a:solidFill>
              </a:defRPr>
            </a:lvl2pPr>
            <a:lvl3pPr>
              <a:defRPr>
                <a:solidFill>
                  <a:schemeClr val="accent2"/>
                </a:solidFill>
              </a:defRPr>
            </a:lvl3pPr>
            <a:lvl4pPr>
              <a:defRPr>
                <a:solidFill>
                  <a:schemeClr val="accent2"/>
                </a:solidFill>
              </a:defRPr>
            </a:lvl4pPr>
            <a:lvl5pPr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3461978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CF0DE77-CE0D-41BF-ABBD-AA3D828F58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A96F4DEF-6D72-4443-AB55-2977A88661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5549BFD-4AA5-40EB-BAF2-28A4ED328C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64C12-28B5-4119-8AF1-C88EB1A6332B}" type="datetimeFigureOut">
              <a:rPr lang="ru-RU" smtClean="0"/>
              <a:t>23.08.2022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4AD20588-4992-4164-AA0A-F1F10FD07D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4FC72B9-9E56-491D-8931-2CA2FCF008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CAA88-3CCA-4DDD-9BC3-CADB968CD4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22295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4D767FD-7A19-416E-8472-94D9720968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112ED9C-E00B-436D-AFAE-66CF3BF652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5193EDC9-B451-4AA9-BF26-C12A512C08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2C38E601-1C1F-46A0-9F27-A0F5C9A9C8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64C12-28B5-4119-8AF1-C88EB1A6332B}" type="datetimeFigureOut">
              <a:rPr lang="ru-RU" smtClean="0"/>
              <a:t>23.08.2022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1C7E655F-1B05-4A76-9FD3-F47B297E1E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AC59130A-B1FA-4D7E-856A-03C091A55B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CAA88-3CCA-4DDD-9BC3-CADB968CD4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7472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85AF7FD-582B-4A9B-B35E-D7C9FA7D19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2B992428-1BDB-4ED6-B374-1641425334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9F1466F2-3210-4331-A2FD-4A3561FD77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5F5A6B9D-C17F-4AD4-A987-EDAC00A5FD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EE962D5F-4C4F-431D-9D1B-AFF5AFD47E2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4C8E2566-0B36-466B-8A5A-D2CFDC3AF6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64C12-28B5-4119-8AF1-C88EB1A6332B}" type="datetimeFigureOut">
              <a:rPr lang="ru-RU" smtClean="0"/>
              <a:t>23.08.2022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510A3A2F-644E-4778-927F-B37019CC61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24EFBD8D-6D8F-4C14-9CAD-CE9302F4FA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CAA88-3CCA-4DDD-9BC3-CADB968CD4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49240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B38E23B-D123-4AD5-9349-CBE5C8EFD6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66E88B59-E25A-4A43-B695-6E449BF968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64C12-28B5-4119-8AF1-C88EB1A6332B}" type="datetimeFigureOut">
              <a:rPr lang="ru-RU" smtClean="0"/>
              <a:t>23.08.2022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77BC62F1-9F90-4362-94C4-89594521CE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486F4C20-4C46-4293-99B0-231BED3D3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CAA88-3CCA-4DDD-9BC3-CADB968CD4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0515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3A184BCB-A41E-440D-B90F-B4899005E8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64C12-28B5-4119-8AF1-C88EB1A6332B}" type="datetimeFigureOut">
              <a:rPr lang="ru-RU" smtClean="0"/>
              <a:t>23.08.2022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2A94E01A-B76E-445D-AF1C-526EF1B0BF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9D7C36F9-91D2-49E6-BC02-C3493EB07D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CAA88-3CCA-4DDD-9BC3-CADB968CD4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5758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8D86050-1AF3-4CC9-A846-4FC96E9149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689F501-E396-4D9C-95AE-DBD728B211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0A42B8DB-AC9C-40B3-A34C-6822D62F6D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55BC70F4-2955-4D52-B0EF-8A4C44F6BB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64C12-28B5-4119-8AF1-C88EB1A6332B}" type="datetimeFigureOut">
              <a:rPr lang="ru-RU" smtClean="0"/>
              <a:t>23.08.2022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A78A8FB7-F608-4E6B-97AB-CEBA5FBA14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7D5B2FCD-9C4F-42A5-9074-36B2517FE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CAA88-3CCA-4DDD-9BC3-CADB968CD4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611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327B312-04DE-4396-9F72-9A2D6EAE94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E6747CAC-C9B2-4C17-B1BF-F6D7ADA831C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D272629D-EDC3-4F60-989B-725FD817BA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0FA7DB22-80D3-4FCB-B068-A4F1ABD8B8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64C12-28B5-4119-8AF1-C88EB1A6332B}" type="datetimeFigureOut">
              <a:rPr lang="ru-RU" smtClean="0"/>
              <a:t>23.08.2022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57BC15FD-55C6-4389-9541-86B7FC333D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5B634146-9573-41AB-82C2-5DFD8F26C1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CAA88-3CCA-4DDD-9BC3-CADB968CD4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177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s://presentation-creation.ru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E7D5B80-23A2-4D8C-A930-044068DDF1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818C7B51-45B3-4A75-91F7-0DF561E260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3A2182A-9300-4CCE-B438-13474E29CED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64C12-28B5-4119-8AF1-C88EB1A6332B}" type="datetimeFigureOut">
              <a:rPr lang="ru-RU" smtClean="0"/>
              <a:t>23.08.2022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7202D2A4-A61E-4F3E-B6CE-D3C549AE20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6FBEB5A7-1733-4B89-B46E-F200FEA013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9CAA88-3CCA-4DDD-9BC3-CADB968CD497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>
            <a:hlinkClick r:id="rId13"/>
            <a:extLst>
              <a:ext uri="{FF2B5EF4-FFF2-40B4-BE49-F238E27FC236}">
                <a16:creationId xmlns:a16="http://schemas.microsoft.com/office/drawing/2014/main" xmlns="" id="{5BCC7B23-E956-46E3-98E1-39BBEF2F93EA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94000" y="367393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0275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7" Type="http://schemas.openxmlformats.org/officeDocument/2006/relationships/image" Target="../media/image9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7.sv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2F2E5BD-DF81-41B1-A76E-2F640377BB2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Спряжение глаголов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812632" y="5895474"/>
            <a:ext cx="451117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altLang="ru-RU" dirty="0">
                <a:solidFill>
                  <a:schemeClr val="accent2"/>
                </a:solidFill>
                <a:latin typeface="Comic Sans MS" panose="030F0702030302020204" pitchFamily="66" charset="0"/>
              </a:rPr>
              <a:t>Учитель русского языка и литературы </a:t>
            </a:r>
            <a:endParaRPr lang="ru-RU" altLang="ru-RU" dirty="0" smtClean="0">
              <a:solidFill>
                <a:schemeClr val="accent2"/>
              </a:solidFill>
              <a:latin typeface="Comic Sans MS" panose="030F0702030302020204" pitchFamily="66" charset="0"/>
            </a:endParaRPr>
          </a:p>
          <a:p>
            <a:r>
              <a:rPr lang="ru-RU" altLang="ru-RU" dirty="0" smtClean="0">
                <a:solidFill>
                  <a:schemeClr val="accent2"/>
                </a:solidFill>
                <a:latin typeface="Comic Sans MS" panose="030F0702030302020204" pitchFamily="66" charset="0"/>
              </a:rPr>
              <a:t>школы </a:t>
            </a:r>
            <a:r>
              <a:rPr lang="ru-RU" altLang="ru-RU" dirty="0">
                <a:solidFill>
                  <a:schemeClr val="accent2"/>
                </a:solidFill>
                <a:latin typeface="Comic Sans MS" panose="030F0702030302020204" pitchFamily="66" charset="0"/>
              </a:rPr>
              <a:t>МБОУ СОШ №1 г. Поронайска </a:t>
            </a:r>
          </a:p>
          <a:p>
            <a:r>
              <a:rPr lang="ru-RU" altLang="ru-RU" dirty="0" err="1">
                <a:solidFill>
                  <a:schemeClr val="accent2"/>
                </a:solidFill>
                <a:latin typeface="Comic Sans MS" panose="030F0702030302020204" pitchFamily="66" charset="0"/>
              </a:rPr>
              <a:t>Тишковой</a:t>
            </a:r>
            <a:r>
              <a:rPr lang="ru-RU" altLang="ru-RU" dirty="0">
                <a:solidFill>
                  <a:schemeClr val="accent2"/>
                </a:solidFill>
                <a:latin typeface="Comic Sans MS" panose="030F0702030302020204" pitchFamily="66" charset="0"/>
              </a:rPr>
              <a:t> Дарья Олеговна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22089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F165642-D4F0-47E9-876F-ED97F54178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dirty="0" smtClean="0">
                <a:solidFill>
                  <a:schemeClr val="accent2">
                    <a:lumMod val="75000"/>
                  </a:schemeClr>
                </a:solidFill>
              </a:rPr>
              <a:t>Что такое </a:t>
            </a:r>
            <a:r>
              <a:rPr lang="ru-RU" sz="6000" u="sng" dirty="0" smtClean="0">
                <a:solidFill>
                  <a:schemeClr val="accent2">
                    <a:lumMod val="75000"/>
                  </a:schemeClr>
                </a:solidFill>
              </a:rPr>
              <a:t>спряжение глаголов</a:t>
            </a:r>
            <a:r>
              <a:rPr lang="ru-RU" sz="6000" dirty="0" smtClean="0">
                <a:solidFill>
                  <a:schemeClr val="accent2">
                    <a:lumMod val="75000"/>
                  </a:schemeClr>
                </a:solidFill>
              </a:rPr>
              <a:t>?</a:t>
            </a:r>
            <a:endParaRPr lang="ru-RU" sz="6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7913743-9F06-445E-80E0-4862C8C8BE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67814" y="1825625"/>
            <a:ext cx="8977965" cy="1495091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sz="6000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  это изменение  </a:t>
            </a:r>
            <a:r>
              <a:rPr lang="ru-RU" sz="6000" spc="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глаголов по числам  и лицам</a:t>
            </a: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5555286"/>
              </p:ext>
            </p:extLst>
          </p:nvPr>
        </p:nvGraphicFramePr>
        <p:xfrm>
          <a:off x="2910305" y="3763656"/>
          <a:ext cx="8128001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9333"/>
                <a:gridCol w="1354667"/>
                <a:gridCol w="1354667"/>
                <a:gridCol w="1354667"/>
                <a:gridCol w="1354667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dirty="0" smtClean="0"/>
                        <a:t>         </a:t>
                      </a:r>
                      <a:r>
                        <a:rPr lang="en-US" dirty="0" smtClean="0"/>
                        <a:t>I</a:t>
                      </a:r>
                      <a:r>
                        <a:rPr lang="en-US" baseline="0" dirty="0" smtClean="0"/>
                        <a:t> </a:t>
                      </a:r>
                      <a:r>
                        <a:rPr lang="ru-RU" baseline="0" dirty="0" smtClean="0"/>
                        <a:t>спряжение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dirty="0" smtClean="0"/>
                        <a:t>         </a:t>
                      </a:r>
                      <a:r>
                        <a:rPr lang="en-US" dirty="0" smtClean="0"/>
                        <a:t>II </a:t>
                      </a:r>
                      <a:r>
                        <a:rPr lang="ru-RU" dirty="0" smtClean="0"/>
                        <a:t>спряжение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ед.</a:t>
                      </a:r>
                      <a:r>
                        <a:rPr lang="ru-RU" baseline="0" dirty="0" smtClean="0"/>
                        <a:t> ч.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мн. ч.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ед. ч.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мн. ч.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 лицо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пишу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пишем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хожу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ходим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 лицо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пишет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пишете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ходишь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ходите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3 лицо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пишем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пишут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ходит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ходят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026827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D9D7724-BEB9-42EC-9E6A-0D5520CFA9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06278" y="247175"/>
            <a:ext cx="9563500" cy="1325563"/>
          </a:xfrm>
        </p:spPr>
        <p:txBody>
          <a:bodyPr/>
          <a:lstStyle/>
          <a:p>
            <a:pPr fontAlgn="t"/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ТИПЫ СПРЯЖЕНИЯ</a:t>
            </a:r>
            <a:endParaRPr lang="ru-RU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FECC5178-CC15-41D8-B582-5BC0CFE542F0}"/>
              </a:ext>
            </a:extLst>
          </p:cNvPr>
          <p:cNvSpPr txBox="1"/>
          <p:nvPr/>
        </p:nvSpPr>
        <p:spPr>
          <a:xfrm>
            <a:off x="8765850" y="2514425"/>
            <a:ext cx="29519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chemeClr val="bg1"/>
                </a:solidFill>
              </a:rPr>
              <a:t>Lorem </a:t>
            </a:r>
            <a:r>
              <a:rPr lang="en-US" dirty="0" smtClean="0">
                <a:solidFill>
                  <a:schemeClr val="bg1"/>
                </a:solidFill>
              </a:rPr>
              <a:t>ipsum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4" name="Рисунок 23">
            <a:extLst>
              <a:ext uri="{FF2B5EF4-FFF2-40B4-BE49-F238E27FC236}">
                <a16:creationId xmlns:a16="http://schemas.microsoft.com/office/drawing/2014/main" xmlns="" id="{717CCA7F-6505-4817-9FCE-408145741B8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8200330" y="2661692"/>
            <a:ext cx="540000" cy="540000"/>
          </a:xfrm>
          <a:prstGeom prst="rect">
            <a:avLst/>
          </a:prstGeom>
        </p:spPr>
      </p:pic>
      <p:pic>
        <p:nvPicPr>
          <p:cNvPr id="25" name="Рисунок 24">
            <a:extLst>
              <a:ext uri="{FF2B5EF4-FFF2-40B4-BE49-F238E27FC236}">
                <a16:creationId xmlns:a16="http://schemas.microsoft.com/office/drawing/2014/main" xmlns="" id="{CE08B8B3-EC44-4465-8A11-6D4066C10B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6991268" y="3875714"/>
            <a:ext cx="540000" cy="540000"/>
          </a:xfrm>
          <a:prstGeom prst="rect">
            <a:avLst/>
          </a:prstGeom>
        </p:spPr>
      </p:pic>
      <p:pic>
        <p:nvPicPr>
          <p:cNvPr id="26" name="Рисунок 25">
            <a:extLst>
              <a:ext uri="{FF2B5EF4-FFF2-40B4-BE49-F238E27FC236}">
                <a16:creationId xmlns:a16="http://schemas.microsoft.com/office/drawing/2014/main" xmlns="" id="{64F055BD-3C7D-4261-9296-35A7AE00370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/>
          <a:stretch/>
        </p:blipFill>
        <p:spPr>
          <a:xfrm>
            <a:off x="5719805" y="5107386"/>
            <a:ext cx="540000" cy="540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964964" y="725661"/>
            <a:ext cx="2522816" cy="538609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44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Е</a:t>
            </a:r>
            <a:endParaRPr lang="ru-RU" sz="34400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42961" y="1960427"/>
            <a:ext cx="13997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-ШЬ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0100" y="2591406"/>
            <a:ext cx="7393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-Т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0100" y="3222384"/>
            <a:ext cx="10021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-М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262048" y="3954049"/>
            <a:ext cx="10775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-ТЕ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2458798" y="5175660"/>
            <a:ext cx="28807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-УТ (-ЮТ)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6874729" y="-978839"/>
            <a:ext cx="3279780" cy="77251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9600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и</a:t>
            </a:r>
            <a:endParaRPr lang="ru-RU" sz="49600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10080368" y="1727907"/>
            <a:ext cx="1399742" cy="59093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-ШЬ</a:t>
            </a:r>
          </a:p>
          <a:p>
            <a:pPr algn="ctr"/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-</a:t>
            </a:r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Т</a:t>
            </a:r>
          </a:p>
          <a:p>
            <a:pPr algn="ctr"/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-</a:t>
            </a:r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М</a:t>
            </a:r>
          </a:p>
          <a:p>
            <a:pPr algn="ctr"/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-ТЕ</a:t>
            </a:r>
          </a:p>
          <a:p>
            <a:pPr algn="ctr"/>
            <a:endParaRPr lang="ru-RU" sz="54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  <a:p>
            <a:pPr algn="ctr"/>
            <a:endParaRPr lang="ru-RU" sz="54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  <a:p>
            <a:pPr algn="ctr"/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7128826" y="5107386"/>
            <a:ext cx="26540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-</a:t>
            </a:r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АТ (-ЯТ)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cxnSp>
        <p:nvCxnSpPr>
          <p:cNvPr id="39" name="Прямая соединительная линия 38"/>
          <p:cNvCxnSpPr/>
          <p:nvPr/>
        </p:nvCxnSpPr>
        <p:spPr>
          <a:xfrm>
            <a:off x="6259805" y="1960427"/>
            <a:ext cx="0" cy="39350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92675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D55CCC6-304A-4B2C-BBAC-3ED8FA6BED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21468" y="119530"/>
            <a:ext cx="9563500" cy="1325563"/>
          </a:xfrm>
        </p:spPr>
        <p:txBody>
          <a:bodyPr>
            <a:normAutofit/>
          </a:bodyPr>
          <a:lstStyle/>
          <a:p>
            <a:r>
              <a:rPr lang="ru-RU" sz="6600" dirty="0" smtClean="0">
                <a:solidFill>
                  <a:srgbClr val="FF0000"/>
                </a:solidFill>
              </a:rPr>
              <a:t>Задание</a:t>
            </a: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8" name="Объект 7">
            <a:extLst>
              <a:ext uri="{FF2B5EF4-FFF2-40B4-BE49-F238E27FC236}">
                <a16:creationId xmlns:a16="http://schemas.microsoft.com/office/drawing/2014/main" xmlns="" id="{FFD1E5D1-1865-406D-9F3D-898DCC19B2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0" y="1130968"/>
            <a:ext cx="9553073" cy="43193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outerShdw blurRad="63500" sx="102000" sy="102000" algn="ctr" rotWithShape="0">
              <a:schemeClr val="accent3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marL="0" indent="457200">
              <a:buNone/>
              <a:defRPr/>
            </a:pP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Определите, ударное или безударное окончание у глаголов </a:t>
            </a:r>
            <a:r>
              <a:rPr lang="ru-RU" b="1" i="1" u="sng" dirty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СПАСТИ,</a:t>
            </a:r>
            <a:r>
              <a:rPr lang="ru-RU" b="1" i="1" dirty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 </a:t>
            </a:r>
            <a:r>
              <a:rPr lang="ru-RU" b="1" i="1" u="sng" dirty="0">
                <a:ln w="11430"/>
                <a:solidFill>
                  <a:srgbClr val="00B0F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ЛЕТАТЬ.</a:t>
            </a:r>
          </a:p>
          <a:p>
            <a:pPr marL="0" indent="457200">
              <a:buNone/>
              <a:defRPr/>
            </a:pP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Для этого надо изменить их по лицам, поставить, например, в 3-е лицо </a:t>
            </a:r>
            <a:r>
              <a:rPr lang="ru-RU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мн.ч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.</a:t>
            </a:r>
          </a:p>
          <a:p>
            <a:pPr>
              <a:defRPr/>
            </a:pP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charset="0"/>
            </a:endParaRPr>
          </a:p>
          <a:p>
            <a:pPr marL="0" indent="0">
              <a:buNone/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               СПАС</a:t>
            </a:r>
            <a:r>
              <a:rPr lang="ru-RU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УТ                       </a:t>
            </a:r>
            <a:r>
              <a:rPr lang="ru-RU" b="1" dirty="0" smtClean="0">
                <a:ln w="11430"/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ЛЕТ</a:t>
            </a:r>
            <a:r>
              <a:rPr lang="ru-RU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ЯТ      </a:t>
            </a:r>
          </a:p>
          <a:p>
            <a:pPr marL="0" indent="0" algn="ctr">
              <a:buNone/>
              <a:defRPr/>
            </a:pP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В этих глаголах окончания ударные, поэтому</a:t>
            </a:r>
          </a:p>
          <a:p>
            <a:pPr marL="0" indent="0">
              <a:buNone/>
              <a:defRPr/>
            </a:pP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   при их написании ошибок не допустим.</a:t>
            </a:r>
          </a:p>
          <a:p>
            <a:pPr marL="0" indent="0">
              <a:buNone/>
              <a:defRPr/>
            </a:pP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72189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                       </a:t>
            </a:r>
            <a:r>
              <a:rPr lang="ru-RU" i="1" u="sng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ЗАДАНИЕ</a:t>
            </a:r>
            <a:endParaRPr lang="ru-RU" i="1" u="sng" dirty="0"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67815" y="1392488"/>
            <a:ext cx="9563500" cy="4351338"/>
          </a:xfrm>
        </p:spPr>
        <p:txBody>
          <a:bodyPr/>
          <a:lstStyle/>
          <a:p>
            <a:pPr marL="0" indent="0" algn="ctr">
              <a:buNone/>
              <a:defRPr/>
            </a:pP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Определите, ударное или безударное окончание</a:t>
            </a:r>
          </a:p>
          <a:p>
            <a:pPr marL="0" indent="0">
              <a:buNone/>
              <a:defRPr/>
            </a:pP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 у глаголов  </a:t>
            </a:r>
            <a:r>
              <a:rPr lang="ru-RU" b="1" i="1" u="sng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ТАЯТЬ</a:t>
            </a:r>
            <a:r>
              <a:rPr lang="ru-RU" b="1" i="1" dirty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,</a:t>
            </a:r>
            <a:r>
              <a:rPr lang="ru-RU" b="1" i="1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  </a:t>
            </a:r>
            <a:r>
              <a:rPr lang="ru-RU" b="1" i="1" u="sng" dirty="0">
                <a:ln w="11430"/>
                <a:solidFill>
                  <a:srgbClr val="00B05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КЛЕИТЬ</a:t>
            </a: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       ТА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ЮТ                       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КЛЕ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ЯТ          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  <a:defRPr/>
            </a:pP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Гласная в окончаниях этих глаголов безударная,</a:t>
            </a:r>
          </a:p>
          <a:p>
            <a:pPr marL="0" indent="0">
              <a:buNone/>
              <a:defRPr/>
            </a:pP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поэтому мы испытываем трудности при ее</a:t>
            </a:r>
          </a:p>
          <a:p>
            <a:pPr marL="0" indent="0">
              <a:buNone/>
              <a:defRPr/>
            </a:pP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написании.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74461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87749" y="1775090"/>
            <a:ext cx="8193734" cy="9632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Заголовок 1">
            <a:extLst>
              <a:ext uri="{FF2B5EF4-FFF2-40B4-BE49-F238E27FC236}">
                <a16:creationId xmlns:a16="http://schemas.microsoft.com/office/drawing/2014/main" xmlns="" id="{4AFF60C1-20B5-4E30-B1B3-22C3615053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7400" y="957262"/>
            <a:ext cx="9516979" cy="89485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В этом нам поможет</a:t>
            </a:r>
            <a:br>
              <a:rPr lang="ru-RU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</a:br>
            <a:r>
              <a:rPr lang="ru-RU" sz="360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Алгоритм определения спряжения глаголов</a:t>
            </a:r>
            <a:br>
              <a:rPr lang="ru-RU" sz="360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</a:br>
            <a:r>
              <a:rPr lang="ru-RU" sz="360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 с </a:t>
            </a:r>
            <a:r>
              <a:rPr lang="ru-RU" sz="3600" u="sng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безударными</a:t>
            </a:r>
            <a:r>
              <a:rPr lang="ru-RU" sz="3600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 личными окончаниями.</a:t>
            </a:r>
            <a:r>
              <a:rPr lang="ru-RU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/>
            </a:r>
            <a:br>
              <a:rPr lang="ru-RU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</a:b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87749" y="2845469"/>
            <a:ext cx="8443692" cy="181676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87749" y="4769360"/>
            <a:ext cx="8626588" cy="181676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5261051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3029F3F-21C6-4F4E-A17F-DF3E0DB16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06278" y="223470"/>
            <a:ext cx="9563500" cy="1325563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Глаголы-исключения 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8542" y="2753727"/>
            <a:ext cx="8684401" cy="3346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1616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36457" y="-281856"/>
            <a:ext cx="9563500" cy="1325563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ЗАДАНИЕ</a:t>
            </a:r>
            <a:endParaRPr lang="ru-RU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43751" y="742783"/>
            <a:ext cx="9711891" cy="4924090"/>
          </a:xfrm>
        </p:spPr>
        <p:txBody>
          <a:bodyPr>
            <a:normAutofit fontScale="92500"/>
          </a:bodyPr>
          <a:lstStyle/>
          <a:p>
            <a:pPr marL="0" indent="457200">
              <a:buNone/>
            </a:pPr>
            <a:r>
              <a:rPr lang="ru-RU" sz="35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Вставь пропущенные буквы. Обозначь орфограммы.</a:t>
            </a:r>
            <a:endParaRPr lang="ru-RU" sz="35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  <a:p>
            <a:pPr marL="0" indent="457200">
              <a:buNone/>
            </a:pPr>
            <a:endParaRPr lang="ru-RU" sz="3600" dirty="0" smtClean="0"/>
          </a:p>
          <a:p>
            <a:pPr marL="0" indent="457200">
              <a:buNone/>
            </a:pPr>
            <a:r>
              <a:rPr lang="ru-RU" sz="3600" dirty="0" smtClean="0"/>
              <a:t>Они </a:t>
            </a:r>
            <a:r>
              <a:rPr lang="ru-RU" sz="3600" dirty="0" err="1"/>
              <a:t>пиш</a:t>
            </a:r>
            <a:r>
              <a:rPr lang="ru-RU" sz="3600" dirty="0"/>
              <a:t>…т ручкой, мы черт….м , мы </a:t>
            </a:r>
            <a:r>
              <a:rPr lang="ru-RU" sz="3600" dirty="0" err="1"/>
              <a:t>вис..м</a:t>
            </a:r>
            <a:r>
              <a:rPr lang="ru-RU" sz="3600" dirty="0"/>
              <a:t>, они </a:t>
            </a:r>
            <a:r>
              <a:rPr lang="ru-RU" sz="3600" dirty="0" err="1"/>
              <a:t>леч</a:t>
            </a:r>
            <a:r>
              <a:rPr lang="ru-RU" sz="3600" dirty="0"/>
              <a:t>…т, </a:t>
            </a:r>
            <a:r>
              <a:rPr lang="ru-RU" sz="3600" dirty="0" err="1"/>
              <a:t>наступа</a:t>
            </a:r>
            <a:r>
              <a:rPr lang="ru-RU" sz="3600" dirty="0"/>
              <a:t>…т весна, вы </a:t>
            </a:r>
            <a:r>
              <a:rPr lang="ru-RU" sz="3600" dirty="0" err="1"/>
              <a:t>обижа</a:t>
            </a:r>
            <a:r>
              <a:rPr lang="ru-RU" sz="3600" dirty="0"/>
              <a:t>…те, вы </a:t>
            </a:r>
            <a:r>
              <a:rPr lang="ru-RU" sz="3600" dirty="0" err="1"/>
              <a:t>реша</a:t>
            </a:r>
            <a:r>
              <a:rPr lang="ru-RU" sz="3600" dirty="0"/>
              <a:t> …те, ты </a:t>
            </a:r>
            <a:r>
              <a:rPr lang="ru-RU" sz="3600" dirty="0" err="1"/>
              <a:t>дежур</a:t>
            </a:r>
            <a:r>
              <a:rPr lang="ru-RU" sz="3600" dirty="0"/>
              <a:t>…</a:t>
            </a:r>
            <a:r>
              <a:rPr lang="ru-RU" sz="3600" dirty="0" err="1"/>
              <a:t>шь</a:t>
            </a:r>
            <a:r>
              <a:rPr lang="ru-RU" sz="3600" dirty="0"/>
              <a:t>, мы </a:t>
            </a:r>
            <a:r>
              <a:rPr lang="ru-RU" sz="3600" dirty="0" err="1"/>
              <a:t>дыш</a:t>
            </a:r>
            <a:r>
              <a:rPr lang="ru-RU" sz="3600" dirty="0"/>
              <a:t>…м, ты не </a:t>
            </a:r>
            <a:r>
              <a:rPr lang="ru-RU" sz="3600" dirty="0" err="1"/>
              <a:t>догон</a:t>
            </a:r>
            <a:r>
              <a:rPr lang="ru-RU" sz="3600" dirty="0"/>
              <a:t>…</a:t>
            </a:r>
            <a:r>
              <a:rPr lang="ru-RU" sz="3600" dirty="0" err="1"/>
              <a:t>шь</a:t>
            </a:r>
            <a:r>
              <a:rPr lang="ru-RU" sz="3600" dirty="0"/>
              <a:t>, она </a:t>
            </a:r>
            <a:r>
              <a:rPr lang="ru-RU" sz="3600" dirty="0" err="1"/>
              <a:t>маш</a:t>
            </a:r>
            <a:r>
              <a:rPr lang="ru-RU" sz="3600" dirty="0"/>
              <a:t>…т рукой, ты ласка…</a:t>
            </a:r>
            <a:r>
              <a:rPr lang="ru-RU" sz="3600" dirty="0" err="1"/>
              <a:t>шься</a:t>
            </a:r>
            <a:r>
              <a:rPr lang="ru-RU" sz="3600" dirty="0"/>
              <a:t>, ты </a:t>
            </a:r>
            <a:r>
              <a:rPr lang="ru-RU" sz="3600" dirty="0" err="1"/>
              <a:t>вздыха</a:t>
            </a:r>
            <a:r>
              <a:rPr lang="ru-RU" sz="3600" dirty="0"/>
              <a:t>…</a:t>
            </a:r>
            <a:r>
              <a:rPr lang="ru-RU" sz="3600" dirty="0" err="1"/>
              <a:t>шь</a:t>
            </a:r>
            <a:r>
              <a:rPr lang="ru-RU" sz="3600" dirty="0"/>
              <a:t>, ты </a:t>
            </a:r>
            <a:r>
              <a:rPr lang="ru-RU" sz="3600" dirty="0" err="1"/>
              <a:t>выуч</a:t>
            </a:r>
            <a:r>
              <a:rPr lang="ru-RU" sz="3600" dirty="0"/>
              <a:t>…</a:t>
            </a:r>
            <a:r>
              <a:rPr lang="ru-RU" sz="3600" dirty="0" err="1"/>
              <a:t>шь</a:t>
            </a:r>
            <a:r>
              <a:rPr lang="ru-RU" sz="3600" dirty="0"/>
              <a:t>, друзья не </a:t>
            </a:r>
            <a:r>
              <a:rPr lang="ru-RU" sz="3600" dirty="0" err="1"/>
              <a:t>посмотр</a:t>
            </a:r>
            <a:r>
              <a:rPr lang="ru-RU" sz="3600" dirty="0"/>
              <a:t> …т, коты </a:t>
            </a:r>
            <a:r>
              <a:rPr lang="ru-RU" sz="3600" dirty="0" err="1"/>
              <a:t>ворч</a:t>
            </a:r>
            <a:r>
              <a:rPr lang="ru-RU" sz="3600" dirty="0"/>
              <a:t>...т, ты </a:t>
            </a:r>
            <a:r>
              <a:rPr lang="ru-RU" sz="3600" dirty="0" err="1"/>
              <a:t>стира</a:t>
            </a:r>
            <a:r>
              <a:rPr lang="ru-RU" sz="3600" dirty="0"/>
              <a:t>…</a:t>
            </a:r>
            <a:r>
              <a:rPr lang="ru-RU" sz="3600" dirty="0" err="1"/>
              <a:t>шь</a:t>
            </a:r>
            <a:r>
              <a:rPr lang="ru-RU" sz="3600" dirty="0"/>
              <a:t>, мы вер…м, вы готов…те, он </a:t>
            </a:r>
            <a:r>
              <a:rPr lang="ru-RU" sz="3600" dirty="0" err="1"/>
              <a:t>подбира</a:t>
            </a:r>
            <a:r>
              <a:rPr lang="ru-RU" sz="3600" dirty="0"/>
              <a:t>…т, они глад…т, мы вид…м, ты </a:t>
            </a:r>
            <a:r>
              <a:rPr lang="ru-RU" sz="3600" dirty="0" err="1"/>
              <a:t>дыш</a:t>
            </a:r>
            <a:r>
              <a:rPr lang="ru-RU" sz="3600" dirty="0"/>
              <a:t>…</a:t>
            </a:r>
            <a:r>
              <a:rPr lang="ru-RU" sz="3600" dirty="0" err="1"/>
              <a:t>шь</a:t>
            </a:r>
            <a:r>
              <a:rPr lang="ru-RU" sz="3600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2913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9">
            <a:extLst>
              <a:ext uri="{FF2B5EF4-FFF2-40B4-BE49-F238E27FC236}">
                <a16:creationId xmlns:a16="http://schemas.microsoft.com/office/drawing/2014/main" xmlns="" id="{D920B02A-D875-49D0-99E0-2A98746D1133}"/>
              </a:ext>
            </a:extLst>
          </p:cNvPr>
          <p:cNvSpPr txBox="1">
            <a:spLocks/>
          </p:cNvSpPr>
          <p:nvPr/>
        </p:nvSpPr>
        <p:spPr>
          <a:xfrm>
            <a:off x="3368841" y="2607691"/>
            <a:ext cx="7132681" cy="184399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7200" b="1" dirty="0" smtClean="0">
                <a:solidFill>
                  <a:schemeClr val="accent2"/>
                </a:solidFill>
              </a:rPr>
              <a:t>СПАСИБО ЗА УРОК!</a:t>
            </a:r>
            <a:endParaRPr lang="ru-RU" sz="7200" b="1" dirty="0">
              <a:solidFill>
                <a:schemeClr val="accent2"/>
              </a:solidFill>
            </a:endParaRPr>
          </a:p>
        </p:txBody>
      </p:sp>
      <p:sp>
        <p:nvSpPr>
          <p:cNvPr id="9" name="Текст 11">
            <a:extLst>
              <a:ext uri="{FF2B5EF4-FFF2-40B4-BE49-F238E27FC236}">
                <a16:creationId xmlns:a16="http://schemas.microsoft.com/office/drawing/2014/main" xmlns="" id="{849A622D-B74B-48B8-AB4D-E0F70C73F1AF}"/>
              </a:ext>
            </a:extLst>
          </p:cNvPr>
          <p:cNvSpPr txBox="1">
            <a:spLocks/>
          </p:cNvSpPr>
          <p:nvPr/>
        </p:nvSpPr>
        <p:spPr>
          <a:xfrm>
            <a:off x="2788498" y="3028119"/>
            <a:ext cx="6975002" cy="170572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sz="16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379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иний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284</Words>
  <Application>Microsoft Office PowerPoint</Application>
  <PresentationFormat>Широкоэкранный</PresentationFormat>
  <Paragraphs>65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Arial Black</vt:lpstr>
      <vt:lpstr>Calibri</vt:lpstr>
      <vt:lpstr>Calibri Light</vt:lpstr>
      <vt:lpstr>Comic Sans MS</vt:lpstr>
      <vt:lpstr>Тема Office</vt:lpstr>
      <vt:lpstr>Спряжение глаголов</vt:lpstr>
      <vt:lpstr>Что такое спряжение глаголов?</vt:lpstr>
      <vt:lpstr>ТИПЫ СПРЯЖЕНИЯ</vt:lpstr>
      <vt:lpstr>Задание</vt:lpstr>
      <vt:lpstr>                       ЗАДАНИЕ</vt:lpstr>
      <vt:lpstr>В этом нам поможет Алгоритм определения спряжения глаголов  с безударными личными окончаниями. </vt:lpstr>
      <vt:lpstr>Глаголы-исключения </vt:lpstr>
      <vt:lpstr>ЗАДАНИЕ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 Obstinate</dc:creator>
  <cp:lastModifiedBy>Администратор</cp:lastModifiedBy>
  <cp:revision>10</cp:revision>
  <dcterms:created xsi:type="dcterms:W3CDTF">2021-05-01T08:43:30Z</dcterms:created>
  <dcterms:modified xsi:type="dcterms:W3CDTF">2022-08-22T23:13:22Z</dcterms:modified>
</cp:coreProperties>
</file>