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0" r:id="rId6"/>
    <p:sldId id="271" r:id="rId7"/>
    <p:sldId id="264" r:id="rId8"/>
    <p:sldId id="266" r:id="rId9"/>
    <p:sldId id="265" r:id="rId10"/>
    <p:sldId id="267" r:id="rId11"/>
    <p:sldId id="268" r:id="rId12"/>
    <p:sldId id="261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0A1B5D5-9B99-4C35-A422-299274C87663}" styleName="Средний стиль 1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70" autoAdjust="0"/>
    <p:restoredTop sz="94660"/>
  </p:normalViewPr>
  <p:slideViewPr>
    <p:cSldViewPr snapToGrid="0">
      <p:cViewPr varScale="1">
        <p:scale>
          <a:sx n="81" d="100"/>
          <a:sy n="81" d="100"/>
        </p:scale>
        <p:origin x="168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DE15A83-4818-4A47-A348-F4A9AFA9B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D04A-233C-4E8F-A10D-8C0D98297D7F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CBBB980-E8FC-4067-86A7-1D4907ECFF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7D01FB7-F1A8-433A-BC55-59C7C4008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7FFB2-FA83-4A05-BBB4-8E512F12736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08FB03DB-2728-4350-BACD-52B9237E3137}"/>
              </a:ext>
            </a:extLst>
          </p:cNvPr>
          <p:cNvSpPr/>
          <p:nvPr userDrawn="1"/>
        </p:nvSpPr>
        <p:spPr>
          <a:xfrm>
            <a:off x="5891514" y="0"/>
            <a:ext cx="6300486" cy="685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Рисунок 8">
            <a:extLst>
              <a:ext uri="{FF2B5EF4-FFF2-40B4-BE49-F238E27FC236}">
                <a16:creationId xmlns:a16="http://schemas.microsoft.com/office/drawing/2014/main" xmlns="" id="{FFA21717-33CB-400E-99B3-8F2D814A746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5891213" cy="6858000"/>
          </a:xfrm>
        </p:spPr>
        <p:txBody>
          <a:bodyPr/>
          <a:lstStyle/>
          <a:p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95F9860-E7AA-4B15-9EB5-DAA9259212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65134" y="136525"/>
            <a:ext cx="5953246" cy="2387600"/>
          </a:xfrm>
        </p:spPr>
        <p:txBody>
          <a:bodyPr anchor="b"/>
          <a:lstStyle>
            <a:lvl1pPr algn="ctr">
              <a:defRPr sz="6000" b="1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370C7889-FEAE-4D81-9328-48F835D920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0" y="3602038"/>
            <a:ext cx="5953246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6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094734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2432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A0DFF78-39D7-4937-98E8-F57FB15C4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95237F67-7887-4F79-9086-2D4E7C41D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D04A-233C-4E8F-A10D-8C0D98297D7F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51E47127-0BAA-48A8-B6F8-8F7AF2B64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14E152EC-92EC-47F8-8905-AEB3824F3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7FFB2-FA83-4A05-BBB4-8E512F1273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860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9B0B3EC-B4DF-48E5-8D49-912B3B562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9577FBE-9365-476D-A0C7-B0BFE240CA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B68A4208-4596-4570-8A48-D601F1ED5F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4768763-5A91-4409-893B-F87ABA4DA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D04A-233C-4E8F-A10D-8C0D98297D7F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AAE3A2D-50DE-4F80-84DB-FD3E13A592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922462E-A153-40EE-9FBF-CE14C9F97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7FFB2-FA83-4A05-BBB4-8E512F1273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739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99F8B33-EE05-426A-BB94-37FC47554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0DB95E92-26F9-42A7-9612-E965D17A17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264C2F5B-A1B9-4449-A41D-B55E31C6B2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729C5F5A-F6A2-4FBA-845D-97A93F28F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D04A-233C-4E8F-A10D-8C0D98297D7F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734B308A-38D5-4D17-AF8B-1EE105306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8076F7CB-AC52-43B4-AD6D-AD433BBEB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7FFB2-FA83-4A05-BBB4-8E512F1273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901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83E0C11-F975-45E8-BA3E-55FFB4BA57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4A29AAF6-AF28-4EC4-920C-E10415C7FB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8C4C7B9-CAC3-42EE-A8E2-0F73AF396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D04A-233C-4E8F-A10D-8C0D98297D7F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BDBA44D-A820-4823-89E3-9F96458DE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A0E0266-68E3-4D86-9523-1E4C2F30E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7FFB2-FA83-4A05-BBB4-8E512F1273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294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298C4361-FBF7-455B-A690-B29413D343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0C6B34A3-84EB-40F7-AF48-61C84CD741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786928E-2BDC-46DC-A8FE-6610F8187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D04A-233C-4E8F-A10D-8C0D98297D7F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32EE9B7-51BC-4834-A25D-F8B9C6BE1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4B9BC63-6A65-46A2-85DF-3D18833C6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7FFB2-FA83-4A05-BBB4-8E512F1273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603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8D3E4AB-007C-48CF-8A3A-B64245858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69C0369-AC97-4306-8FA4-D63F6C1534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0393BF6-30A5-4619-86E0-C6FCAD4F0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D04A-233C-4E8F-A10D-8C0D98297D7F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849F7F8-0AD7-426E-B538-B6DB07F9B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6050621-D5FD-43FC-ADA7-81BAB7DC0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7FFB2-FA83-4A05-BBB4-8E512F12736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Фигура, имеющая форму буквы L 6">
            <a:extLst>
              <a:ext uri="{FF2B5EF4-FFF2-40B4-BE49-F238E27FC236}">
                <a16:creationId xmlns:a16="http://schemas.microsoft.com/office/drawing/2014/main" xmlns="" id="{2A4BBBCF-31DF-4475-9E88-8F57A3B2C09E}"/>
              </a:ext>
            </a:extLst>
          </p:cNvPr>
          <p:cNvSpPr/>
          <p:nvPr userDrawn="1"/>
        </p:nvSpPr>
        <p:spPr>
          <a:xfrm>
            <a:off x="0" y="5428527"/>
            <a:ext cx="1018572" cy="1429473"/>
          </a:xfrm>
          <a:prstGeom prst="corner">
            <a:avLst>
              <a:gd name="adj1" fmla="val 21815"/>
              <a:gd name="adj2" fmla="val 22099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Фигура, имеющая форму буквы L 7">
            <a:extLst>
              <a:ext uri="{FF2B5EF4-FFF2-40B4-BE49-F238E27FC236}">
                <a16:creationId xmlns:a16="http://schemas.microsoft.com/office/drawing/2014/main" xmlns="" id="{344C342A-AFC3-4328-946C-6882274610AA}"/>
              </a:ext>
            </a:extLst>
          </p:cNvPr>
          <p:cNvSpPr/>
          <p:nvPr userDrawn="1"/>
        </p:nvSpPr>
        <p:spPr>
          <a:xfrm rot="10800000">
            <a:off x="11173428" y="0"/>
            <a:ext cx="1018572" cy="1429473"/>
          </a:xfrm>
          <a:prstGeom prst="corner">
            <a:avLst>
              <a:gd name="adj1" fmla="val 21815"/>
              <a:gd name="adj2" fmla="val 22099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Фигура, имеющая форму буквы L 8">
            <a:extLst>
              <a:ext uri="{FF2B5EF4-FFF2-40B4-BE49-F238E27FC236}">
                <a16:creationId xmlns:a16="http://schemas.microsoft.com/office/drawing/2014/main" xmlns="" id="{61889BE7-1BC9-4DB5-9627-64C2ABFE345C}"/>
              </a:ext>
            </a:extLst>
          </p:cNvPr>
          <p:cNvSpPr/>
          <p:nvPr userDrawn="1"/>
        </p:nvSpPr>
        <p:spPr>
          <a:xfrm rot="16200000">
            <a:off x="10987271" y="5613903"/>
            <a:ext cx="1429473" cy="1057153"/>
          </a:xfrm>
          <a:prstGeom prst="corner">
            <a:avLst>
              <a:gd name="adj1" fmla="val 21815"/>
              <a:gd name="adj2" fmla="val 22099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Фигура, имеющая форму буквы L 9">
            <a:extLst>
              <a:ext uri="{FF2B5EF4-FFF2-40B4-BE49-F238E27FC236}">
                <a16:creationId xmlns:a16="http://schemas.microsoft.com/office/drawing/2014/main" xmlns="" id="{D7E3AD0D-FD9E-447A-BC7C-9DFB2452477E}"/>
              </a:ext>
            </a:extLst>
          </p:cNvPr>
          <p:cNvSpPr/>
          <p:nvPr userDrawn="1"/>
        </p:nvSpPr>
        <p:spPr>
          <a:xfrm rot="5400000">
            <a:off x="-186160" y="186160"/>
            <a:ext cx="1429473" cy="1057153"/>
          </a:xfrm>
          <a:prstGeom prst="corner">
            <a:avLst>
              <a:gd name="adj1" fmla="val 21815"/>
              <a:gd name="adj2" fmla="val 22099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829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2086CDA-E4D9-4680-9160-749F6D68D6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5441D36-FD8D-467A-9F0C-C15D03101D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EB013D4-5D6D-4F16-B92B-DCDC02203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D04A-233C-4E8F-A10D-8C0D98297D7F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D8A6D1C-C5C1-4F42-A25A-D272BE54D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C91FEAB-E3DA-4A2A-B748-4B754A11F0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7FFB2-FA83-4A05-BBB4-8E512F1273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321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B0B63CB-98F7-4FD2-AE6A-A9D1D0BBD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C07B4AB-69EB-4069-9839-993D2E79C3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32A4005B-2E7F-4189-B96D-CAEFC1F367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87EA7BC-84F9-4F7B-8CAB-E2239A3A0D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D04A-233C-4E8F-A10D-8C0D98297D7F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64A9B47-FDE3-4CE0-81AF-A83E6641E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5B2AFF76-4729-4763-A734-414D60FEC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7FFB2-FA83-4A05-BBB4-8E512F1273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964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C7A0613-0D99-4D1A-B35E-69F2AE2E97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9161D37-3665-4485-9C81-A0284C59B0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1E66577C-7E72-4461-97F1-2EFF35D06E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E8327E4B-ABF3-4BBF-87D0-979FF17CE5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7C838068-9821-41C4-A10F-9F910F9206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FAAFDDEA-5124-47FD-B4EF-22941F87F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D04A-233C-4E8F-A10D-8C0D98297D7F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88D7621D-5914-4DCC-8B50-376C51D37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B0F9F542-2397-4C5D-B9B4-43036BE79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7FFB2-FA83-4A05-BBB4-8E512F1273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1164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B741AA3-DEB8-4E03-B716-EE5AD8A3E3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47B8DF54-7B63-463D-A705-C0CD820F6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BD04A-233C-4E8F-A10D-8C0D98297D7F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8FE19A30-CCCE-4D0F-A5EA-2694C83C5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DB863358-8F31-42DB-A75E-2CC034FE6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67FFB2-FA83-4A05-BBB4-8E512F1273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768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5">
            <a:extLst>
              <a:ext uri="{FF2B5EF4-FFF2-40B4-BE49-F238E27FC236}">
                <a16:creationId xmlns:a16="http://schemas.microsoft.com/office/drawing/2014/main" xmlns="" id="{5D96FC90-666A-41D8-AC3D-8F635019BDF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044142" cy="34290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Рисунок 5">
            <a:extLst>
              <a:ext uri="{FF2B5EF4-FFF2-40B4-BE49-F238E27FC236}">
                <a16:creationId xmlns:a16="http://schemas.microsoft.com/office/drawing/2014/main" xmlns="" id="{477A18B6-7186-4923-A2C6-B06CC71BFC9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51858" y="3429000"/>
            <a:ext cx="3044142" cy="3429000"/>
          </a:xfrm>
        </p:spPr>
        <p:txBody>
          <a:bodyPr/>
          <a:lstStyle/>
          <a:p>
            <a:endParaRPr lang="ru-RU"/>
          </a:p>
        </p:txBody>
      </p:sp>
      <p:sp>
        <p:nvSpPr>
          <p:cNvPr id="8" name="Рисунок 5">
            <a:extLst>
              <a:ext uri="{FF2B5EF4-FFF2-40B4-BE49-F238E27FC236}">
                <a16:creationId xmlns:a16="http://schemas.microsoft.com/office/drawing/2014/main" xmlns="" id="{75DAD50F-D376-4968-9022-8740455F483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3044142" cy="3429000"/>
          </a:xfrm>
        </p:spPr>
        <p:txBody>
          <a:bodyPr/>
          <a:lstStyle/>
          <a:p>
            <a:endParaRPr lang="ru-RU"/>
          </a:p>
        </p:txBody>
      </p:sp>
      <p:sp>
        <p:nvSpPr>
          <p:cNvPr id="9" name="Рисунок 5">
            <a:extLst>
              <a:ext uri="{FF2B5EF4-FFF2-40B4-BE49-F238E27FC236}">
                <a16:creationId xmlns:a16="http://schemas.microsoft.com/office/drawing/2014/main" xmlns="" id="{C77762DE-954C-4411-AB2A-49A43212FD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47858" y="3429000"/>
            <a:ext cx="3044142" cy="3429000"/>
          </a:xfrm>
        </p:spPr>
        <p:txBody>
          <a:bodyPr/>
          <a:lstStyle/>
          <a:p>
            <a:endParaRPr lang="ru-RU"/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xmlns="" id="{075DF8B3-B61E-42DF-9749-0A9A8505A44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51175" y="-6906"/>
            <a:ext cx="3036888" cy="3429000"/>
          </a:xfrm>
          <a:solidFill>
            <a:schemeClr val="accent6"/>
          </a:solidFill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2" name="Текст 10">
            <a:extLst>
              <a:ext uri="{FF2B5EF4-FFF2-40B4-BE49-F238E27FC236}">
                <a16:creationId xmlns:a16="http://schemas.microsoft.com/office/drawing/2014/main" xmlns="" id="{320D08EE-D804-40FB-AE7E-CEE254F6355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088063" y="3430929"/>
            <a:ext cx="3036888" cy="3429000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3" name="Текст 10">
            <a:extLst>
              <a:ext uri="{FF2B5EF4-FFF2-40B4-BE49-F238E27FC236}">
                <a16:creationId xmlns:a16="http://schemas.microsoft.com/office/drawing/2014/main" xmlns="" id="{02F63D49-B812-486B-B5E6-9C030000DC8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-22907" y="3429000"/>
            <a:ext cx="3036888" cy="3429000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4" name="Текст 10">
            <a:extLst>
              <a:ext uri="{FF2B5EF4-FFF2-40B4-BE49-F238E27FC236}">
                <a16:creationId xmlns:a16="http://schemas.microsoft.com/office/drawing/2014/main" xmlns="" id="{28D52F32-A499-4CCC-A1BE-7EF779BE7BB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124268" y="0"/>
            <a:ext cx="3036888" cy="3429000"/>
          </a:xfrm>
          <a:solidFill>
            <a:schemeClr val="accent6"/>
          </a:solidFill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860010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>
            <a:extLst>
              <a:ext uri="{FF2B5EF4-FFF2-40B4-BE49-F238E27FC236}">
                <a16:creationId xmlns:a16="http://schemas.microsoft.com/office/drawing/2014/main" xmlns="" id="{E5460A7A-40FB-40F9-9F01-826315E4986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576479" y="474562"/>
            <a:ext cx="3079750" cy="2954438"/>
          </a:xfrm>
          <a:solidFill>
            <a:schemeClr val="accent6"/>
          </a:solidFill>
          <a:ln>
            <a:noFill/>
          </a:ln>
        </p:spPr>
        <p:txBody>
          <a:bodyPr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457200" indent="0" algn="r">
              <a:buNone/>
              <a:defRPr>
                <a:solidFill>
                  <a:schemeClr val="bg1"/>
                </a:solidFill>
              </a:defRPr>
            </a:lvl2pPr>
            <a:lvl3pPr marL="914400" indent="0" algn="r">
              <a:buNone/>
              <a:defRPr>
                <a:solidFill>
                  <a:schemeClr val="bg1"/>
                </a:solidFill>
              </a:defRPr>
            </a:lvl3pPr>
            <a:lvl4pPr marL="1371600" indent="0" algn="r">
              <a:buNone/>
              <a:defRPr>
                <a:solidFill>
                  <a:schemeClr val="bg1"/>
                </a:solidFill>
              </a:defRPr>
            </a:lvl4pPr>
            <a:lvl5pPr marL="1828800" indent="0" algn="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8" name="Текст 6">
            <a:extLst>
              <a:ext uri="{FF2B5EF4-FFF2-40B4-BE49-F238E27FC236}">
                <a16:creationId xmlns:a16="http://schemas.microsoft.com/office/drawing/2014/main" xmlns="" id="{4E0003B5-56A3-4F15-9E0F-FFAD95C2938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496729" y="474562"/>
            <a:ext cx="3079750" cy="2954438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9" name="Текст 6">
            <a:extLst>
              <a:ext uri="{FF2B5EF4-FFF2-40B4-BE49-F238E27FC236}">
                <a16:creationId xmlns:a16="http://schemas.microsoft.com/office/drawing/2014/main" xmlns="" id="{F6F17BB5-1285-4C8E-A946-54AAA5C0779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576479" y="3429000"/>
            <a:ext cx="3079750" cy="2954438"/>
          </a:xfrm>
          <a:solidFill>
            <a:schemeClr val="bg1">
              <a:lumMod val="85000"/>
            </a:schemeClr>
          </a:solidFill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0" name="Текст 6">
            <a:extLst>
              <a:ext uri="{FF2B5EF4-FFF2-40B4-BE49-F238E27FC236}">
                <a16:creationId xmlns:a16="http://schemas.microsoft.com/office/drawing/2014/main" xmlns="" id="{213F24E3-9D87-431E-A109-DE113A1389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496729" y="3429000"/>
            <a:ext cx="3079750" cy="2954438"/>
          </a:xfrm>
          <a:solidFill>
            <a:schemeClr val="accent6"/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1" name="Текст 6">
            <a:extLst>
              <a:ext uri="{FF2B5EF4-FFF2-40B4-BE49-F238E27FC236}">
                <a16:creationId xmlns:a16="http://schemas.microsoft.com/office/drawing/2014/main" xmlns="" id="{64BCA4AD-2453-4D3A-A6F4-32B0C81B427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35771" y="1770926"/>
            <a:ext cx="4429768" cy="4612511"/>
          </a:xfrm>
        </p:spPr>
        <p:txBody>
          <a:bodyPr/>
          <a:lstStyle>
            <a:lvl1pPr marL="0" indent="0" algn="l">
              <a:buNone/>
              <a:defRPr/>
            </a:lvl1pPr>
            <a:lvl2pPr marL="457200" indent="0" algn="l">
              <a:buNone/>
              <a:defRPr/>
            </a:lvl2pPr>
            <a:lvl3pPr marL="914400" indent="0" algn="l">
              <a:buNone/>
              <a:defRPr/>
            </a:lvl3pPr>
            <a:lvl4pPr marL="1371600" indent="0" algn="l">
              <a:buNone/>
              <a:defRPr/>
            </a:lvl4pPr>
            <a:lvl5pPr marL="1828800" indent="0" algn="l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2" name="Заголовок 11">
            <a:extLst>
              <a:ext uri="{FF2B5EF4-FFF2-40B4-BE49-F238E27FC236}">
                <a16:creationId xmlns:a16="http://schemas.microsoft.com/office/drawing/2014/main" xmlns="" id="{D9592A19-466D-444B-BE3E-E2D807AEC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772" y="365125"/>
            <a:ext cx="4429768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382520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7FD8F8F2-4624-4188-A5F6-724E87741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5623" y="365125"/>
            <a:ext cx="5257800" cy="1325563"/>
          </a:xfrm>
        </p:spPr>
        <p:txBody>
          <a:bodyPr/>
          <a:lstStyle>
            <a:lvl1pPr>
              <a:defRPr b="1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xmlns="" id="{3593B03F-2009-4E1E-B76F-4E7AC535130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05623" y="1885950"/>
            <a:ext cx="5257800" cy="4468813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9" name="Текст 6">
            <a:extLst>
              <a:ext uri="{FF2B5EF4-FFF2-40B4-BE49-F238E27FC236}">
                <a16:creationId xmlns:a16="http://schemas.microsoft.com/office/drawing/2014/main" xmlns="" id="{F427EE61-8BDE-44DD-A358-2FAD275FBA5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28577" y="1023846"/>
            <a:ext cx="4057891" cy="822797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xmlns="" id="{E85987E3-7190-47E0-9255-D36D3D11BF0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28577" y="471164"/>
            <a:ext cx="3305175" cy="4286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2" name="Текст 6">
            <a:extLst>
              <a:ext uri="{FF2B5EF4-FFF2-40B4-BE49-F238E27FC236}">
                <a16:creationId xmlns:a16="http://schemas.microsoft.com/office/drawing/2014/main" xmlns="" id="{D3CB2DBF-86BD-4842-BD8D-ED749472115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28577" y="5728474"/>
            <a:ext cx="4057891" cy="822797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3" name="Текст 10">
            <a:extLst>
              <a:ext uri="{FF2B5EF4-FFF2-40B4-BE49-F238E27FC236}">
                <a16:creationId xmlns:a16="http://schemas.microsoft.com/office/drawing/2014/main" xmlns="" id="{3743E8B6-7CBB-471E-A471-58E2B78D329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28577" y="5175792"/>
            <a:ext cx="3305175" cy="4286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4" name="Текст 6">
            <a:extLst>
              <a:ext uri="{FF2B5EF4-FFF2-40B4-BE49-F238E27FC236}">
                <a16:creationId xmlns:a16="http://schemas.microsoft.com/office/drawing/2014/main" xmlns="" id="{43700CC0-27A7-41CD-9023-C5A13EDC283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28577" y="4184064"/>
            <a:ext cx="4057891" cy="822797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5" name="Текст 10">
            <a:extLst>
              <a:ext uri="{FF2B5EF4-FFF2-40B4-BE49-F238E27FC236}">
                <a16:creationId xmlns:a16="http://schemas.microsoft.com/office/drawing/2014/main" xmlns="" id="{C7E1DB0A-9FF1-40B4-BDB5-AC63D121103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8577" y="3631382"/>
            <a:ext cx="3305175" cy="4286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6" name="Текст 6">
            <a:extLst>
              <a:ext uri="{FF2B5EF4-FFF2-40B4-BE49-F238E27FC236}">
                <a16:creationId xmlns:a16="http://schemas.microsoft.com/office/drawing/2014/main" xmlns="" id="{9D51BF41-F634-4D57-A637-FF8A0EC4BB16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28577" y="2558629"/>
            <a:ext cx="4057891" cy="822797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17" name="Текст 10">
            <a:extLst>
              <a:ext uri="{FF2B5EF4-FFF2-40B4-BE49-F238E27FC236}">
                <a16:creationId xmlns:a16="http://schemas.microsoft.com/office/drawing/2014/main" xmlns="" id="{A1A49660-1072-4AE0-8537-A7BC419F156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28577" y="2005947"/>
            <a:ext cx="3305175" cy="4286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graphicFrame>
        <p:nvGraphicFramePr>
          <p:cNvPr id="18" name="Таблица 18">
            <a:extLst>
              <a:ext uri="{FF2B5EF4-FFF2-40B4-BE49-F238E27FC236}">
                <a16:creationId xmlns:a16="http://schemas.microsoft.com/office/drawing/2014/main" xmlns="" id="{70B24C5F-4D3D-4415-A815-49971BABC57B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875099799"/>
              </p:ext>
            </p:extLst>
          </p:nvPr>
        </p:nvGraphicFramePr>
        <p:xfrm>
          <a:off x="4745620" y="471163"/>
          <a:ext cx="1435261" cy="6080108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435261">
                  <a:extLst>
                    <a:ext uri="{9D8B030D-6E8A-4147-A177-3AD203B41FA5}">
                      <a16:colId xmlns:a16="http://schemas.microsoft.com/office/drawing/2014/main" xmlns="" val="3484662148"/>
                    </a:ext>
                  </a:extLst>
                </a:gridCol>
              </a:tblGrid>
              <a:tr h="152002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22690842"/>
                  </a:ext>
                </a:extLst>
              </a:tr>
              <a:tr h="152002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97834754"/>
                  </a:ext>
                </a:extLst>
              </a:tr>
              <a:tr h="1520027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21002084"/>
                  </a:ext>
                </a:extLst>
              </a:tr>
              <a:tr h="152002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038219575"/>
                  </a:ext>
                </a:extLst>
              </a:tr>
            </a:tbl>
          </a:graphicData>
        </a:graphic>
      </p:graphicFrame>
      <p:sp>
        <p:nvSpPr>
          <p:cNvPr id="20" name="Рисунок 19">
            <a:extLst>
              <a:ext uri="{FF2B5EF4-FFF2-40B4-BE49-F238E27FC236}">
                <a16:creationId xmlns:a16="http://schemas.microsoft.com/office/drawing/2014/main" xmlns="" id="{C502F727-D6EE-497C-A5B0-DE090ED4782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954326" y="696054"/>
            <a:ext cx="1029786" cy="110155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ru-RU"/>
          </a:p>
        </p:txBody>
      </p:sp>
      <p:sp>
        <p:nvSpPr>
          <p:cNvPr id="21" name="Рисунок 19">
            <a:extLst>
              <a:ext uri="{FF2B5EF4-FFF2-40B4-BE49-F238E27FC236}">
                <a16:creationId xmlns:a16="http://schemas.microsoft.com/office/drawing/2014/main" xmlns="" id="{0A240E27-AEFA-43F0-89FF-2A74A5D77D8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942389" y="2199183"/>
            <a:ext cx="1029786" cy="110155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ru-RU"/>
          </a:p>
        </p:txBody>
      </p:sp>
      <p:sp>
        <p:nvSpPr>
          <p:cNvPr id="22" name="Рисунок 19">
            <a:extLst>
              <a:ext uri="{FF2B5EF4-FFF2-40B4-BE49-F238E27FC236}">
                <a16:creationId xmlns:a16="http://schemas.microsoft.com/office/drawing/2014/main" xmlns="" id="{27F5EEBF-34A9-48CF-83E0-D6D660A5179D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942389" y="3739045"/>
            <a:ext cx="1029786" cy="110155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ru-RU"/>
          </a:p>
        </p:txBody>
      </p:sp>
      <p:sp>
        <p:nvSpPr>
          <p:cNvPr id="23" name="Рисунок 19">
            <a:extLst>
              <a:ext uri="{FF2B5EF4-FFF2-40B4-BE49-F238E27FC236}">
                <a16:creationId xmlns:a16="http://schemas.microsoft.com/office/drawing/2014/main" xmlns="" id="{190A3F46-C204-4178-985D-47AB747A32D6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4954326" y="5261562"/>
            <a:ext cx="1029786" cy="110155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8007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hyperlink" Target="https://presentation-creation.ru/" TargetMode="Externa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93177DD-DF81-4F80-A921-6C4F2C0AAC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864B142D-96E1-400F-9902-09D8626B24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23BA0E2-FBA8-48E6-91B5-D882FB555D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BD04A-233C-4E8F-A10D-8C0D98297D7F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9981118-B587-4460-83FC-ED85EF5E88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381D7A8-14B2-492F-9F61-6C741CF792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67FFB2-FA83-4A05-BBB4-8E512F127361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hlinkClick r:id="rId17"/>
            <a:extLst>
              <a:ext uri="{FF2B5EF4-FFF2-40B4-BE49-F238E27FC236}">
                <a16:creationId xmlns:a16="http://schemas.microsoft.com/office/drawing/2014/main" xmlns="" id="{DB681911-E539-4075-B5C8-107AF8BC28C1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94000" y="367393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4503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0" r:id="rId7"/>
    <p:sldLayoutId id="2147483661" r:id="rId8"/>
    <p:sldLayoutId id="2147483655" r:id="rId9"/>
    <p:sldLayoutId id="2147483663" r:id="rId10"/>
    <p:sldLayoutId id="2147483662" r:id="rId11"/>
    <p:sldLayoutId id="2147483656" r:id="rId12"/>
    <p:sldLayoutId id="2147483657" r:id="rId13"/>
    <p:sldLayoutId id="2147483658" r:id="rId14"/>
    <p:sldLayoutId id="2147483659" r:id="rId1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png"/><Relationship Id="rId5" Type="http://schemas.openxmlformats.org/officeDocument/2006/relationships/image" Target="../media/image10.svg"/><Relationship Id="rId4" Type="http://schemas.openxmlformats.org/officeDocument/2006/relationships/image" Target="../media/image8.png"/><Relationship Id="rId9" Type="http://schemas.openxmlformats.org/officeDocument/2006/relationships/image" Target="../media/image14.sv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hyperlink" Target="https://sochinimka.ru/sochinenie/po-literature/korolenko/geroi-rasskaza-v-durnom-obshchestve" TargetMode="Externa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8.svg"/><Relationship Id="rId7" Type="http://schemas.openxmlformats.org/officeDocument/2006/relationships/image" Target="../media/image12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9.png"/><Relationship Id="rId5" Type="http://schemas.openxmlformats.org/officeDocument/2006/relationships/image" Target="../media/image10.svg"/><Relationship Id="rId10" Type="http://schemas.openxmlformats.org/officeDocument/2006/relationships/hyperlink" Target="https://presentation-creation.ru/" TargetMode="External"/><Relationship Id="rId4" Type="http://schemas.openxmlformats.org/officeDocument/2006/relationships/image" Target="../media/image8.png"/><Relationship Id="rId9" Type="http://schemas.openxmlformats.org/officeDocument/2006/relationships/image" Target="../media/image14.sv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Рисунок 56" descr="Изображение выглядит как текст,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xmlns="" id="{0C8B248D-5DB5-42B4-82E7-5353AFE7CAC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74" b="374"/>
          <a:stretch>
            <a:fillRect/>
          </a:stretch>
        </p:blipFill>
        <p:spPr>
          <a:xfrm>
            <a:off x="0" y="0"/>
            <a:ext cx="5891213" cy="6858000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9742F0B-5640-44F2-AAAA-19FBC87FA4B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Владимир </a:t>
            </a:r>
            <a:r>
              <a:rPr lang="ru-RU" dirty="0" err="1" smtClean="0"/>
              <a:t>Галактионович</a:t>
            </a:r>
            <a:r>
              <a:rPr lang="ru-RU" dirty="0" smtClean="0"/>
              <a:t> Короленко 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F71255BE-FC6E-4FA6-8B7E-130C4FA388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91213" y="4829650"/>
            <a:ext cx="5953246" cy="1655762"/>
          </a:xfrm>
        </p:spPr>
        <p:txBody>
          <a:bodyPr/>
          <a:lstStyle/>
          <a:p>
            <a:r>
              <a:rPr lang="ru-RU" dirty="0"/>
              <a:t>"</a:t>
            </a:r>
            <a:r>
              <a:rPr lang="ru-RU" i="1" dirty="0"/>
              <a:t>Беда и радость ходят рядом</a:t>
            </a:r>
            <a:br>
              <a:rPr lang="ru-RU" i="1" dirty="0"/>
            </a:br>
            <a:r>
              <a:rPr lang="ru-RU" i="1" dirty="0"/>
              <a:t>Вечно –</a:t>
            </a:r>
            <a:br>
              <a:rPr lang="ru-RU" i="1" dirty="0"/>
            </a:br>
            <a:r>
              <a:rPr lang="ru-RU" i="1" dirty="0"/>
              <a:t>Людей спасает только человечность".</a:t>
            </a:r>
            <a:endParaRPr lang="ru-RU" i="1" dirty="0"/>
          </a:p>
        </p:txBody>
      </p:sp>
      <p:sp>
        <p:nvSpPr>
          <p:cNvPr id="4" name="TextBox 3"/>
          <p:cNvSpPr txBox="1"/>
          <p:nvPr/>
        </p:nvSpPr>
        <p:spPr>
          <a:xfrm>
            <a:off x="8328635" y="6023747"/>
            <a:ext cx="38633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Учитель русского языка и литературы</a:t>
            </a:r>
          </a:p>
          <a:p>
            <a:r>
              <a:rPr lang="ru-RU" dirty="0" smtClean="0"/>
              <a:t> МБОУ СОШ №1 г. Поронайска</a:t>
            </a:r>
          </a:p>
          <a:p>
            <a:r>
              <a:rPr lang="ru-RU" dirty="0" smtClean="0"/>
              <a:t>Тишкова Дарья Олеговна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891213" y="2551837"/>
            <a:ext cx="622013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«В дурном обществе»</a:t>
            </a:r>
            <a:endParaRPr lang="ru-RU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14408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Глава «Кукла» – кульминация повести.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b="1" u="sng" dirty="0" smtClean="0"/>
              <a:t>Кульминация</a:t>
            </a:r>
            <a:r>
              <a:rPr lang="ru-RU" dirty="0" smtClean="0"/>
              <a:t> – момент наивысшего напряжения в художественном произведении.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67431">
            <a:off x="8142001" y="2960164"/>
            <a:ext cx="1973249" cy="3710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3917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Урок милосердия и любви к людям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i="1" dirty="0" smtClean="0"/>
              <a:t>Вася и Соня приходили на могилку </a:t>
            </a:r>
            <a:r>
              <a:rPr lang="ru-RU" i="1" dirty="0"/>
              <a:t>к Маруси потому что для них образ Маруси стал символом любви и человеческого страдания</a:t>
            </a:r>
            <a:r>
              <a:rPr lang="ru-RU" i="1" dirty="0" smtClean="0"/>
              <a:t>.</a:t>
            </a:r>
          </a:p>
          <a:p>
            <a:pPr marL="0" indent="0">
              <a:buNone/>
            </a:pPr>
            <a:endParaRPr lang="ru-RU" i="1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2163" y="3160792"/>
            <a:ext cx="4413887" cy="3267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96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287D93B6-1F11-49D1-B967-B699349FB954}"/>
              </a:ext>
            </a:extLst>
          </p:cNvPr>
          <p:cNvSpPr/>
          <p:nvPr/>
        </p:nvSpPr>
        <p:spPr>
          <a:xfrm>
            <a:off x="1133157" y="444107"/>
            <a:ext cx="10207777" cy="5351051"/>
          </a:xfrm>
          <a:prstGeom prst="rect">
            <a:avLst/>
          </a:prstGeom>
          <a:solidFill>
            <a:schemeClr val="accent6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Заголовок 9">
            <a:extLst>
              <a:ext uri="{FF2B5EF4-FFF2-40B4-BE49-F238E27FC236}">
                <a16:creationId xmlns:a16="http://schemas.microsoft.com/office/drawing/2014/main" xmlns="" id="{159E7D65-FCA2-4EE3-93FD-F5486779F7E2}"/>
              </a:ext>
            </a:extLst>
          </p:cNvPr>
          <p:cNvSpPr txBox="1">
            <a:spLocks/>
          </p:cNvSpPr>
          <p:nvPr/>
        </p:nvSpPr>
        <p:spPr>
          <a:xfrm>
            <a:off x="3879751" y="1548148"/>
            <a:ext cx="4432499" cy="1150267"/>
          </a:xfrm>
          <a:prstGeom prst="rect">
            <a:avLst/>
          </a:prstGeom>
          <a:effectLst>
            <a:outerShdw blurRad="50800" dist="38100" dir="5400000" algn="t" rotWithShape="0">
              <a:schemeClr val="accent4">
                <a:lumMod val="50000"/>
                <a:alpha val="40000"/>
              </a:schemeClr>
            </a:outerShdw>
          </a:effectLst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7200" b="1" dirty="0" smtClean="0">
                <a:solidFill>
                  <a:schemeClr val="bg1"/>
                </a:solidFill>
              </a:rPr>
              <a:t>СПАСИБО ЗА УРОК!</a:t>
            </a:r>
            <a:endParaRPr lang="ru-RU" sz="7200" b="1" dirty="0">
              <a:solidFill>
                <a:schemeClr val="bg1"/>
              </a:solidFill>
            </a:endParaRPr>
          </a:p>
        </p:txBody>
      </p:sp>
      <p:sp>
        <p:nvSpPr>
          <p:cNvPr id="10" name="Текст 11">
            <a:extLst>
              <a:ext uri="{FF2B5EF4-FFF2-40B4-BE49-F238E27FC236}">
                <a16:creationId xmlns:a16="http://schemas.microsoft.com/office/drawing/2014/main" xmlns="" id="{FBCD7404-0305-4A9D-9EED-D188566968FB}"/>
              </a:ext>
            </a:extLst>
          </p:cNvPr>
          <p:cNvSpPr txBox="1">
            <a:spLocks/>
          </p:cNvSpPr>
          <p:nvPr/>
        </p:nvSpPr>
        <p:spPr>
          <a:xfrm>
            <a:off x="2608499" y="2882976"/>
            <a:ext cx="6975002" cy="17057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ru-RU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8139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DA76A67-772F-4905-A095-E394625982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                         Биография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D2B5441-63C2-46D7-AE01-8336336CDF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944" y="1801874"/>
            <a:ext cx="10515600" cy="4351338"/>
          </a:xfrm>
        </p:spPr>
        <p:txBody>
          <a:bodyPr>
            <a:normAutofit lnSpcReduction="10000"/>
          </a:bodyPr>
          <a:lstStyle/>
          <a:p>
            <a:pPr>
              <a:spcBef>
                <a:spcPct val="0"/>
              </a:spcBef>
              <a:buNone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Владимир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Галактионович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Короленко родился в семье судьи в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г.Житомире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 Украине. С детства хорошо знал русский, польский и украинский языки. Повзрослев, стал писателем, который поступал, как велит ему голос совести, никогда не изменяя своим нравственным принципам.</a:t>
            </a:r>
          </a:p>
          <a:p>
            <a:pPr>
              <a:spcBef>
                <a:spcPct val="0"/>
              </a:spcBef>
              <a:buNone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Он был удивительным человеком, его называли «нравственным гением» русской литературы. Владимир </a:t>
            </a:r>
            <a:r>
              <a:rPr lang="ru-RU" alt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Галактионович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был сторонником революционного преобразования государства, стремился улучшить жизнь простого народа, боролся с царским самодержавием. В наказание за это много раз отбывал ссылку. В одной из них, в Якутии (1881 – 1884), и была написана повесть «В дурном обществе».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6127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>
            <a:extLst>
              <a:ext uri="{FF2B5EF4-FFF2-40B4-BE49-F238E27FC236}">
                <a16:creationId xmlns:a16="http://schemas.microsoft.com/office/drawing/2014/main" xmlns="" id="{9938C8F5-15F6-4EDA-807A-D5F5DBB60DC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865472" y="-6906"/>
            <a:ext cx="3198779" cy="3429000"/>
          </a:xfrm>
        </p:spPr>
        <p:txBody>
          <a:bodyPr>
            <a:normAutofit/>
          </a:bodyPr>
          <a:lstStyle/>
          <a:p>
            <a:pPr algn="ctr"/>
            <a:endParaRPr lang="ru-RU" sz="4800" dirty="0" smtClean="0">
              <a:solidFill>
                <a:schemeClr val="bg1"/>
              </a:solidFill>
            </a:endParaRPr>
          </a:p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« В </a:t>
            </a:r>
            <a:r>
              <a:rPr lang="ru-RU" sz="4400" dirty="0" smtClean="0">
                <a:solidFill>
                  <a:schemeClr val="bg1"/>
                </a:solidFill>
              </a:rPr>
              <a:t>дурном</a:t>
            </a:r>
            <a:r>
              <a:rPr lang="ru-RU" sz="4800" dirty="0" smtClean="0">
                <a:solidFill>
                  <a:schemeClr val="bg1"/>
                </a:solidFill>
              </a:rPr>
              <a:t> обществе»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9" name="Текст 8">
            <a:extLst>
              <a:ext uri="{FF2B5EF4-FFF2-40B4-BE49-F238E27FC236}">
                <a16:creationId xmlns:a16="http://schemas.microsoft.com/office/drawing/2014/main" xmlns="" id="{117A89EC-5833-4B25-8580-A293FEE8716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Повесть </a:t>
            </a:r>
            <a:r>
              <a:rPr lang="ru-RU" dirty="0"/>
              <a:t>– один из видов эпического произведения. </a:t>
            </a:r>
            <a:endParaRPr lang="ru-RU" dirty="0"/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xmlns="" id="{14F1EEA2-7595-4361-81A1-0F020497456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2800" dirty="0" smtClean="0"/>
              <a:t> </a:t>
            </a:r>
            <a:endParaRPr lang="en-US" sz="2800" dirty="0"/>
          </a:p>
          <a:p>
            <a:r>
              <a:rPr lang="ru-RU" dirty="0"/>
              <a:t>Жанр произведения «В дурном обществе» - повесть.</a:t>
            </a:r>
          </a:p>
          <a:p>
            <a:endParaRPr lang="ru-RU" dirty="0"/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xmlns="" id="{ADE47FC9-D039-4E77-AB0F-B1619FE0B5F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В этом произведении две сюжетные линии: линия жизни Васи (смерть матери, одиночество, отношения с отцом, бродяжничество) и линия жизни семьи </a:t>
            </a:r>
            <a:r>
              <a:rPr lang="ru-RU" dirty="0" err="1">
                <a:solidFill>
                  <a:schemeClr val="bg1"/>
                </a:solidFill>
              </a:rPr>
              <a:t>Тыбурция</a:t>
            </a:r>
            <a:r>
              <a:rPr lang="ru-RU" dirty="0">
                <a:solidFill>
                  <a:schemeClr val="bg1"/>
                </a:solidFill>
              </a:rPr>
              <a:t> (борьба за существование, воровство, жизнь в часовне, болезнь Маруси).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68" y="0"/>
            <a:ext cx="2627604" cy="3499407"/>
          </a:xfrm>
          <a:prstGeom prst="rect">
            <a:avLst/>
          </a:prstGeom>
        </p:spPr>
      </p:pic>
      <p:pic>
        <p:nvPicPr>
          <p:cNvPr id="5" name="Рисунок 4"/>
          <p:cNvPicPr>
            <a:picLocks noGrp="1" noChangeAspect="1"/>
          </p:cNvPicPr>
          <p:nvPr>
            <p:ph type="pic" sz="quarter" idx="12"/>
          </p:nvPr>
        </p:nvPicPr>
        <p:blipFill>
          <a:blip r:embed="rId3"/>
          <a:srcRect t="7899" b="7899"/>
          <a:stretch>
            <a:fillRect/>
          </a:stretch>
        </p:blipFill>
        <p:spPr>
          <a:xfrm>
            <a:off x="6072189" y="-6906"/>
            <a:ext cx="3044142" cy="3429000"/>
          </a:xfrm>
          <a:prstGeom prst="rect">
            <a:avLst/>
          </a:prstGeom>
        </p:spPr>
      </p:pic>
      <p:pic>
        <p:nvPicPr>
          <p:cNvPr id="7" name="Рисунок 6"/>
          <p:cNvPicPr>
            <a:picLocks noGrp="1" noChangeAspect="1"/>
          </p:cNvPicPr>
          <p:nvPr>
            <p:ph type="pic" sz="quarter" idx="11"/>
          </p:nvPr>
        </p:nvPicPr>
        <p:blipFill>
          <a:blip r:embed="rId4"/>
          <a:srcRect l="15277" r="15277"/>
          <a:stretch>
            <a:fillRect/>
          </a:stretch>
        </p:blipFill>
        <p:spPr>
          <a:xfrm>
            <a:off x="3001937" y="3429000"/>
            <a:ext cx="3044142" cy="3429000"/>
          </a:xfrm>
          <a:prstGeom prst="rect">
            <a:avLst/>
          </a:prstGeom>
        </p:spPr>
      </p:pic>
      <p:sp>
        <p:nvSpPr>
          <p:cNvPr id="12" name="Рисунок 11"/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66029" y="3390726"/>
            <a:ext cx="2995127" cy="3505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438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9">
            <a:extLst>
              <a:ext uri="{FF2B5EF4-FFF2-40B4-BE49-F238E27FC236}">
                <a16:creationId xmlns:a16="http://schemas.microsoft.com/office/drawing/2014/main" xmlns="" id="{CF1BD528-E0DE-441C-B5BA-C9C75FF3430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endParaRPr lang="en-US" sz="2800" dirty="0"/>
          </a:p>
          <a:p>
            <a:endParaRPr lang="en-US" sz="2800" dirty="0"/>
          </a:p>
          <a:p>
            <a:pPr algn="ctr"/>
            <a:r>
              <a:rPr lang="ru-RU" dirty="0" smtClean="0"/>
              <a:t>Вася </a:t>
            </a:r>
            <a:r>
              <a:rPr lang="ru-RU" dirty="0"/>
              <a:t>– рассказчик и поэтому о себе он говорит мало. Но, пусть он и не слишком много говорит, но его дела говорят сами за себя…</a:t>
            </a:r>
          </a:p>
          <a:p>
            <a:pPr algn="ctr"/>
            <a:endParaRPr lang="ru-RU" dirty="0"/>
          </a:p>
          <a:p>
            <a:pPr algn="ctr"/>
            <a:r>
              <a:rPr lang="en-US" sz="2800" dirty="0" smtClean="0"/>
              <a:t>. </a:t>
            </a:r>
            <a:endParaRPr lang="en-US" sz="2800" dirty="0"/>
          </a:p>
          <a:p>
            <a:endParaRPr lang="ru-RU" sz="2800" dirty="0"/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xmlns="" id="{A6348B3F-61FA-4E17-ABD4-C6521F2D3F9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endParaRPr lang="en-US" sz="2400" dirty="0"/>
          </a:p>
          <a:p>
            <a:endParaRPr lang="en-US" sz="2400" dirty="0"/>
          </a:p>
          <a:p>
            <a:r>
              <a:rPr lang="ru-RU" sz="2400" dirty="0"/>
              <a:t>Герою исполнилось 9 лет</a:t>
            </a:r>
          </a:p>
          <a:p>
            <a:endParaRPr lang="ru-RU" sz="2400" dirty="0"/>
          </a:p>
        </p:txBody>
      </p:sp>
      <p:sp>
        <p:nvSpPr>
          <p:cNvPr id="12" name="Текст 11">
            <a:extLst>
              <a:ext uri="{FF2B5EF4-FFF2-40B4-BE49-F238E27FC236}">
                <a16:creationId xmlns:a16="http://schemas.microsoft.com/office/drawing/2014/main" xmlns="" id="{24E39AAE-9132-44E0-91E3-6832DA0E03B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85000" lnSpcReduction="20000"/>
          </a:bodyPr>
          <a:lstStyle/>
          <a:p>
            <a:endParaRPr lang="en-US" sz="2800" dirty="0"/>
          </a:p>
          <a:p>
            <a:endParaRPr lang="en-US" sz="2800" dirty="0"/>
          </a:p>
          <a:p>
            <a:r>
              <a:rPr lang="ru-RU" dirty="0"/>
              <a:t>Мальчик имеет стойкий характер и всегда поступает по своему усмотрению, не обращая внимания на слова чужих людей</a:t>
            </a:r>
          </a:p>
          <a:p>
            <a:endParaRPr lang="ru-RU" dirty="0"/>
          </a:p>
          <a:p>
            <a:endParaRPr lang="ru-RU" sz="2800" dirty="0"/>
          </a:p>
          <a:p>
            <a:endParaRPr lang="ru-RU" dirty="0"/>
          </a:p>
        </p:txBody>
      </p:sp>
      <p:sp>
        <p:nvSpPr>
          <p:cNvPr id="13" name="Текст 12">
            <a:extLst>
              <a:ext uri="{FF2B5EF4-FFF2-40B4-BE49-F238E27FC236}">
                <a16:creationId xmlns:a16="http://schemas.microsoft.com/office/drawing/2014/main" xmlns="" id="{D7BE0A96-FDDC-4EA1-B056-3A06CA513C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endParaRPr lang="en-US" sz="2800" dirty="0"/>
          </a:p>
          <a:p>
            <a:endParaRPr lang="en-US" sz="2800" dirty="0"/>
          </a:p>
          <a:p>
            <a:r>
              <a:rPr lang="ru-RU" dirty="0" smtClean="0"/>
              <a:t>В </a:t>
            </a:r>
            <a:r>
              <a:rPr lang="ru-RU" dirty="0"/>
              <a:t>эпизоде с куклой главный герой показан как человек, полный доброты и сострадания. 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14" name="Текст 13">
            <a:extLst>
              <a:ext uri="{FF2B5EF4-FFF2-40B4-BE49-F238E27FC236}">
                <a16:creationId xmlns:a16="http://schemas.microsoft.com/office/drawing/2014/main" xmlns="" id="{157EB4C6-E15C-4A2C-A26C-F492AC27CCD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1952" y="1501556"/>
            <a:ext cx="4429768" cy="4612511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ct val="0"/>
              </a:spcBef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Мать Васи умерла, когда ему было шесть лет. С этого времени мальчик чувствовал постоянное одиночество. Отец слишком любил мать, когда она была жива, и не замечал мальчика из-за своего счастья. После смерти жены горе мужчины было таким глубоким, что он замкнулся в себе. Все считали Васю бродягой и негодным мальчишкой, и отец тоже привык к этой мысли.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Заголовок 14">
            <a:extLst>
              <a:ext uri="{FF2B5EF4-FFF2-40B4-BE49-F238E27FC236}">
                <a16:creationId xmlns:a16="http://schemas.microsoft.com/office/drawing/2014/main" xmlns="" id="{C8D46529-F884-43C7-9504-E8A1FB1F1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Главный герой</a:t>
            </a:r>
            <a:endParaRPr lang="ru-RU" b="1" dirty="0"/>
          </a:p>
        </p:txBody>
      </p:sp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E9469D05-AF4A-4FF7-9721-24C08ABEBE8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657792" y="3429000"/>
            <a:ext cx="757625" cy="757625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ECAA20DC-B32F-432A-8DD5-A2DE03B0B30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tretch>
            <a:fillRect/>
          </a:stretch>
        </p:blipFill>
        <p:spPr>
          <a:xfrm>
            <a:off x="6657792" y="582145"/>
            <a:ext cx="757625" cy="757625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xmlns="" id="{AAADD97E-312B-40FC-B746-D79EB770448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9737540" y="582145"/>
            <a:ext cx="757625" cy="757625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xmlns="" id="{8A83693C-9B51-4925-8C8D-D209CA593E96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9737541" y="3536583"/>
            <a:ext cx="757625" cy="757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675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После смерти сестренки Валек с приемным отцом покидают заброшенную часовню, исчезнув в неизвестном направлении.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ru-RU" dirty="0"/>
              <a:t>"...Это был мальчик лет девяти</a:t>
            </a:r>
            <a:r>
              <a:rPr lang="ru-RU" dirty="0" smtClean="0"/>
              <a:t>..."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В одежде мальчика преобладают грязные, рваные вещи в виде изорванной рубашонки, узких, коротких штанишек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Вместе </a:t>
            </a:r>
            <a:r>
              <a:rPr lang="ru-RU" dirty="0"/>
              <a:t>с трехлетней сестренкой Марусей под присмотром </a:t>
            </a:r>
            <a:r>
              <a:rPr lang="ru-RU" dirty="0" err="1"/>
              <a:t>Тыбурция</a:t>
            </a:r>
            <a:r>
              <a:rPr lang="ru-RU" dirty="0"/>
              <a:t> Валек проживает с другими нищими в здании заброшенной часовни, имеющей славу темного подземелья.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4"/>
          </p:nvPr>
        </p:nvSpPr>
        <p:spPr>
          <a:xfrm>
            <a:off x="391952" y="1414667"/>
            <a:ext cx="4429768" cy="4612511"/>
          </a:xfrm>
        </p:spPr>
        <p:txBody>
          <a:bodyPr>
            <a:norm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Одним из ключевых героев произведения является Валек, представленный писателем в образе девятилетнего мальчика, приемного сына бродяги </a:t>
            </a: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Тыбурция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, друга главного персонажа рассказа Васи.</a:t>
            </a:r>
          </a:p>
          <a:p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Валек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734669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ru-RU" dirty="0"/>
              <a:t>Она довольно серьезно болеет, для неё нет лекарств, Маруся почти не ходит и редко когда играет.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Она тихая, хрупкая девочка, постоянно грустная и печальная, очень редко улыбается и по своему радуется жизни.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В конце истории девочка не выдерживает бедной жизни и умирает, от болезни, сырости дома и постоянно голода.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ru-RU" dirty="0"/>
              <a:t>Маруся является одной из центральных героинь </a:t>
            </a:r>
            <a:r>
              <a:rPr lang="ru-RU" dirty="0" smtClean="0"/>
              <a:t>повести </a:t>
            </a:r>
            <a:r>
              <a:rPr lang="ru-RU" dirty="0"/>
              <a:t>"В дурном обществе" </a:t>
            </a:r>
            <a:r>
              <a:rPr lang="ru-RU" dirty="0" smtClean="0"/>
              <a:t>В.Г. Короленко.</a:t>
            </a:r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Маруся</a:t>
            </a:r>
            <a:endParaRPr lang="ru-RU" b="1" dirty="0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-952490475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Маруся</a:t>
            </a:r>
            <a:br>
              <a:rPr kumimoji="0" lang="ru-RU" alt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ru-RU" alt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ru-RU" altLang="ru-RU" sz="1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Источник: </a:t>
            </a:r>
            <a:r>
              <a:rPr kumimoji="0" lang="ru-RU" altLang="ru-RU" sz="1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2" tooltip="Герои рассказа В дурном обществе Короленко: главные и второстепенные"/>
              </a:rPr>
              <a:t>Герои рассказа В дурном обществе Короленко: главные и второстепенные</a:t>
            </a:r>
            <a:r>
              <a:rPr kumimoji="0" lang="ru-RU" altLang="ru-RU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152400" y="1524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-952338075" y="6096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Маруся</a:t>
            </a:r>
            <a:br>
              <a:rPr kumimoji="0" lang="ru-RU" alt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ru-RU" alt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ru-RU" altLang="ru-RU" sz="1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Источник: </a:t>
            </a:r>
            <a:r>
              <a:rPr kumimoji="0" lang="ru-RU" altLang="ru-RU" sz="17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2" tooltip="Герои рассказа В дурном обществе Короленко: главные и второстепенные"/>
              </a:rPr>
              <a:t>Герои рассказа В дурном обществе Короленко: главные и второстепенные</a:t>
            </a:r>
            <a:r>
              <a:rPr kumimoji="0" lang="ru-RU" altLang="ru-RU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6479" y="3387437"/>
            <a:ext cx="3028950" cy="3037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9782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Текст 18">
            <a:extLst>
              <a:ext uri="{FF2B5EF4-FFF2-40B4-BE49-F238E27FC236}">
                <a16:creationId xmlns:a16="http://schemas.microsoft.com/office/drawing/2014/main" xmlns="" id="{6B926BED-04CA-4B8F-A519-3141EE86337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6880" y="629234"/>
            <a:ext cx="5257800" cy="4468813"/>
          </a:xfrm>
        </p:spPr>
        <p:txBody>
          <a:bodyPr>
            <a:normAutofit/>
          </a:bodyPr>
          <a:lstStyle/>
          <a:p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Выражение «дурная слава» употребляют, когда хотят сказать, что о ком-то или о чём-то говорят много плохого. Короленко пишет: «Гора, изрытая могилами, пользовалась дурной славой». 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xmlns="" id="{CBE55540-69EA-4C9D-A44F-29ACD1E9B5E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Словарная работа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xmlns="" id="{6E8F277A-2FC4-47B1-B0E3-6A836E913E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1049" y="4697396"/>
            <a:ext cx="4081766" cy="1359020"/>
          </a:xfrm>
        </p:spPr>
        <p:txBody>
          <a:bodyPr>
            <a:normAutofit fontScale="70000" lnSpcReduction="20000"/>
          </a:bodyPr>
          <a:lstStyle/>
          <a:p>
            <a:r>
              <a:rPr lang="ru-RU" altLang="ru-RU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 человек по отношению к своим предкам. Короленко пишет о «потомках слуг графского рода», то есть о детях и внуках тех, кто когда-то служил графу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Текст 8">
            <a:extLst>
              <a:ext uri="{FF2B5EF4-FFF2-40B4-BE49-F238E27FC236}">
                <a16:creationId xmlns:a16="http://schemas.microsoft.com/office/drawing/2014/main" xmlns="" id="{F0C05D9A-760A-4411-B9F5-1FEC8EB5344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51050" y="4165511"/>
            <a:ext cx="3305175" cy="42862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altLang="ru-RU" i="1" u="sng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Потомок</a:t>
            </a:r>
            <a:endParaRPr lang="ru-RU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xmlns="" id="{C1A0D2BE-34EC-46DD-BF46-3EAF5383BDD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51050" y="3065626"/>
            <a:ext cx="4057891" cy="822797"/>
          </a:xfrm>
        </p:spPr>
        <p:txBody>
          <a:bodyPr>
            <a:normAutofit/>
          </a:bodyPr>
          <a:lstStyle/>
          <a:p>
            <a:r>
              <a:rPr lang="ru-RU" altLang="ru-RU" sz="2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слово высокого стиля, обозначает жилище, приют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xmlns="" id="{66E473BA-FAB9-4F81-8950-96D4EB96861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8576" y="2637001"/>
            <a:ext cx="3305175" cy="42862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Кров</a:t>
            </a:r>
            <a:endParaRPr lang="ru-RU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Текст 11">
            <a:extLst>
              <a:ext uri="{FF2B5EF4-FFF2-40B4-BE49-F238E27FC236}">
                <a16:creationId xmlns:a16="http://schemas.microsoft.com/office/drawing/2014/main" xmlns="" id="{D1D17679-47AE-4B65-8E15-DF585270F1B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51050" y="1571309"/>
            <a:ext cx="4057891" cy="822797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- это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место, где можно укрыться, найти спасение от чего-нибудь. 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Текст 12">
            <a:extLst>
              <a:ext uri="{FF2B5EF4-FFF2-40B4-BE49-F238E27FC236}">
                <a16:creationId xmlns:a16="http://schemas.microsoft.com/office/drawing/2014/main" xmlns="" id="{A73EEAAF-99B8-4D2B-A0D5-A6573F72549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51050" y="1069753"/>
            <a:ext cx="3305175" cy="42862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Убежище</a:t>
            </a:r>
            <a:endParaRPr lang="ru-RU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5" name="Рисунок 24">
            <a:extLst>
              <a:ext uri="{FF2B5EF4-FFF2-40B4-BE49-F238E27FC236}">
                <a16:creationId xmlns:a16="http://schemas.microsoft.com/office/drawing/2014/main" xmlns="" id="{B2D30E26-3213-4671-AD00-3CA054E6DD5E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l="3285" r="3285"/>
          <a:stretch>
            <a:fillRect/>
          </a:stretch>
        </p:blipFill>
        <p:spPr/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xmlns="" id="{C4FBA333-AA6D-4C99-A6EE-A18FBF07C955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5"/>
              </a:ext>
            </a:extLst>
          </a:blip>
          <a:srcRect l="3233" r="3233"/>
          <a:stretch>
            <a:fillRect/>
          </a:stretch>
        </p:blipFill>
        <p:spPr/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xmlns="" id="{87C4FE44-20B6-49F8-A7EF-92AC208F99CC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rcRect l="3233" r="3233"/>
          <a:stretch>
            <a:fillRect/>
          </a:stretch>
        </p:blipFill>
        <p:spPr/>
      </p:pic>
      <p:pic>
        <p:nvPicPr>
          <p:cNvPr id="31" name="Рисунок 30">
            <a:extLst>
              <a:ext uri="{FF2B5EF4-FFF2-40B4-BE49-F238E27FC236}">
                <a16:creationId xmlns:a16="http://schemas.microsoft.com/office/drawing/2014/main" xmlns="" id="{DEF08890-36AE-44E7-BCD6-DA853457893D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rcRect l="3285" r="3285"/>
          <a:stretch>
            <a:fillRect/>
          </a:stretch>
        </p:blipFill>
        <p:spPr/>
      </p:pic>
      <p:sp>
        <p:nvSpPr>
          <p:cNvPr id="32" name="Нижний колонтитул 4">
            <a:extLst>
              <a:ext uri="{FF2B5EF4-FFF2-40B4-BE49-F238E27FC236}">
                <a16:creationId xmlns:a16="http://schemas.microsoft.com/office/drawing/2014/main" xmlns="" id="{2437C4FA-88BF-47C6-893A-1E7E5E5C7816}"/>
              </a:ext>
            </a:extLst>
          </p:cNvPr>
          <p:cNvSpPr txBox="1">
            <a:spLocks/>
          </p:cNvSpPr>
          <p:nvPr/>
        </p:nvSpPr>
        <p:spPr>
          <a:xfrm>
            <a:off x="3953505" y="6492352"/>
            <a:ext cx="4227327" cy="365126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accent6">
                    <a:lumMod val="60000"/>
                    <a:lumOff val="4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Шаблоны презентаций с сайта </a:t>
            </a:r>
            <a:r>
              <a:rPr lang="en-US" sz="12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presentation-creation.ru</a:t>
            </a:r>
            <a:endParaRPr lang="ru-RU" sz="120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2412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quarter" idx="11"/>
          </p:nvPr>
        </p:nvSpPr>
        <p:spPr>
          <a:xfrm>
            <a:off x="474924" y="822343"/>
            <a:ext cx="4057891" cy="822797"/>
          </a:xfrm>
        </p:spPr>
        <p:txBody>
          <a:bodyPr>
            <a:normAutofit lnSpcReduction="10000"/>
          </a:bodyPr>
          <a:lstStyle/>
          <a:p>
            <a:r>
              <a:rPr lang="ru-RU" alt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разногласия, ссоры, вражда. 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altLang="ru-RU" b="1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Раздоры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5"/>
          </p:nvPr>
        </p:nvSpPr>
        <p:spPr>
          <a:xfrm>
            <a:off x="261244" y="3717642"/>
            <a:ext cx="4307273" cy="1627759"/>
          </a:xfrm>
        </p:spPr>
        <p:txBody>
          <a:bodyPr>
            <a:normAutofit fontScale="70000" lnSpcReduction="20000"/>
          </a:bodyPr>
          <a:lstStyle/>
          <a:p>
            <a:r>
              <a:rPr lang="ru-RU" alt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означает привыкнуть к тому, что тебе высказывают своё неодобрение или обвинения. Вася притерпелся к упрёкам, то есть привык и перестал обращать внимание на обвинения в том, что он бродяга.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6"/>
          </p:nvPr>
        </p:nvSpPr>
        <p:spPr>
          <a:xfrm>
            <a:off x="344530" y="2974256"/>
            <a:ext cx="3305175" cy="42862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altLang="ru-RU" sz="2400" b="1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Притерпеться к упрёкам</a:t>
            </a:r>
            <a:endParaRPr lang="ru-RU" sz="2400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17"/>
          </p:nvPr>
        </p:nvSpPr>
        <p:spPr>
          <a:xfrm>
            <a:off x="279195" y="2131052"/>
            <a:ext cx="4057891" cy="822797"/>
          </a:xfrm>
        </p:spPr>
        <p:txBody>
          <a:bodyPr>
            <a:normAutofit lnSpcReduction="10000"/>
          </a:bodyPr>
          <a:lstStyle/>
          <a:p>
            <a:r>
              <a:rPr lang="ru-RU" alt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мрачный, неприветливый человек. </a:t>
            </a:r>
          </a:p>
          <a:p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8"/>
          </p:nvPr>
        </p:nvSpPr>
        <p:spPr>
          <a:xfrm>
            <a:off x="363215" y="1682020"/>
            <a:ext cx="3305175" cy="42862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altLang="ru-RU" b="1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Угрюмый человек</a:t>
            </a:r>
            <a:endParaRPr lang="ru-RU" dirty="0"/>
          </a:p>
        </p:txBody>
      </p:sp>
      <p:sp>
        <p:nvSpPr>
          <p:cNvPr id="17" name="Заголовок 1"/>
          <p:cNvSpPr>
            <a:spLocks noGrp="1"/>
          </p:cNvSpPr>
          <p:nvPr>
            <p:ph type="body" sz="quarter" idx="10"/>
          </p:nvPr>
        </p:nvSpPr>
        <p:spPr>
          <a:xfrm>
            <a:off x="6405623" y="872868"/>
            <a:ext cx="5257800" cy="4468813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ru-RU" altLang="ru-RU" b="1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«Призраки старого замка»</a:t>
            </a:r>
            <a:r>
              <a:rPr lang="ru-RU" altLang="ru-RU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это бывшие графские служащие и их потомки, потерявшие смысл существования и живущие как призраки. </a:t>
            </a:r>
          </a:p>
          <a:p>
            <a:pPr>
              <a:spcBef>
                <a:spcPct val="0"/>
              </a:spcBef>
            </a:pPr>
            <a:r>
              <a:rPr lang="ru-RU" altLang="ru-RU" b="1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«Дурное общество»</a:t>
            </a:r>
            <a:r>
              <a:rPr lang="ru-RU" altLang="ru-RU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общество людей, совершающих предосудительные, безнравственные с точки зрения господствующей морали поступки.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22012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Противопоставление персонажей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457200">
              <a:buNone/>
            </a:pPr>
            <a:r>
              <a:rPr lang="ru-RU" dirty="0"/>
              <a:t>В повести противопоставляются Маруся и Соня. Такое противопоставление называется антитезой. Маруся – худенькая маленькая девочка четырех лет.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0138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769</Words>
  <Application>Microsoft Office PowerPoint</Application>
  <PresentationFormat>Широкоэкранный</PresentationFormat>
  <Paragraphs>71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Владимир Галактионович Короленко </vt:lpstr>
      <vt:lpstr>                         Биография</vt:lpstr>
      <vt:lpstr>Презентация PowerPoint</vt:lpstr>
      <vt:lpstr>Главный герой</vt:lpstr>
      <vt:lpstr>Валек </vt:lpstr>
      <vt:lpstr>Маруся</vt:lpstr>
      <vt:lpstr>Презентация PowerPoint</vt:lpstr>
      <vt:lpstr>Презентация PowerPoint</vt:lpstr>
      <vt:lpstr>Противопоставление персонажей </vt:lpstr>
      <vt:lpstr>Глава «Кукла» – кульминация повести.</vt:lpstr>
      <vt:lpstr>Урок милосердия и любви к людям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 Obstinate</dc:creator>
  <cp:lastModifiedBy>Администратор</cp:lastModifiedBy>
  <cp:revision>10</cp:revision>
  <dcterms:created xsi:type="dcterms:W3CDTF">2021-12-09T11:10:51Z</dcterms:created>
  <dcterms:modified xsi:type="dcterms:W3CDTF">2022-08-23T00:16:40Z</dcterms:modified>
</cp:coreProperties>
</file>