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9" r:id="rId2"/>
    <p:sldId id="261" r:id="rId3"/>
    <p:sldId id="262" r:id="rId4"/>
    <p:sldId id="257" r:id="rId5"/>
    <p:sldId id="263" r:id="rId6"/>
    <p:sldId id="264" r:id="rId7"/>
    <p:sldId id="267" r:id="rId8"/>
    <p:sldId id="266" r:id="rId9"/>
    <p:sldId id="265" r:id="rId10"/>
    <p:sldId id="268" r:id="rId11"/>
    <p:sldId id="269" r:id="rId12"/>
    <p:sldId id="281" r:id="rId13"/>
    <p:sldId id="284" r:id="rId14"/>
    <p:sldId id="283" r:id="rId15"/>
    <p:sldId id="282" r:id="rId16"/>
    <p:sldId id="285" r:id="rId17"/>
    <p:sldId id="286" r:id="rId18"/>
    <p:sldId id="287" r:id="rId19"/>
    <p:sldId id="288" r:id="rId20"/>
    <p:sldId id="289" r:id="rId21"/>
    <p:sldId id="290" r:id="rId22"/>
    <p:sldId id="270" r:id="rId23"/>
    <p:sldId id="271" r:id="rId24"/>
    <p:sldId id="272" r:id="rId25"/>
    <p:sldId id="274" r:id="rId26"/>
    <p:sldId id="276" r:id="rId27"/>
    <p:sldId id="298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78" r:id="rId36"/>
    <p:sldId id="299" r:id="rId37"/>
    <p:sldId id="301" r:id="rId38"/>
    <p:sldId id="300" r:id="rId39"/>
    <p:sldId id="302" r:id="rId40"/>
    <p:sldId id="280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7B8A9-6FA3-49B4-8367-005067754378}" type="datetimeFigureOut">
              <a:rPr lang="ru-RU" smtClean="0"/>
              <a:pPr/>
              <a:t>17.04.2022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B5C50-238B-4791-848F-88F227CCE3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2269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B5C50-238B-4791-848F-88F227CCE3C9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6231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4770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3340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BA58E-0BD7-4558-830E-246B47792B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632835094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75D11-6A96-4777-850D-CD5315524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765373420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002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74638"/>
            <a:ext cx="58483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1B7BE-0950-4966-8656-EE66FD9E68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26981100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C8138-43DC-4756-BA3A-A191F592E8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52411943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09C1C-1B4A-4682-A800-D8DD611AF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19693592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924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3924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82ECD-6454-4A07-8F8A-93743406D5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20604900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3223A-053B-4783-A0A2-24DC76678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43859501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A1D47-9D6A-450F-A463-35D612883C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25813993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04ECD-BB0B-4661-BD35-52E243297F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94201314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D4B04-39DC-4146-AEC1-9FD8B8FED3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34288788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C57DF-0B8D-40DD-BD5F-B99A37B91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1617889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274638"/>
            <a:ext cx="7086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80010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993B96E3-9375-4AA2-83EF-E95FCFF033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 spd="slow"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2%D1%82%D0%BE%D1%80%D0%B0%D1%8F_%D0%BC%D0%B8%D1%80%D0%BE%D0%B2%D0%B0%D1%8F_%D0%B2%D0%BE%D0%B9%D0%BD%D0%B0" TargetMode="External"/><Relationship Id="rId3" Type="http://schemas.openxmlformats.org/officeDocument/2006/relationships/hyperlink" Target="https://ru.wikipedia.org/wiki/25_%D0%B0%D0%B2%D0%B3%D1%83%D1%81%D1%82%D0%B0" TargetMode="External"/><Relationship Id="rId7" Type="http://schemas.openxmlformats.org/officeDocument/2006/relationships/hyperlink" Target="https://ru.wikipedia.org/wiki/%D0%A1%D0%BE%D0%B2%D0%B5%D1%82%D1%81%D0%BA%D0%BE-%D1%8F%D0%BF%D0%BE%D0%BD%D1%81%D0%BA%D0%B0%D1%8F_%D0%B2%D0%BE%D0%B9%D0%BD%D0%B0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s://ru.wikipedia.org/wiki/11_%D0%B0%D0%B2%D0%B3%D1%83%D1%81%D1%8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F%D0%BF%D0%BE%D0%BD%D0%B8%D1%8F" TargetMode="External"/><Relationship Id="rId11" Type="http://schemas.openxmlformats.org/officeDocument/2006/relationships/hyperlink" Target="https://ru.wikipedia.org/wiki/%D0%A1%D0%B0%D1%85%D0%B0%D0%BB%D0%B8%D0%BD" TargetMode="External"/><Relationship Id="rId5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0" Type="http://schemas.openxmlformats.org/officeDocument/2006/relationships/hyperlink" Target="https://ru.wikipedia.org/wiki/%D0%9A%D1%80%D0%B0%D1%81%D0%BD%D0%B0%D1%8F_%D0%90%D1%80%D0%BC%D0%B8%D1%8F" TargetMode="External"/><Relationship Id="rId4" Type="http://schemas.openxmlformats.org/officeDocument/2006/relationships/hyperlink" Target="https://ru.wikipedia.org/wiki/1945" TargetMode="External"/><Relationship Id="rId9" Type="http://schemas.openxmlformats.org/officeDocument/2006/relationships/hyperlink" Target="https://ru.wikipedia.org/wiki/%D0%AE%D0%B6%D0%BD%D1%8B%D0%B9_%D0%A1%D0%B0%D1%85%D0%B0%D0%BB%D0%B8%D0%BD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9E%D1%82%D0%B4%D0%B5%D0%BB%D1%8C%D0%BD%D1%8B%D0%B9_%D0%A1%D0%B0%D1%85%D0%B0%D0%BB%D0%B8%D0%BD%D1%81%D0%BA%D0%B8%D0%B9_%D1%81%D1%82%D1%80%D0%B5%D0%BB%D0%BA%D0%BE%D0%B2%D1%8B%D0%B9_%D0%BF%D0%BE%D0%BB%D0%BA&amp;action=edit&amp;redlink=1" TargetMode="External"/><Relationship Id="rId3" Type="http://schemas.openxmlformats.org/officeDocument/2006/relationships/hyperlink" Target="https://ru.wikipedia.org/wiki/%D0%94%D1%8C%D1%8F%D0%BA%D0%BE%D0%BD%D0%BE%D0%B2,_%D0%90%D0%BD%D0%B0%D1%82%D0%BE%D0%BB%D0%B8%D0%B9_%D0%90%D0%BB%D0%B5%D0%BA%D1%81%D0%B0%D0%BD%D0%B4%D1%80%D0%BE%D0%B2%D0%B8%D1%87" TargetMode="External"/><Relationship Id="rId7" Type="http://schemas.openxmlformats.org/officeDocument/2006/relationships/hyperlink" Target="https://ru.wikipedia.org/w/index.php?title=178-%D0%B9_%D0%BE%D1%82%D0%B4%D0%B5%D0%BB%D1%8C%D0%BD%D1%8B%D0%B9_%D1%82%D0%B0%D0%BD%D0%BA%D0%BE%D0%B2%D1%8B%D0%B9_%D0%B1%D0%B0%D1%82%D0%B0%D0%BB%D1%8C%D0%BE%D0%BD&amp;action=edit&amp;redlink=1" TargetMode="External"/><Relationship Id="rId2" Type="http://schemas.openxmlformats.org/officeDocument/2006/relationships/hyperlink" Target="https://ru.wikipedia.org/wiki/%D0%9F%D0%BE%D1%80%D0%BE%D0%BD%D0%B0%D0%B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/index.php?title=678-%D0%B9_%D0%BE%D1%82%D0%B4%D0%B5%D0%BB%D1%8C%D0%BD%D1%8B%D0%B9_%D1%82%D0%B0%D0%BD%D0%BA%D0%BE%D0%B2%D1%8B%D0%B9_%D0%B1%D0%B0%D1%82%D0%B0%D0%BB%D1%8C%D0%BE%D0%BD&amp;action=edit&amp;redlink=1" TargetMode="External"/><Relationship Id="rId5" Type="http://schemas.openxmlformats.org/officeDocument/2006/relationships/hyperlink" Target="https://ru.wikipedia.org/w/index.php?title=214-%D1%8F_%D1%82%D0%B0%D0%BD%D0%BA%D0%BE%D0%B2%D0%B0%D1%8F_%D0%B1%D1%80%D0%B8%D0%B3%D0%B0%D0%B4%D0%B0&amp;action=edit&amp;redlink=1" TargetMode="External"/><Relationship Id="rId10" Type="http://schemas.openxmlformats.org/officeDocument/2006/relationships/hyperlink" Target="https://ru.wikipedia.org/wiki/255-%D1%8F_%D1%81%D0%BC%D0%B5%D1%88%D0%B0%D0%BD%D0%BD%D0%B0%D1%8F_%D0%B0%D0%B2%D0%B8%D0%B0%D1%86%D0%B8%D0%BE%D0%BD%D0%BD%D0%B0%D1%8F_%D0%B4%D0%B8%D0%B2%D0%B8%D0%B7%D0%B8%D1%8F" TargetMode="External"/><Relationship Id="rId4" Type="http://schemas.openxmlformats.org/officeDocument/2006/relationships/hyperlink" Target="https://ru.wikipedia.org/wiki/%D0%91%D0%B0%D1%82%D1%83%D1%80%D0%BE%D0%B2,_%D0%98%D0%B2%D0%B0%D0%BD_%D0%9F%D0%B0%D0%B2%D0%BB%D0%BE%D0%B2%D0%B8%D1%87" TargetMode="External"/><Relationship Id="rId9" Type="http://schemas.openxmlformats.org/officeDocument/2006/relationships/hyperlink" Target="https://ru.wikipedia.org/w/index.php?title=82-%D1%8F_%D0%BE%D1%82%D0%B4%D0%B5%D0%BB%D1%8C%D0%BD%D0%B0%D1%8F_%D0%BF%D1%83%D0%BB%D0%B5%D0%BC%D0%B5%D1%82%D0%BD%D0%BE-%D1%81%D1%82%D1%80%D0%B5%D0%BB%D0%BA%D0%BE%D0%B2%D0%B0%D1%8F_%D1%80%D0%BE%D1%82%D0%B0&amp;action=edit&amp;redlink=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ru.wikipedia.org/wiki/%D0%9F%D0%BE%D1%80%D0%BE%D0%BD%D0%B0%D0%B9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ru.wikipedia.org/wiki/%D0%A1%D0%B2%D0%B5%D1%82%D0%B5%D1%86%D0%BA%D0%B8%D0%B9,_%D0%93%D1%80%D0%B8%D0%B3%D0%BE%D1%80%D0%B8%D0%B9_%D0%93%D1%80%D0%B8%D0%B3%D0%BE%D1%80%D1%8C%D0%B5%D0%B2%D0%B8%D1%87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ru.wikipedia.org/wiki/%D0%A1%D0%BC%D0%B8%D1%80%D0%BD%D1%8B%D1%85,_%D0%9B%D0%B5%D0%BE%D0%BD%D0%B8%D0%B4_%D0%92%D0%BB%D0%B0%D0%B4%D0%B8%D0%BC%D0%B8%D1%80%D0%BE%D0%B2%D0%B8%D1%87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A5%D0%B0%D1%80%D0%B0%D0%BC%D0%B8-%D0%A2%D0%BE%D0%B3%D1%8D&amp;action=edit&amp;redlink=1" TargetMode="External"/><Relationship Id="rId2" Type="http://schemas.openxmlformats.org/officeDocument/2006/relationships/hyperlink" Target="https://ru.wikipedia.org/wiki/%D0%AF%D0%BC%D0%B0%D0%B4%D0%B0,_%D0%9E%D1%82%D0%BE%D0%B4%D0%B7%D0%B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ru.wikipedia.org/wiki/%D0%94%D0%B5%D1%81%D0%B0%D0%BD%D1%82_%D0%B2_%D0%BF%D0%BE%D1%80%D1%82_%D0%A2%D0%BE%D1%80%D0%BE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5%D0%BE%D0%BB%D0%BC%D1%81%D0%BA" TargetMode="External"/><Relationship Id="rId2" Type="http://schemas.openxmlformats.org/officeDocument/2006/relationships/hyperlink" Target="https://ru.wikipedia.org/wiki/%D0%94%D0%B5%D1%81%D0%B0%D0%BD%D1%82_%D0%B2_%D0%BF%D0%BE%D1%80%D1%82_%D0%9C%D0%B0%D0%BE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hyperlink" Target="https://ru.wikipedia.org/wiki/%D0%9A%D0%BE%D1%80%D1%81%D0%B0%D0%BA%D0%BE%D0%B2_(%D0%B3%D0%BE%D1%80%D0%BE%D0%B4)" TargetMode="External"/><Relationship Id="rId4" Type="http://schemas.openxmlformats.org/officeDocument/2006/relationships/hyperlink" Target="https://ru.wikipedia.org/wiki/%D0%94%D0%B5%D1%81%D0%B0%D0%BD%D1%82_%D0%B2_%D0%BF%D0%BE%D1%80%D1%82_%D0%9E%D1%82%D0%BE%D0%BC%D0%B0%D1%80%D0%B8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upload.wikimedia.org/wikipedia/ru/3/3c/Jerevyanko_Japan_surrender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upload.wikimedia.org/wikipedia/commons/a/a9/Flag_of_the_Soviet_Union.sv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://upload.wikimedia.org/wikipedia/commons/0/06/War_flag_of_the_Imperial_Japanese_Army.sv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search/;web;;&amp;text=&amp;etext=849.aKYDbM9YoIwQ552wm_PBexa-AXcYj-65fUfHohQwjx11pa9OrElYyM7asgGEY6Ks4n9ylH4eVTPP2QOyKCs20q2FLRrdb_XNALbFYz8YcWFr1XrZusi8CZ3ycgXO41dPcJJKMJOYffE3rBXmMEnsXi1Schb9uxpDk4C4fI2GHg6dG8MOaeRaeks6UF3kxnTy.c20f57fb1bf118932e07020f5d74043453ff54e6&amp;url=http://www.encyclopaedia-russia.ru/article.php?id=322&amp;uuid=&amp;state=PEtFfuTeVD5kpHnK9lio9daDl0Ow0EQqBnwXqr2CGSTlhSDEzIy2U7BBTY65/y93iaJNWFoR48V+dDQ8NyHZkQ==&amp;data=&amp;b64e=3&amp;sign=b7fdad99916e12902885d11294881b52&amp;keyno=0&amp;cst=AiuY0DBWFJ5Hyx_fyvalFE9ooFjERiy76iGQhYuBUKYglG-W7bomhHl50GcRqm131WcZmdqoZWjuMrkNuG84YTohWDIjFhgY8JlHy86kVKjDitqA1Od57eVlvgimq7Ilmar419jeTi0FAKRjNGbG4qy0d6p9gJuxzGwDoF4dDCrmA5rCG1T4z7bHxG9RfSUy_-aBrrCU9KKTjX5Se7tGFTHGjHaY9hTtpwz5pUGY6SBcDrk6oKtWOMgHhUlJ9JIk&amp;ref=cM777e4sMOAycdZhdUbYHpMQ80108_UCWokLB3-G6I95rsaDfJtMuiXYMdZK_AfoChs2FgZmQU11vzdNQV1e0VACZB-eKoU5tsw04rbADcL94Xhkl0MPVOslY1Syl35sUwOQ4TtRGWVAitNnIdef7w9sktel8E27tlXjcF1R43Ouw3D8fB8OmfxKNqbyotmcNzz1VrSErjjFINXeVJSbN0NFBAtMmx_2TcWkwQJ4PWjlqanFbEhE_kXEXaZn2IY996UGmvMj-_-N4xo0UF9v-dvfQ-4EVwTYx_jvKXXffvnKHE9d9OjKHHqQAlOzBzIyusK3j0FSeP-pAZDvmyKZFbXHAY0epkOiEPgpsZqJstarwwt5eIRl117gL69IXeWg4jXs8O-YiYSCQDYusx4dKbtzIfPhAxaSZP20ETsUaxsnVlJ2TR9VSJECuFJVXnv3r6Ewpbcv6cmi1CDFLYlHMtz57b-SZSr0XGeuO0VRkcGE2EcQqjhXpTLIrNVeR41R&amp;l10n=ru&amp;cts=1445542312735&amp;mc=5.483667731956914" TargetMode="External"/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yandex.ru/images?uinfo=sw-1366-sh-768-ww-1349-wh-683-pd-1-wp-16x9_1366x768-lt-23" TargetMode="External"/><Relationship Id="rId4" Type="http://schemas.openxmlformats.org/officeDocument/2006/relationships/hyperlink" Target="http://www.encyclopaedia-russia.ru/article.php?id=322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49363" y="2895600"/>
            <a:ext cx="6264275" cy="2971800"/>
          </a:xfrm>
        </p:spPr>
        <p:txBody>
          <a:bodyPr/>
          <a:lstStyle/>
          <a:p>
            <a:pPr eaLnBrk="1" hangingPunct="1"/>
            <a:r>
              <a:rPr lang="ru-RU" altLang="ru-RU" sz="5400" i="1" dirty="0" smtClean="0">
                <a:solidFill>
                  <a:srgbClr val="C00000"/>
                </a:solidFill>
              </a:rPr>
              <a:t>Советско-японская война 1945 г</a:t>
            </a:r>
            <a:r>
              <a:rPr lang="ru-RU" altLang="ru-RU" i="1" dirty="0" smtClean="0">
                <a:solidFill>
                  <a:srgbClr val="C00000"/>
                </a:solidFill>
              </a:rPr>
              <a:t/>
            </a:r>
            <a:br>
              <a:rPr lang="ru-RU" altLang="ru-RU" i="1" dirty="0" smtClean="0">
                <a:solidFill>
                  <a:srgbClr val="C00000"/>
                </a:solidFill>
              </a:rPr>
            </a:br>
            <a:endParaRPr lang="ru-RU" altLang="ru-RU" i="1" dirty="0" smtClean="0">
              <a:solidFill>
                <a:srgbClr val="C00000"/>
              </a:solidFill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828800" y="5029200"/>
            <a:ext cx="6019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buFontTx/>
              <a:buNone/>
            </a:pPr>
            <a:endParaRPr lang="ru-RU" altLang="ru-RU" dirty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3048000" y="457200"/>
            <a:ext cx="5562600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chemeClr val="accent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</a:rPr>
              <a:t> </a:t>
            </a:r>
            <a:r>
              <a:rPr lang="en-US" altLang="ru-RU" sz="2000" b="1" dirty="0">
                <a:solidFill>
                  <a:schemeClr val="tx2"/>
                </a:solidFill>
              </a:rPr>
              <a:t/>
            </a:r>
            <a:br>
              <a:rPr lang="en-US" altLang="ru-RU" sz="2000" b="1" dirty="0">
                <a:solidFill>
                  <a:schemeClr val="tx2"/>
                </a:solidFill>
              </a:rPr>
            </a:br>
            <a:endParaRPr lang="ru-RU" altLang="ru-RU" sz="2000" b="1" dirty="0">
              <a:solidFill>
                <a:schemeClr val="tx2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971800" y="533400"/>
            <a:ext cx="51054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Не зная прошлого,  невозможно понять подлинный смысл настоящего и цену будущего.</a:t>
            </a:r>
            <a:b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Максим Горький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accent2"/>
                </a:solidFill>
              </a:rPr>
              <a:t>Ход войны</a:t>
            </a:r>
          </a:p>
        </p:txBody>
      </p:sp>
      <p:sp>
        <p:nvSpPr>
          <p:cNvPr id="14339" name="Объект 10"/>
          <p:cNvSpPr>
            <a:spLocks noGrp="1"/>
          </p:cNvSpPr>
          <p:nvPr>
            <p:ph sz="half" idx="1"/>
          </p:nvPr>
        </p:nvSpPr>
        <p:spPr>
          <a:xfrm>
            <a:off x="533400" y="1447801"/>
            <a:ext cx="3810000" cy="228600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dirty="0"/>
              <a:t>Первые шесть дней наступления советские и монгольские войска разгромили фанатично сопротивлявшегося противника в 16 укрепленных районах.</a:t>
            </a:r>
          </a:p>
          <a:p>
            <a:pPr marL="0" indent="0">
              <a:buFontTx/>
              <a:buNone/>
            </a:pPr>
            <a:endParaRPr lang="ru-RU" altLang="ru-RU" sz="2000" dirty="0" smtClean="0"/>
          </a:p>
        </p:txBody>
      </p:sp>
      <p:sp>
        <p:nvSpPr>
          <p:cNvPr id="14340" name="Объект 11"/>
          <p:cNvSpPr>
            <a:spLocks noGrp="1"/>
          </p:cNvSpPr>
          <p:nvPr>
            <p:ph sz="half" idx="2"/>
          </p:nvPr>
        </p:nvSpPr>
        <p:spPr>
          <a:xfrm>
            <a:off x="4572000" y="3276600"/>
            <a:ext cx="3962400" cy="3095766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Тихоокеанский флот вышел в открытое море, перерезал морские коммуникации, использовавшиеся войсками </a:t>
            </a:r>
            <a:r>
              <a:rPr lang="ru-RU" sz="2000" dirty="0" err="1"/>
              <a:t>Квантунской</a:t>
            </a:r>
            <a:r>
              <a:rPr lang="ru-RU" sz="2000" dirty="0"/>
              <a:t> группировки для связи с Японией, и силами авиации и торпедных катеров нанес мощные удары по японским военно-морским базам в Северной Корее. </a:t>
            </a:r>
          </a:p>
          <a:p>
            <a:pPr marL="0" indent="0">
              <a:buFontTx/>
              <a:buNone/>
            </a:pPr>
            <a:endParaRPr lang="ru-RU" altLang="ru-RU" dirty="0" smtClean="0"/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2627"/>
            <a:ext cx="3636962" cy="255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://img0.liveinternet.ru/images/attach/c/1/63/545/63545473_1283471305_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2915920" cy="1841500"/>
          </a:xfrm>
          <a:prstGeom prst="rect">
            <a:avLst/>
          </a:prstGeom>
          <a:noFill/>
          <a:ln>
            <a:noFill/>
          </a:ln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  <p:bldP spid="1434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3000" y="609600"/>
            <a:ext cx="7162800" cy="2524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+mn-lt"/>
              </a:rPr>
              <a:t>14 августа японское командование обратилось с предложением о заключении перемирия. Но практически военные действия с японской стороны не прекращались. Лишь через три дня </a:t>
            </a:r>
            <a:r>
              <a:rPr lang="ru-RU" sz="2000" dirty="0" err="1">
                <a:latin typeface="+mn-lt"/>
              </a:rPr>
              <a:t>Квантунская</a:t>
            </a:r>
            <a:r>
              <a:rPr lang="ru-RU" sz="2000" dirty="0">
                <a:latin typeface="+mn-lt"/>
              </a:rPr>
              <a:t> армия получила приказ своего командования о капитуляции, которая началась 20 августа. Но и он не сразу до всех дошёл, а кое-где японцы действовали и вопреки приказу.</a:t>
            </a:r>
          </a:p>
          <a:p>
            <a:pPr>
              <a:defRPr/>
            </a:pPr>
            <a:r>
              <a:rPr lang="ru-RU" dirty="0"/>
              <a:t> </a:t>
            </a:r>
          </a:p>
        </p:txBody>
      </p:sp>
      <p:pic>
        <p:nvPicPr>
          <p:cNvPr id="15363" name="Picture 8" descr="japanese_soldiers_p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200"/>
            <a:ext cx="5334000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Южно-Сахалинская операция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0"/>
            <a:ext cx="5867400" cy="4190999"/>
          </a:xfrm>
        </p:spPr>
        <p:txBody>
          <a:bodyPr/>
          <a:lstStyle/>
          <a:p>
            <a:r>
              <a:rPr lang="ru-RU" sz="2400" b="1" dirty="0" smtClean="0"/>
              <a:t>Южно-Сахалинская операция</a:t>
            </a:r>
            <a:r>
              <a:rPr lang="ru-RU" sz="2400" dirty="0" smtClean="0"/>
              <a:t> (</a:t>
            </a:r>
            <a:r>
              <a:rPr lang="ru-RU" sz="2400" dirty="0" smtClean="0">
                <a:hlinkClick r:id="rId2" tooltip="11 августа"/>
              </a:rPr>
              <a:t>11</a:t>
            </a:r>
            <a:r>
              <a:rPr lang="ru-RU" sz="2400" dirty="0" smtClean="0"/>
              <a:t>—</a:t>
            </a:r>
            <a:r>
              <a:rPr lang="ru-RU" sz="2400" dirty="0" smtClean="0">
                <a:hlinkClick r:id="rId3" tooltip="25 августа"/>
              </a:rPr>
              <a:t>25 августа</a:t>
            </a:r>
            <a:r>
              <a:rPr lang="ru-RU" sz="2400" dirty="0" smtClean="0"/>
              <a:t> </a:t>
            </a:r>
            <a:r>
              <a:rPr lang="ru-RU" sz="2400" dirty="0" smtClean="0">
                <a:hlinkClick r:id="rId4" tooltip="1945"/>
              </a:rPr>
              <a:t>1945</a:t>
            </a:r>
            <a:r>
              <a:rPr lang="ru-RU" sz="2400" dirty="0" smtClean="0"/>
              <a:t>) — наступательная операция вооружённых сил </a:t>
            </a:r>
            <a:r>
              <a:rPr lang="ru-RU" sz="2400" dirty="0" smtClean="0">
                <a:hlinkClick r:id="rId5" tooltip="Союз Советских Социалистических Республик"/>
              </a:rPr>
              <a:t>СССР</a:t>
            </a:r>
            <a:r>
              <a:rPr lang="ru-RU" sz="2400" dirty="0" smtClean="0"/>
              <a:t> против </a:t>
            </a:r>
            <a:r>
              <a:rPr lang="ru-RU" sz="2400" dirty="0" smtClean="0">
                <a:hlinkClick r:id="rId6" tooltip="Япония"/>
              </a:rPr>
              <a:t>японских</a:t>
            </a:r>
            <a:r>
              <a:rPr lang="ru-RU" sz="2400" dirty="0" smtClean="0"/>
              <a:t> войск в ходе </a:t>
            </a:r>
            <a:r>
              <a:rPr lang="ru-RU" sz="2400" dirty="0" smtClean="0">
                <a:hlinkClick r:id="rId7" tooltip="Советско-японская война"/>
              </a:rPr>
              <a:t>Советско-японской войны</a:t>
            </a:r>
            <a:r>
              <a:rPr lang="ru-RU" sz="2400" dirty="0" smtClean="0"/>
              <a:t> (в конце </a:t>
            </a:r>
            <a:r>
              <a:rPr lang="ru-RU" sz="2400" dirty="0" smtClean="0">
                <a:hlinkClick r:id="rId8" tooltip="Вторая мировая война"/>
              </a:rPr>
              <a:t>Второй мировой войны</a:t>
            </a:r>
            <a:r>
              <a:rPr lang="ru-RU" sz="2400" dirty="0" smtClean="0"/>
              <a:t>) с целью овладения </a:t>
            </a:r>
            <a:r>
              <a:rPr lang="ru-RU" sz="2400" dirty="0" smtClean="0">
                <a:hlinkClick r:id="rId9" tooltip="Южный Сахалин"/>
              </a:rPr>
              <a:t>Южным Сахалином</a:t>
            </a:r>
            <a:r>
              <a:rPr lang="ru-RU" sz="2400" dirty="0" smtClean="0"/>
              <a:t>. Завершилась победой </a:t>
            </a:r>
            <a:r>
              <a:rPr lang="ru-RU" sz="2400" dirty="0" smtClean="0">
                <a:hlinkClick r:id="rId10" tooltip="Красная Армия"/>
              </a:rPr>
              <a:t>Красной Армии</a:t>
            </a:r>
            <a:r>
              <a:rPr lang="ru-RU" sz="2400" dirty="0" smtClean="0"/>
              <a:t> — весь остров </a:t>
            </a:r>
            <a:r>
              <a:rPr lang="ru-RU" sz="2400" dirty="0" smtClean="0">
                <a:hlinkClick r:id="rId11" tooltip="Сахалин"/>
              </a:rPr>
              <a:t>Сахалин</a:t>
            </a:r>
            <a:r>
              <a:rPr lang="ru-RU" sz="2400" dirty="0" smtClean="0"/>
              <a:t> целиком стал принадлежать СССР.</a:t>
            </a:r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00800" y="3276600"/>
            <a:ext cx="2438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Прорыв </a:t>
            </a:r>
            <a:r>
              <a:rPr lang="ru-RU" sz="3200" b="1" dirty="0" err="1" smtClean="0"/>
              <a:t>Котонского</a:t>
            </a:r>
            <a:r>
              <a:rPr lang="ru-RU" sz="3200" b="1" dirty="0" smtClean="0"/>
              <a:t> укрепрайона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295400"/>
            <a:ext cx="8001000" cy="4830763"/>
          </a:xfrm>
        </p:spPr>
        <p:txBody>
          <a:bodyPr/>
          <a:lstStyle/>
          <a:p>
            <a:r>
              <a:rPr lang="ru-RU" sz="2000" dirty="0" smtClean="0"/>
              <a:t>Удар по </a:t>
            </a:r>
            <a:r>
              <a:rPr lang="ru-RU" sz="2000" dirty="0" err="1" smtClean="0"/>
              <a:t>Котонскому</a:t>
            </a:r>
            <a:r>
              <a:rPr lang="ru-RU" sz="2000" dirty="0" smtClean="0"/>
              <a:t> укрепрайону в долине реки </a:t>
            </a:r>
            <a:r>
              <a:rPr lang="ru-RU" sz="2000" dirty="0" err="1" smtClean="0">
                <a:hlinkClick r:id="rId2" tooltip="Поронай"/>
              </a:rPr>
              <a:t>Поронай</a:t>
            </a:r>
            <a:r>
              <a:rPr lang="ru-RU" sz="2000" dirty="0" smtClean="0"/>
              <a:t> наносил</a:t>
            </a:r>
          </a:p>
          <a:p>
            <a:pPr>
              <a:buNone/>
            </a:pPr>
            <a:r>
              <a:rPr lang="ru-RU" sz="2000" dirty="0" smtClean="0"/>
              <a:t>     56-й стрелковый корпус, под командованием генерал-майора </a:t>
            </a:r>
            <a:r>
              <a:rPr lang="ru-RU" sz="2000" dirty="0" smtClean="0">
                <a:hlinkClick r:id="rId3" tooltip="Дьяконов, Анатолий Александрович"/>
              </a:rPr>
              <a:t>А. А. Дьяконова</a:t>
            </a:r>
            <a:r>
              <a:rPr lang="ru-RU" sz="2000" dirty="0" smtClean="0"/>
              <a:t>. Корпус состоял из 79-й стрелковой дивизии генерал-майора </a:t>
            </a:r>
            <a:r>
              <a:rPr lang="ru-RU" sz="2000" dirty="0" smtClean="0">
                <a:hlinkClick r:id="rId4" tooltip="Батуров, Иван Павлович"/>
              </a:rPr>
              <a:t>И. П. Батурова</a:t>
            </a:r>
            <a:r>
              <a:rPr lang="ru-RU" sz="2000" dirty="0" smtClean="0"/>
              <a:t>, 2-й стрелковой бригады полковника А. М. </a:t>
            </a:r>
            <a:r>
              <a:rPr lang="ru-RU" sz="2000" dirty="0" err="1" smtClean="0"/>
              <a:t>Щекалова</a:t>
            </a:r>
            <a:r>
              <a:rPr lang="ru-RU" sz="2000" dirty="0" smtClean="0"/>
              <a:t>, </a:t>
            </a:r>
            <a:r>
              <a:rPr lang="ru-RU" sz="2000" dirty="0" smtClean="0">
                <a:hlinkClick r:id="rId5" tooltip="214-я танковая бригада (страница отсутствует)"/>
              </a:rPr>
              <a:t>214-я танковой бригады</a:t>
            </a:r>
            <a:r>
              <a:rPr lang="ru-RU" sz="2000" dirty="0" smtClean="0"/>
              <a:t> подполковника А. Т. </a:t>
            </a:r>
            <a:r>
              <a:rPr lang="ru-RU" sz="2000" dirty="0" err="1" smtClean="0"/>
              <a:t>Тимиргалеева</a:t>
            </a:r>
            <a:r>
              <a:rPr lang="ru-RU" sz="2000" dirty="0" smtClean="0"/>
              <a:t>, </a:t>
            </a:r>
            <a:r>
              <a:rPr lang="ru-RU" sz="2000" dirty="0" smtClean="0">
                <a:hlinkClick r:id="rId6" tooltip="678-й отдельный танковый батальон (страница отсутствует)"/>
              </a:rPr>
              <a:t>678-го</a:t>
            </a:r>
            <a:r>
              <a:rPr lang="ru-RU" sz="2000" dirty="0" smtClean="0"/>
              <a:t> и </a:t>
            </a:r>
            <a:r>
              <a:rPr lang="ru-RU" sz="2000" dirty="0" smtClean="0">
                <a:hlinkClick r:id="rId7" tooltip="178-й отдельный танковый батальон (страница отсутствует)"/>
              </a:rPr>
              <a:t>178-го отдельных танковых батальонов</a:t>
            </a:r>
            <a:r>
              <a:rPr lang="ru-RU" sz="2000" dirty="0" smtClean="0"/>
              <a:t>, </a:t>
            </a:r>
            <a:r>
              <a:rPr lang="ru-RU" sz="2000" dirty="0" smtClean="0">
                <a:hlinkClick r:id="rId8" tooltip="Отдельный Сахалинский стрелковый полк (страница отсутствует)"/>
              </a:rPr>
              <a:t>отдельного Сахалинского стрелкового полка</a:t>
            </a:r>
            <a:r>
              <a:rPr lang="ru-RU" sz="2000" dirty="0" smtClean="0"/>
              <a:t>, артиллерийской бригады (пулеметный, гаубичный и минометный полки), </a:t>
            </a:r>
            <a:r>
              <a:rPr lang="ru-RU" sz="2000" dirty="0" smtClean="0">
                <a:hlinkClick r:id="rId9" tooltip="82-я отдельная пулеметно-стрелковая рота (страница отсутствует)"/>
              </a:rPr>
              <a:t>82-й отдельной пулеметно-стрелковой роты</a:t>
            </a:r>
            <a:r>
              <a:rPr lang="ru-RU" sz="2000" dirty="0" smtClean="0"/>
              <a:t>. Авиационную поддержку корпусу оказывала </a:t>
            </a:r>
            <a:r>
              <a:rPr lang="ru-RU" sz="2000" dirty="0" smtClean="0">
                <a:hlinkClick r:id="rId10" tooltip="255-я смешанная авиационная дивизия"/>
              </a:rPr>
              <a:t>255-я смешанная авиационная дивизия</a:t>
            </a:r>
            <a:r>
              <a:rPr lang="ru-RU" sz="2000" dirty="0" smtClean="0"/>
              <a:t> (106 самолетов).</a:t>
            </a:r>
          </a:p>
          <a:p>
            <a:r>
              <a:rPr lang="ru-RU" sz="2000" dirty="0" smtClean="0"/>
              <a:t>Утром 9 августа 1945 года советские войска провели разведку боем на </a:t>
            </a:r>
            <a:r>
              <a:rPr lang="ru-RU" sz="2000" dirty="0" err="1" smtClean="0"/>
              <a:t>коттонском</a:t>
            </a:r>
            <a:r>
              <a:rPr lang="ru-RU" sz="2000" dirty="0" smtClean="0"/>
              <a:t> направлении.</a:t>
            </a:r>
          </a:p>
          <a:p>
            <a:r>
              <a:rPr lang="ru-RU" sz="2000" dirty="0" smtClean="0"/>
              <a:t>Операция началась 11 августа. </a:t>
            </a:r>
            <a:endParaRPr lang="ru-RU" sz="20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914401"/>
            <a:ext cx="8001000" cy="3200400"/>
          </a:xfrm>
        </p:spPr>
        <p:txBody>
          <a:bodyPr/>
          <a:lstStyle/>
          <a:p>
            <a:r>
              <a:rPr lang="ru-RU" sz="2000" dirty="0" smtClean="0"/>
              <a:t>Северный и Южный Сахалин связывала единственная дорога, проходившая по </a:t>
            </a:r>
            <a:r>
              <a:rPr lang="ru-RU" sz="2000" dirty="0" err="1" smtClean="0"/>
              <a:t>меридиально</a:t>
            </a:r>
            <a:r>
              <a:rPr lang="ru-RU" sz="2000" dirty="0" smtClean="0"/>
              <a:t> вытянутой долине реки </a:t>
            </a:r>
            <a:r>
              <a:rPr lang="ru-RU" sz="2000" u="sng" dirty="0" err="1" smtClean="0">
                <a:hlinkClick r:id="rId2" tooltip="Поронай"/>
              </a:rPr>
              <a:t>Поронай</a:t>
            </a:r>
            <a:r>
              <a:rPr lang="ru-RU" sz="2000" dirty="0" smtClean="0"/>
              <a:t>. Здесь японцы соорудили </a:t>
            </a:r>
            <a:r>
              <a:rPr lang="ru-RU" sz="2000" dirty="0" err="1" smtClean="0"/>
              <a:t>Котонский</a:t>
            </a:r>
            <a:r>
              <a:rPr lang="ru-RU" sz="2000" dirty="0" smtClean="0"/>
              <a:t> укрепрайон, упирающийся левым флангом в </a:t>
            </a:r>
            <a:r>
              <a:rPr lang="ru-RU" sz="2000" dirty="0" err="1" smtClean="0"/>
              <a:t>Поронайскую</a:t>
            </a:r>
            <a:r>
              <a:rPr lang="ru-RU" sz="2000" dirty="0" smtClean="0"/>
              <a:t> цепь, а правым в заболоченный правый берег </a:t>
            </a:r>
            <a:r>
              <a:rPr lang="ru-RU" sz="2000" dirty="0" err="1" smtClean="0"/>
              <a:t>Пороная</a:t>
            </a:r>
            <a:r>
              <a:rPr lang="ru-RU" sz="2000" dirty="0" smtClean="0"/>
              <a:t>. Тем самым, и </a:t>
            </a:r>
            <a:r>
              <a:rPr lang="ru-RU" sz="2000" dirty="0" err="1" smtClean="0"/>
              <a:t>Поронайская</a:t>
            </a:r>
            <a:r>
              <a:rPr lang="ru-RU" sz="2000" dirty="0" smtClean="0"/>
              <a:t> долина и единственный путь на Южный Сахалин были прикрыты</a:t>
            </a:r>
            <a:endParaRPr lang="ru-RU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76600"/>
            <a:ext cx="6772275" cy="281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Южно-Сахалинская операция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304801"/>
            <a:ext cx="8001000" cy="3276600"/>
          </a:xfrm>
        </p:spPr>
        <p:txBody>
          <a:bodyPr/>
          <a:lstStyle/>
          <a:p>
            <a:r>
              <a:rPr lang="ru-RU" sz="2000" dirty="0" smtClean="0"/>
              <a:t>Передовой отряд под командованием капитана </a:t>
            </a:r>
            <a:r>
              <a:rPr lang="ru-RU" sz="2000" dirty="0" smtClean="0">
                <a:hlinkClick r:id="rId2" tooltip="Светецкий, Григорий Григорьевич"/>
              </a:rPr>
              <a:t>Г. Г. </a:t>
            </a:r>
            <a:r>
              <a:rPr lang="ru-RU" sz="2000" dirty="0" err="1" smtClean="0">
                <a:hlinkClick r:id="rId2" tooltip="Светецкий, Григорий Григорьевич"/>
              </a:rPr>
              <a:t>Светецкого</a:t>
            </a:r>
            <a:r>
              <a:rPr lang="ru-RU" sz="2000" dirty="0" smtClean="0"/>
              <a:t> 165-го стрелкового полка в 11 часов утра 11 августа завязал бой за пограничный опорный пункт Хонда (</a:t>
            </a:r>
            <a:r>
              <a:rPr lang="ru-RU" sz="2000" dirty="0" err="1" smtClean="0"/>
              <a:t>Ханда</a:t>
            </a:r>
            <a:r>
              <a:rPr lang="ru-RU" sz="2000" dirty="0" smtClean="0"/>
              <a:t>), который прикрывал первую полосу обороны укрепрайона. Упорно сопротивлявшийся противник взорвал мост через реку и тем самым перекрыл путь советским танкам. В бой вступили подошедшие основные силы 165-го стрелкового полка.  В течение ночи из бревен и подручных средств была сооружена временная переправа, и с рассветом пехота и танки атаковали Хонду. </a:t>
            </a:r>
            <a:endParaRPr lang="ru-RU" sz="2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605999"/>
            <a:ext cx="6629400" cy="256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304800"/>
            <a:ext cx="8001000" cy="4343401"/>
          </a:xfrm>
        </p:spPr>
        <p:txBody>
          <a:bodyPr/>
          <a:lstStyle/>
          <a:p>
            <a:r>
              <a:rPr lang="ru-RU" sz="2000" dirty="0" smtClean="0"/>
              <a:t>В ночь с 11 на 12 августа передовой отряд 179-го стрелкового полка, который вел командир батальона капитан </a:t>
            </a:r>
            <a:r>
              <a:rPr lang="ru-RU" sz="2000" dirty="0" smtClean="0">
                <a:hlinkClick r:id="rId2" tooltip="Смирных, Леонид Владимирович"/>
              </a:rPr>
              <a:t>Л. В. Смирных</a:t>
            </a:r>
            <a:r>
              <a:rPr lang="ru-RU" sz="2000" dirty="0" smtClean="0"/>
              <a:t>, прошел вдоль заболоченного левобережья реки </a:t>
            </a:r>
            <a:r>
              <a:rPr lang="ru-RU" sz="2000" dirty="0" err="1" smtClean="0"/>
              <a:t>Поронай</a:t>
            </a:r>
            <a:r>
              <a:rPr lang="ru-RU" sz="2000" dirty="0" smtClean="0"/>
              <a:t> и неожиданно для противника атаковал опорный пункт </a:t>
            </a:r>
            <a:r>
              <a:rPr lang="ru-RU" sz="2000" dirty="0" err="1" smtClean="0"/>
              <a:t>Муйка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К вечеру 12 августа 165-й стрелковый полк подошел к переднему краю главной полосы </a:t>
            </a:r>
            <a:r>
              <a:rPr lang="ru-RU" sz="2000" dirty="0" err="1" smtClean="0"/>
              <a:t>Харамитогского</a:t>
            </a:r>
            <a:r>
              <a:rPr lang="ru-RU" sz="2000" dirty="0" smtClean="0"/>
              <a:t> укрепрайона и вместе со 157-м стрелковым полком, следовавшим во втором эшелоне дивизии, начал штурм.</a:t>
            </a:r>
          </a:p>
          <a:p>
            <a:endParaRPr lang="ru-RU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352800"/>
            <a:ext cx="645405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Бой за станцию </a:t>
            </a:r>
            <a:r>
              <a:rPr lang="ru-RU" dirty="0" err="1" smtClean="0">
                <a:solidFill>
                  <a:srgbClr val="7030A0"/>
                </a:solidFill>
              </a:rPr>
              <a:t>Котон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1"/>
            <a:ext cx="8001000" cy="2362200"/>
          </a:xfrm>
        </p:spPr>
        <p:txBody>
          <a:bodyPr/>
          <a:lstStyle/>
          <a:p>
            <a:r>
              <a:rPr lang="ru-RU" sz="2400" dirty="0" smtClean="0"/>
              <a:t>К утру 13 августа к станции </a:t>
            </a:r>
            <a:r>
              <a:rPr lang="ru-RU" sz="2400" dirty="0" err="1" smtClean="0"/>
              <a:t>Котон</a:t>
            </a:r>
            <a:r>
              <a:rPr lang="ru-RU" sz="2400" dirty="0" smtClean="0"/>
              <a:t> вышла рота старшего лейтенанта Дорохова из батальона Смирных. Бой за город и станцию продолжался двое суток. Активные действия батальона Смирных решили исход схватки. К вечеру 15 августа полк полностью овладел </a:t>
            </a:r>
            <a:r>
              <a:rPr lang="ru-RU" sz="2400" dirty="0" err="1" smtClean="0"/>
              <a:t>Котоном</a:t>
            </a:r>
            <a:r>
              <a:rPr lang="ru-RU" sz="2400" dirty="0" smtClean="0"/>
              <a:t>.  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886200"/>
            <a:ext cx="48006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14 августа 1945 года император Хирохито объявил о капитуляции Японии, и с 16 августа 1945 года командующий </a:t>
            </a:r>
            <a:r>
              <a:rPr lang="ru-RU" sz="2000" dirty="0" err="1" smtClean="0"/>
              <a:t>Квантунской</a:t>
            </a:r>
            <a:r>
              <a:rPr lang="ru-RU" sz="2000" dirty="0" smtClean="0"/>
              <a:t> армии генерал </a:t>
            </a:r>
            <a:r>
              <a:rPr lang="ru-RU" sz="2000" dirty="0" err="1" smtClean="0">
                <a:hlinkClick r:id="rId2" tooltip="Ямада, Отодзо"/>
              </a:rPr>
              <a:t>Ямада</a:t>
            </a:r>
            <a:r>
              <a:rPr lang="ru-RU" sz="2000" dirty="0" smtClean="0">
                <a:hlinkClick r:id="rId2" tooltip="Ямада, Отодзо"/>
              </a:rPr>
              <a:t> </a:t>
            </a:r>
            <a:r>
              <a:rPr lang="ru-RU" sz="2000" dirty="0" err="1" smtClean="0">
                <a:hlinkClick r:id="rId2" tooltip="Ямада, Отодзо"/>
              </a:rPr>
              <a:t>Отодзо</a:t>
            </a:r>
            <a:r>
              <a:rPr lang="ru-RU" sz="2000" dirty="0" smtClean="0"/>
              <a:t> приказал своей армии сдаться. На рассвете 16 августа после часовой артиллерийской и авиационной подготовки советские войска начали штурм главной полосы японской обороны одновременно с фронта и тыла. К исходу 17 августа они расчленили войска противника на отдельные группы. К вечеру следующего дня, после овладения основным перевалом </a:t>
            </a:r>
            <a:r>
              <a:rPr lang="ru-RU" sz="2000" dirty="0" err="1" smtClean="0">
                <a:hlinkClick r:id="rId3" tooltip="Харами-Тогэ (страница отсутствует)"/>
              </a:rPr>
              <a:t>Харами-Тогэ</a:t>
            </a:r>
            <a:r>
              <a:rPr lang="ru-RU" sz="2000" dirty="0" smtClean="0"/>
              <a:t> (</a:t>
            </a:r>
            <a:r>
              <a:rPr lang="ru-RU" sz="2000" dirty="0" err="1" smtClean="0"/>
              <a:t>Харамитори</a:t>
            </a:r>
            <a:r>
              <a:rPr lang="ru-RU" sz="2000" dirty="0" smtClean="0"/>
              <a:t>), с укрепленным районом было покончено. Остатки японского гарнизона капитулировали. Тем самым, </a:t>
            </a:r>
            <a:r>
              <a:rPr lang="ru-RU" sz="2000" dirty="0" err="1" smtClean="0"/>
              <a:t>Коттонский</a:t>
            </a:r>
            <a:r>
              <a:rPr lang="ru-RU" sz="2000" dirty="0" smtClean="0"/>
              <a:t> УР был прорвал и перед советскими войсками была открыта дорога на Южный Сахалин.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81000"/>
            <a:ext cx="6705600" cy="1143000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7030A0"/>
                </a:solidFill>
              </a:rPr>
              <a:t>Подготовка войны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905000"/>
            <a:ext cx="7283450" cy="43735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2800" dirty="0" smtClean="0"/>
              <a:t>Опасность войны СССР с Японией существовала со второй половины 1930-х годов, в 1938 году произошли столкновения на озере Хасан, а в 1939 сражение на  реке Халхин-Голе на границе Монголии и </a:t>
            </a:r>
            <a:r>
              <a:rPr lang="ru-RU" altLang="ru-RU" sz="2800" dirty="0" err="1" smtClean="0"/>
              <a:t>Маньчжоу-Го</a:t>
            </a:r>
            <a:r>
              <a:rPr lang="ru-RU" altLang="ru-RU" sz="2800" dirty="0" smtClean="0"/>
              <a:t>. В 1940 создан советский Дальневосточный фронт, что указывало на реальный риск начала войны.</a:t>
            </a:r>
          </a:p>
          <a:p>
            <a:pPr marL="0" indent="0" eaLnBrk="1" hangingPunct="1">
              <a:buFontTx/>
              <a:buNone/>
            </a:pPr>
            <a:endParaRPr lang="ru-RU" altLang="ru-RU" dirty="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Морские десанты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Ещё в ходе боёв на границе, чтобы ускорить разгром японцев, советское командование решило высадить морские десанты в глубоком тылу обороняющихся японских войск. Утром 16 августа, подавив огневое сопротивление противника, 365-й отдельный батальон морской пехоты и 2-й батальон 113-й стрелковой бригады </a:t>
            </a:r>
            <a:r>
              <a:rPr lang="ru-RU" sz="2000" dirty="0" smtClean="0">
                <a:hlinkClick r:id="rId2" tooltip="Десант в порт Торо"/>
              </a:rPr>
              <a:t>высадились десантом в порт </a:t>
            </a:r>
            <a:r>
              <a:rPr lang="ru-RU" sz="2000" dirty="0" err="1" smtClean="0">
                <a:hlinkClick r:id="rId2" tooltip="Десант в порт Торо"/>
              </a:rPr>
              <a:t>Торо</a:t>
            </a:r>
            <a:r>
              <a:rPr lang="ru-RU" sz="2000" dirty="0" smtClean="0"/>
              <a:t> и стремительным ударом овладели портом и городом </a:t>
            </a:r>
            <a:r>
              <a:rPr lang="ru-RU" sz="2000" dirty="0" err="1" smtClean="0"/>
              <a:t>Торо</a:t>
            </a:r>
            <a:r>
              <a:rPr lang="ru-RU" sz="2000" dirty="0" smtClean="0"/>
              <a:t> (Шахтерск).</a:t>
            </a:r>
          </a:p>
          <a:p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267200"/>
            <a:ext cx="6096000" cy="209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Морские десанты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20 августа был высажен </a:t>
            </a:r>
            <a:r>
              <a:rPr lang="ru-RU" sz="2400" dirty="0" smtClean="0">
                <a:hlinkClick r:id="rId2" tooltip="Десант в порт Маока"/>
              </a:rPr>
              <a:t>десант в порт </a:t>
            </a:r>
            <a:r>
              <a:rPr lang="ru-RU" sz="2400" dirty="0" err="1" smtClean="0">
                <a:hlinkClick r:id="rId2" tooltip="Десант в порт Маока"/>
              </a:rPr>
              <a:t>Маока</a:t>
            </a:r>
            <a:r>
              <a:rPr lang="ru-RU" sz="2400" dirty="0" smtClean="0"/>
              <a:t> (</a:t>
            </a:r>
            <a:r>
              <a:rPr lang="ru-RU" sz="2400" dirty="0" smtClean="0">
                <a:hlinkClick r:id="rId3" tooltip="Холмск"/>
              </a:rPr>
              <a:t>Холмск</a:t>
            </a:r>
            <a:r>
              <a:rPr lang="ru-RU" sz="2400" dirty="0" smtClean="0"/>
              <a:t>).</a:t>
            </a:r>
          </a:p>
          <a:p>
            <a:r>
              <a:rPr lang="ru-RU" sz="2400" dirty="0" smtClean="0"/>
              <a:t>Для завершения капитуляции 25 августа был высажен </a:t>
            </a:r>
            <a:r>
              <a:rPr lang="ru-RU" sz="2400" dirty="0" smtClean="0">
                <a:hlinkClick r:id="rId4" tooltip="Десант в порт Отомари"/>
              </a:rPr>
              <a:t>десант в порт </a:t>
            </a:r>
            <a:r>
              <a:rPr lang="ru-RU" sz="2400" dirty="0" err="1" smtClean="0">
                <a:hlinkClick r:id="rId4" tooltip="Десант в порт Отомари"/>
              </a:rPr>
              <a:t>Отомари</a:t>
            </a:r>
            <a:r>
              <a:rPr lang="ru-RU" sz="2400" dirty="0" smtClean="0"/>
              <a:t>(</a:t>
            </a:r>
            <a:r>
              <a:rPr lang="ru-RU" sz="2400" dirty="0" smtClean="0">
                <a:hlinkClick r:id="rId5" tooltip="Корсаков (город)"/>
              </a:rPr>
              <a:t>Корсаков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429000"/>
            <a:ext cx="6858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10"/>
          <p:cNvSpPr>
            <a:spLocks noGrp="1"/>
          </p:cNvSpPr>
          <p:nvPr>
            <p:ph idx="4294967295"/>
          </p:nvPr>
        </p:nvSpPr>
        <p:spPr>
          <a:xfrm>
            <a:off x="762000" y="990600"/>
            <a:ext cx="7620000" cy="5059363"/>
          </a:xfrm>
        </p:spPr>
        <p:txBody>
          <a:bodyPr/>
          <a:lstStyle/>
          <a:p>
            <a:r>
              <a:rPr lang="ru-RU" altLang="ru-RU" sz="2800" dirty="0" smtClean="0"/>
              <a:t>18 августа  началась </a:t>
            </a:r>
            <a:r>
              <a:rPr lang="ru-RU" altLang="ru-RU" sz="2800" b="1" dirty="0" smtClean="0"/>
              <a:t>Курильская десантная операция</a:t>
            </a:r>
            <a:r>
              <a:rPr lang="ru-RU" altLang="ru-RU" sz="2800" dirty="0" smtClean="0"/>
              <a:t>, в ходе которой советские войска заняли Курильские острова. </a:t>
            </a:r>
          </a:p>
          <a:p>
            <a:r>
              <a:rPr lang="ru-RU" altLang="ru-RU" sz="2800" b="1" dirty="0" smtClean="0"/>
              <a:t>Южно-Сахалинская сухопутная операция</a:t>
            </a:r>
            <a:r>
              <a:rPr lang="ru-RU" altLang="ru-RU" sz="2800" dirty="0" smtClean="0"/>
              <a:t> была проведена для захвата южной части Сахалина. </a:t>
            </a:r>
          </a:p>
          <a:p>
            <a:r>
              <a:rPr lang="ru-RU" altLang="ru-RU" sz="2800" b="1" dirty="0" smtClean="0"/>
              <a:t>В Северной Корее</a:t>
            </a:r>
            <a:r>
              <a:rPr lang="ru-RU" altLang="ru-RU" sz="2800" dirty="0" smtClean="0"/>
              <a:t> были осуществлены также </a:t>
            </a:r>
            <a:r>
              <a:rPr lang="ru-RU" altLang="ru-RU" sz="2800" b="1" dirty="0" smtClean="0"/>
              <a:t>три тактические десантные операции</a:t>
            </a:r>
            <a:r>
              <a:rPr lang="ru-RU" altLang="ru-RU" sz="2800" dirty="0" smtClean="0"/>
              <a:t> — </a:t>
            </a:r>
            <a:r>
              <a:rPr lang="ru-RU" altLang="ru-RU" sz="2800" dirty="0" err="1" smtClean="0"/>
              <a:t>Сэйсинская</a:t>
            </a:r>
            <a:r>
              <a:rPr lang="ru-RU" altLang="ru-RU" sz="2800" dirty="0" smtClean="0"/>
              <a:t>, операция в </a:t>
            </a:r>
            <a:r>
              <a:rPr lang="ru-RU" altLang="ru-RU" sz="2800" dirty="0" err="1" smtClean="0"/>
              <a:t>Юки</a:t>
            </a:r>
            <a:r>
              <a:rPr lang="ru-RU" altLang="ru-RU" sz="2800" dirty="0" smtClean="0"/>
              <a:t>, </a:t>
            </a:r>
            <a:r>
              <a:rPr lang="ru-RU" altLang="ru-RU" sz="2800" dirty="0" err="1" smtClean="0"/>
              <a:t>Расинская</a:t>
            </a:r>
            <a:r>
              <a:rPr lang="ru-RU" altLang="ru-RU" sz="2800" dirty="0" smtClean="0"/>
              <a:t>.</a:t>
            </a:r>
          </a:p>
          <a:p>
            <a:endParaRPr lang="ru-RU" altLang="ru-RU" dirty="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3433763"/>
            <a:ext cx="64008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000" dirty="0">
                <a:latin typeface="+mn-lt"/>
              </a:rPr>
              <a:t>Япония оказалась не в состоянии продолжать вооруженную борьбу и это намного сократило сроки окончания Второй мировой войны. Разгром советскими Вооруженными силами японских войск в Маньчжурии и Корее, а также на Южном Сахалине и Курильских островах лишил Японию всех плацдармов и баз, которые она в течение многих лет создавала, готовясь к агрессии против СССР.</a:t>
            </a:r>
          </a:p>
        </p:txBody>
      </p:sp>
      <p:pic>
        <p:nvPicPr>
          <p:cNvPr id="17411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33400"/>
            <a:ext cx="4572000" cy="285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 smtClean="0">
                <a:solidFill>
                  <a:schemeClr val="accent2"/>
                </a:solidFill>
              </a:rPr>
              <a:t>Окончание войны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533400" y="4419600"/>
            <a:ext cx="7620000" cy="19812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000" dirty="0" smtClean="0"/>
              <a:t>Вся военная компания на Дальнем Востоке продолжалась 24 дня. Она прекратилась, когда части 1-го Дальневосточного фронта достигли линии разграничения с США. Подписание акта о безоговорочной капитуляции Японии состоялся 2 сентября 1945 г. на борту американского линкора «Миссури».</a:t>
            </a:r>
          </a:p>
          <a:p>
            <a:pPr marL="0" indent="0">
              <a:buFontTx/>
              <a:buNone/>
            </a:pPr>
            <a:endParaRPr lang="ru-RU" altLang="ru-RU" dirty="0" smtClean="0"/>
          </a:p>
        </p:txBody>
      </p:sp>
      <p:pic>
        <p:nvPicPr>
          <p:cNvPr id="18436" name="Picture 7" descr="Файл:Jerevyanko Japan surrend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11175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accent2"/>
                </a:solidFill>
              </a:rPr>
              <a:t>Итоги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/>
              <a:t>В результате войны СССР фактически вернул в свой состав территории, утраченные Российской империей в 1905 году по итогам </a:t>
            </a:r>
            <a:r>
              <a:rPr lang="ru-RU" sz="2800" dirty="0" err="1"/>
              <a:t>Портсмутского</a:t>
            </a:r>
            <a:r>
              <a:rPr lang="ru-RU" sz="2800" dirty="0"/>
              <a:t> мира (южный Сахалин и, временно, </a:t>
            </a:r>
            <a:r>
              <a:rPr lang="ru-RU" sz="2800" dirty="0" err="1"/>
              <a:t>Квантун</a:t>
            </a:r>
            <a:r>
              <a:rPr lang="ru-RU" sz="2800" dirty="0"/>
              <a:t> с Порт-Артуром и Дальним), а также ранее уступленную Японии в 1875 году основную группу Курильских островов и закреплённую за Японией </a:t>
            </a:r>
            <a:r>
              <a:rPr lang="ru-RU" sz="2800" dirty="0" err="1"/>
              <a:t>Симодским</a:t>
            </a:r>
            <a:r>
              <a:rPr lang="ru-RU" sz="2800" dirty="0"/>
              <a:t> договором 1855 года южную часть Курил.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4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86600" cy="3505200"/>
          </a:xfrm>
        </p:spPr>
        <p:txBody>
          <a:bodyPr/>
          <a:lstStyle/>
          <a:p>
            <a:r>
              <a:rPr lang="ru-RU" altLang="ru-RU" b="1" dirty="0" smtClean="0">
                <a:solidFill>
                  <a:schemeClr val="accent2"/>
                </a:solidFill>
              </a:rPr>
              <a:t>Герои-освободители Южного Сахалина и Курильских островов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14400" y="2286001"/>
            <a:ext cx="7467600" cy="6096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762000"/>
            <a:ext cx="7086600" cy="1143000"/>
          </a:xfrm>
        </p:spPr>
        <p:txBody>
          <a:bodyPr/>
          <a:lstStyle/>
          <a:p>
            <a:r>
              <a:rPr lang="ru-RU" sz="3600" dirty="0" err="1" smtClean="0"/>
              <a:t>Буюклы</a:t>
            </a:r>
            <a:r>
              <a:rPr lang="ru-RU" sz="3600" dirty="0" smtClean="0"/>
              <a:t> Антон Ефимович </a:t>
            </a:r>
            <a:br>
              <a:rPr lang="ru-RU" sz="3600" dirty="0" smtClean="0"/>
            </a:br>
            <a:r>
              <a:rPr lang="ru-RU" sz="3600" dirty="0" smtClean="0"/>
              <a:t>(1915-1945).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76400"/>
            <a:ext cx="36065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/>
          <a:lstStyle/>
          <a:p>
            <a:r>
              <a:rPr lang="ru-RU" sz="3200" dirty="0" err="1" smtClean="0"/>
              <a:t>Светецкий</a:t>
            </a:r>
            <a:r>
              <a:rPr lang="ru-RU" sz="3200" dirty="0" smtClean="0"/>
              <a:t> Григорий Григорьевич (1918–2007)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447800"/>
            <a:ext cx="3733800" cy="483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533400"/>
            <a:ext cx="7086600" cy="1143000"/>
          </a:xfrm>
        </p:spPr>
        <p:txBody>
          <a:bodyPr/>
          <a:lstStyle/>
          <a:p>
            <a:r>
              <a:rPr lang="ru-RU" sz="3200" dirty="0" smtClean="0"/>
              <a:t>Смирных Леонид Владимирович (1913-1945)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371600"/>
            <a:ext cx="3810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7620000" cy="990600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chemeClr val="accent2"/>
                </a:solidFill>
              </a:rPr>
              <a:t>Вступление СССР в войну с Японией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3200400"/>
            <a:ext cx="7467600" cy="31242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SzPct val="200000"/>
              <a:buFontTx/>
              <a:buNone/>
              <a:defRPr/>
            </a:pPr>
            <a:endParaRPr lang="ru-RU" altLang="ru-RU" sz="2400" dirty="0" smtClean="0">
              <a:solidFill>
                <a:schemeClr val="accent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400" dirty="0" smtClean="0"/>
          </a:p>
        </p:txBody>
      </p:sp>
      <p:sp>
        <p:nvSpPr>
          <p:cNvPr id="7172" name="Прямоугольник 1"/>
          <p:cNvSpPr>
            <a:spLocks noChangeArrowheads="1"/>
          </p:cNvSpPr>
          <p:nvPr/>
        </p:nvSpPr>
        <p:spPr bwMode="auto">
          <a:xfrm>
            <a:off x="4038600" y="1582738"/>
            <a:ext cx="4343400" cy="477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Вопрос о вступлении СССР в войну с Японией был решён на конференции в Ялте 11 февраля 1945 года специальным соглашением. В нём предусматривалось, что Советский Союз вступит в войну против Японии на стороне союзных держав через 2−3 месяца после капитуляции Германии и окончания войны в Европе. Япония отвергла требование США, Великобритании и Китая от 26 июля 1945 года сложить оружие и безоговорочно капитулировать</a:t>
            </a:r>
            <a:r>
              <a:rPr lang="ru-RU" altLang="ru-RU" sz="2400" dirty="0"/>
              <a:t>.</a:t>
            </a:r>
          </a:p>
        </p:txBody>
      </p:sp>
      <p:pic>
        <p:nvPicPr>
          <p:cNvPr id="7173" name="Picture 5" descr="http://port-artur.info/images/s-j-war-45/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2406650"/>
            <a:ext cx="367982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Юдин Сергей Тимофеевич (1916-1983)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3962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 </a:t>
            </a:r>
            <a:r>
              <a:rPr lang="ru-RU" sz="3200" dirty="0" smtClean="0"/>
              <a:t>Вилков Николай Александрович (1918-1945)</a:t>
            </a: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00200"/>
            <a:ext cx="3429000" cy="461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      </a:t>
            </a:r>
            <a:r>
              <a:rPr lang="ru-RU" sz="3600" dirty="0" err="1" smtClean="0"/>
              <a:t>Гнечко</a:t>
            </a:r>
            <a:r>
              <a:rPr lang="ru-RU" sz="3600" dirty="0" smtClean="0"/>
              <a:t> Алексей Романович (1900-1980)</a:t>
            </a:r>
            <a:endParaRPr lang="ru-RU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24000"/>
            <a:ext cx="3581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     Ильичёв Пётр Иванович</a:t>
            </a:r>
            <a:br>
              <a:rPr lang="ru-RU" sz="3600" dirty="0" smtClean="0"/>
            </a:br>
            <a:r>
              <a:rPr lang="ru-RU" sz="3600" dirty="0" smtClean="0"/>
              <a:t> (1927-1945)</a:t>
            </a: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00200"/>
            <a:ext cx="3505200" cy="478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r>
              <a:rPr lang="ru-RU" sz="3600" dirty="0" smtClean="0"/>
              <a:t>Кот Василий Андреевич (1916-1998)</a:t>
            </a:r>
            <a:endParaRPr lang="ru-RU" sz="3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24000"/>
            <a:ext cx="3581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3"/>
          <p:cNvSpPr>
            <a:spLocks noGrp="1"/>
          </p:cNvSpPr>
          <p:nvPr>
            <p:ph type="title"/>
          </p:nvPr>
        </p:nvSpPr>
        <p:spPr>
          <a:xfrm>
            <a:off x="990600" y="990600"/>
            <a:ext cx="7086600" cy="4572000"/>
          </a:xfrm>
        </p:spPr>
        <p:txBody>
          <a:bodyPr/>
          <a:lstStyle/>
          <a:p>
            <a:r>
              <a:rPr lang="ru-RU" altLang="ru-RU" sz="4800" smtClean="0">
                <a:solidFill>
                  <a:srgbClr val="C00000"/>
                </a:solidFill>
              </a:rPr>
              <a:t>Благодарим советских солдат, проявивших героизм и мужество в этой войне!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2800" dirty="0" smtClean="0"/>
              <a:t>. Главнокомандующий советскими войсками  на Дальнем Востоке в войне с Японией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Алексей Михайлович Василевский</a:t>
            </a:r>
          </a:p>
          <a:p>
            <a:pPr>
              <a:buNone/>
            </a:pPr>
            <a:r>
              <a:rPr lang="ru-RU" sz="2800" dirty="0" smtClean="0"/>
              <a:t>2. </a:t>
            </a:r>
            <a:r>
              <a:rPr lang="ru-RU" altLang="ru-RU" sz="2800" dirty="0" smtClean="0"/>
              <a:t>Военная кампания включила в себя три операции:</a:t>
            </a:r>
          </a:p>
          <a:p>
            <a:pPr>
              <a:buNone/>
            </a:pPr>
            <a:r>
              <a:rPr lang="ru-RU" altLang="ru-RU" sz="2800" dirty="0" smtClean="0">
                <a:solidFill>
                  <a:srgbClr val="FF0000"/>
                </a:solidFill>
              </a:rPr>
              <a:t>Маньчжурскую стратегическую наступательную операцию, </a:t>
            </a:r>
          </a:p>
          <a:p>
            <a:pPr>
              <a:buNone/>
            </a:pPr>
            <a:r>
              <a:rPr lang="ru-RU" altLang="ru-RU" sz="2800" dirty="0" smtClean="0">
                <a:solidFill>
                  <a:srgbClr val="FF0000"/>
                </a:solidFill>
              </a:rPr>
              <a:t>Южно-Сахалинскую наступательную и Курильскую десантную операции.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3.Южно-Сахалинская операция длилась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с 11 по 25 августа.</a:t>
            </a:r>
          </a:p>
          <a:p>
            <a:pPr>
              <a:buNone/>
            </a:pPr>
            <a:r>
              <a:rPr lang="ru-RU" dirty="0" smtClean="0"/>
              <a:t>4. Высадка морских десантов во время Южно-Сахалинской операции была в городах: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Шахтёрск (порт </a:t>
            </a:r>
            <a:r>
              <a:rPr lang="ru-RU" dirty="0" err="1" smtClean="0">
                <a:solidFill>
                  <a:srgbClr val="FF0000"/>
                </a:solidFill>
              </a:rPr>
              <a:t>Торо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Холмск (порт </a:t>
            </a:r>
            <a:r>
              <a:rPr lang="ru-RU" dirty="0" err="1" smtClean="0">
                <a:solidFill>
                  <a:srgbClr val="FF0000"/>
                </a:solidFill>
              </a:rPr>
              <a:t>Маока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Корсаков (порт </a:t>
            </a:r>
            <a:r>
              <a:rPr lang="ru-RU" dirty="0" err="1" smtClean="0">
                <a:solidFill>
                  <a:srgbClr val="FF0000"/>
                </a:solidFill>
              </a:rPr>
              <a:t>Отомари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5. Курильская десантная операция началась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18 августа 1945 года</a:t>
            </a:r>
          </a:p>
          <a:p>
            <a:pPr>
              <a:buNone/>
            </a:pPr>
            <a:r>
              <a:rPr lang="ru-RU" dirty="0" smtClean="0"/>
              <a:t>6. Сколько тактических  десантных операций в Северной Корее было совершено?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Три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7. Дата окончания Второй мировой войны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2 сентября 1945 года</a:t>
            </a:r>
          </a:p>
          <a:p>
            <a:pPr>
              <a:buNone/>
            </a:pPr>
            <a:r>
              <a:rPr lang="ru-RU" dirty="0" smtClean="0"/>
              <a:t>8. На каком военном корабле был подписан акт о безоговорочной капитуляции Японии?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FF0000"/>
                </a:solidFill>
              </a:rPr>
              <a:t>На борту американского линкора «Миссури».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2286000"/>
            <a:ext cx="6934200" cy="4114800"/>
          </a:xfrm>
        </p:spPr>
        <p:txBody>
          <a:bodyPr/>
          <a:lstStyle/>
          <a:p>
            <a:r>
              <a:rPr lang="ru-RU" altLang="ru-RU" sz="2400" dirty="0" smtClean="0"/>
              <a:t>Война была объявлена ровно через 3 месяца после победы в Европе, 8 августа 1945, через два дня после первого применения США ядерного оружия против Японии (Хиросима) и накануне атомной бомбёжки Нагасаки.</a:t>
            </a:r>
          </a:p>
          <a:p>
            <a:r>
              <a:rPr lang="ru-RU" altLang="ru-RU" sz="2400" dirty="0" smtClean="0"/>
              <a:t>Советским войскам противостояла </a:t>
            </a:r>
            <a:r>
              <a:rPr lang="ru-RU" altLang="ru-RU" sz="2400" dirty="0" err="1" smtClean="0"/>
              <a:t>Квантунская</a:t>
            </a:r>
            <a:r>
              <a:rPr lang="ru-RU" altLang="ru-RU" sz="2400" dirty="0" smtClean="0"/>
              <a:t> армия - главная группировка сухопутных войск Императорских вооружённых сил Японии в годы Второй мировой войны. </a:t>
            </a:r>
          </a:p>
        </p:txBody>
      </p:sp>
      <p:pic>
        <p:nvPicPr>
          <p:cNvPr id="8195" name="Picture 10" descr="Файл:Flag of the Soviet Union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65163"/>
            <a:ext cx="2590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8" descr="Файл:War flag of the Imperial Japanese Army.sv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65163"/>
            <a:ext cx="26670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 smtClean="0">
                <a:solidFill>
                  <a:schemeClr val="accent2"/>
                </a:solidFill>
              </a:rPr>
              <a:t>Источники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Википедия</a:t>
            </a:r>
          </a:p>
          <a:p>
            <a:pPr>
              <a:defRPr/>
            </a:pPr>
            <a:r>
              <a:rPr lang="ru-RU" dirty="0" smtClean="0"/>
              <a:t>Материал из личного архива</a:t>
            </a:r>
          </a:p>
          <a:p>
            <a:pPr>
              <a:defRPr/>
            </a:pPr>
            <a:r>
              <a:rPr lang="ru-RU" u="sng" dirty="0">
                <a:effectLst>
                  <a:outerShdw blurRad="38100" dist="38100" dir="2700000" algn="tl">
                    <a:srgbClr val="C0C0C0"/>
                  </a:outerShdw>
                </a:effectLst>
                <a:hlinkClick r:id="rId2"/>
              </a:rPr>
              <a:t>http://pedsovet.su/</a:t>
            </a:r>
            <a:r>
              <a:rPr lang="ru-RU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dirty="0" smtClean="0">
                <a:hlinkClick r:id="rId3"/>
              </a:rPr>
              <a:t>encyclopaedia-russia.ru</a:t>
            </a:r>
            <a:r>
              <a:rPr lang="ru-RU" dirty="0" err="1"/>
              <a:t> </a:t>
            </a:r>
            <a:r>
              <a:rPr lang="en-US" dirty="0" err="1" smtClean="0">
                <a:hlinkClick r:id="rId4"/>
              </a:rPr>
              <a:t>article.php</a:t>
            </a:r>
            <a:r>
              <a:rPr lang="en-US" dirty="0" smtClean="0">
                <a:hlinkClick r:id="rId4"/>
              </a:rPr>
              <a:t>…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5"/>
              </a:rPr>
              <a:t>yandex.ru/images</a:t>
            </a:r>
            <a:endParaRPr lang="ru-RU" dirty="0" smtClean="0"/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 marL="0" indent="0">
              <a:buNone/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 marL="0" indent="0">
              <a:buNone/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accent2"/>
                </a:solidFill>
              </a:rPr>
              <a:t>Силы и планы сторон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3962400" y="1447800"/>
            <a:ext cx="4724400" cy="46783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dirty="0" smtClean="0"/>
              <a:t>Главнокомандующим был Маршал Советского Союза А. М. Василевский. Действовало 3 фронта: Забайкальский фронт, 1-й Дальневосточный и 2-й Дальневосточный (командующие Р. Я. Малиновский, К. А. Мерецков и М. А. </a:t>
            </a:r>
            <a:r>
              <a:rPr lang="ru-RU" altLang="ru-RU" sz="2400" dirty="0" err="1" smtClean="0"/>
              <a:t>Пуркаев</a:t>
            </a:r>
            <a:r>
              <a:rPr lang="ru-RU" altLang="ru-RU" sz="2400" dirty="0" smtClean="0"/>
              <a:t>), общей численностью  более 1,5 миллиона человек. Войсками МНРА командовал Маршал МНР Х. </a:t>
            </a:r>
            <a:r>
              <a:rPr lang="ru-RU" altLang="ru-RU" sz="2400" dirty="0" err="1" smtClean="0"/>
              <a:t>Чойбалсан</a:t>
            </a:r>
            <a:r>
              <a:rPr lang="ru-RU" altLang="ru-RU" sz="2400" dirty="0" smtClean="0"/>
              <a:t>.</a:t>
            </a:r>
          </a:p>
        </p:txBody>
      </p:sp>
      <p:pic>
        <p:nvPicPr>
          <p:cNvPr id="9220" name="Picture 4" descr="marshal_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49413"/>
            <a:ext cx="3124200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accent2"/>
                </a:solidFill>
              </a:rPr>
              <a:t>Силы и планы сторон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962400"/>
            <a:ext cx="8001000" cy="3200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err="1" smtClean="0"/>
              <a:t>Квантунской</a:t>
            </a:r>
            <a:r>
              <a:rPr lang="ru-RU" sz="2400" dirty="0" smtClean="0"/>
              <a:t> армией командовал генерал </a:t>
            </a:r>
            <a:r>
              <a:rPr lang="ru-RU" sz="2400" dirty="0" err="1" smtClean="0"/>
              <a:t>Отодзо</a:t>
            </a:r>
            <a:r>
              <a:rPr lang="ru-RU" sz="2400" dirty="0" smtClean="0"/>
              <a:t> </a:t>
            </a:r>
            <a:r>
              <a:rPr lang="ru-RU" sz="2400" dirty="0" err="1" smtClean="0"/>
              <a:t>Ямада</a:t>
            </a:r>
            <a:r>
              <a:rPr lang="ru-RU" sz="2400" dirty="0" smtClean="0"/>
              <a:t>.</a:t>
            </a:r>
          </a:p>
          <a:p>
            <a:pPr>
              <a:defRPr/>
            </a:pPr>
            <a:r>
              <a:rPr lang="ru-RU" sz="2400" dirty="0" smtClean="0"/>
              <a:t>Армия состояла примерно из 1 млн человек, более 1 тыс. танков, около 6 тыс. орудий и более1,5 тыс. самолётов.</a:t>
            </a:r>
            <a:endParaRPr lang="ru-RU" sz="2400" dirty="0"/>
          </a:p>
          <a:p>
            <a:pPr marL="0" indent="0">
              <a:buFontTx/>
              <a:buNone/>
              <a:defRPr/>
            </a:pPr>
            <a:endParaRPr lang="ru-RU" sz="2400" dirty="0"/>
          </a:p>
        </p:txBody>
      </p:sp>
      <p:pic>
        <p:nvPicPr>
          <p:cNvPr id="10244" name="Picture 8" descr="IJA_Infantry_in_Manchur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74168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accent2"/>
                </a:solidFill>
              </a:rPr>
              <a:t>Начало войны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52463" y="1622425"/>
            <a:ext cx="3924300" cy="25177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000" dirty="0"/>
              <a:t>В ночь на 9 августа все части и соединения получили Заявление Советского правительства, обращения военных советов фронтов и армий и боевые приказы о переходе в наступление.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2292" name="Объект 5"/>
          <p:cNvSpPr>
            <a:spLocks noGrp="1"/>
          </p:cNvSpPr>
          <p:nvPr>
            <p:ph sz="half" idx="2"/>
          </p:nvPr>
        </p:nvSpPr>
        <p:spPr>
          <a:xfrm>
            <a:off x="4762500" y="4038600"/>
            <a:ext cx="3924300" cy="20875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000" dirty="0" smtClean="0"/>
              <a:t>Военная кампания включила в себя Маньчжурскую стратегическую наступательную операцию, Южно-Сахалинскую наступательную и Курильскую десантную операции.</a:t>
            </a:r>
          </a:p>
          <a:p>
            <a:pPr marL="0" indent="0">
              <a:buFontTx/>
              <a:buNone/>
            </a:pPr>
            <a:endParaRPr lang="ru-RU" altLang="ru-RU" dirty="0" smtClean="0"/>
          </a:p>
        </p:txBody>
      </p:sp>
      <p:pic>
        <p:nvPicPr>
          <p:cNvPr id="12293" name="Picture 9" descr="663426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1439863"/>
            <a:ext cx="3786187" cy="244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2" descr="http://g.io.ua/img_aa/large/2688/30/26883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40200"/>
            <a:ext cx="41386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5" grpId="0" build="p"/>
      <p:bldP spid="1229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2"/>
          <p:cNvSpPr>
            <a:spLocks noGrp="1"/>
          </p:cNvSpPr>
          <p:nvPr>
            <p:ph idx="4294967295"/>
          </p:nvPr>
        </p:nvSpPr>
        <p:spPr>
          <a:xfrm>
            <a:off x="533400" y="3625850"/>
            <a:ext cx="7391400" cy="27749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000" dirty="0" smtClean="0"/>
              <a:t>Маньчжурская стратегическая наступательная операция – главная составная часть войны – была проведена силами Забайкальского, 1-го и 2-го Дальневосточных фронтов во взаимодействии с Тихоокеанским флотом и Амурской военной флотилией. План, охарактеризованный как «стратегические клещи», был прост по замыслу, но грандиозен по масштабу. Планировалось окружение противника на общей территории площадью в 1,5 миллиона квадратных километров</a:t>
            </a:r>
            <a:r>
              <a:rPr lang="ru-RU" altLang="ru-RU" sz="2400" dirty="0" smtClean="0"/>
              <a:t>.</a:t>
            </a:r>
          </a:p>
        </p:txBody>
      </p:sp>
      <p:pic>
        <p:nvPicPr>
          <p:cNvPr id="13315" name="Picture 2" descr="http://mtdata.ru/u28/photoD19F/20739769376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30225"/>
            <a:ext cx="47244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6705600" cy="884238"/>
          </a:xfrm>
        </p:spPr>
        <p:txBody>
          <a:bodyPr/>
          <a:lstStyle/>
          <a:p>
            <a:r>
              <a:rPr lang="ru-RU" altLang="ru-RU" sz="3600" b="1" smtClean="0">
                <a:solidFill>
                  <a:schemeClr val="accent2"/>
                </a:solidFill>
              </a:rPr>
              <a:t>Схема действий советских войск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</TotalTime>
  <Words>1081</Words>
  <Application>Microsoft Office PowerPoint</Application>
  <PresentationFormat>Экран (4:3)</PresentationFormat>
  <Paragraphs>102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Оформление по умолчанию</vt:lpstr>
      <vt:lpstr>Советско-японская война 1945 г </vt:lpstr>
      <vt:lpstr>Подготовка войны</vt:lpstr>
      <vt:lpstr>Вступление СССР в войну с Японией </vt:lpstr>
      <vt:lpstr>Слайд 4</vt:lpstr>
      <vt:lpstr>Силы и планы сторон</vt:lpstr>
      <vt:lpstr>Силы и планы сторон</vt:lpstr>
      <vt:lpstr>Начало войны</vt:lpstr>
      <vt:lpstr>Слайд 8</vt:lpstr>
      <vt:lpstr>Схема действий советских войск</vt:lpstr>
      <vt:lpstr>Ход войны</vt:lpstr>
      <vt:lpstr>Слайд 11</vt:lpstr>
      <vt:lpstr>Южно-Сахалинская операция</vt:lpstr>
      <vt:lpstr>Прорыв Котонского укрепрайона</vt:lpstr>
      <vt:lpstr>Слайд 14</vt:lpstr>
      <vt:lpstr>Южно-Сахалинская операция</vt:lpstr>
      <vt:lpstr>Слайд 16</vt:lpstr>
      <vt:lpstr>Слайд 17</vt:lpstr>
      <vt:lpstr>Бой за станцию Котон</vt:lpstr>
      <vt:lpstr>Слайд 19</vt:lpstr>
      <vt:lpstr>Морские десанты</vt:lpstr>
      <vt:lpstr>Морские десанты</vt:lpstr>
      <vt:lpstr>Слайд 22</vt:lpstr>
      <vt:lpstr>Слайд 23</vt:lpstr>
      <vt:lpstr>Окончание войны</vt:lpstr>
      <vt:lpstr>Итоги</vt:lpstr>
      <vt:lpstr>Герои-освободители Южного Сахалина и Курильских островов</vt:lpstr>
      <vt:lpstr>Буюклы Антон Ефимович  (1915-1945).  </vt:lpstr>
      <vt:lpstr>Светецкий Григорий Григорьевич (1918–2007) </vt:lpstr>
      <vt:lpstr>Смирных Леонид Владимирович (1913-1945) </vt:lpstr>
      <vt:lpstr>Юдин Сергей Тимофеевич (1916-1983)</vt:lpstr>
      <vt:lpstr> Вилков Николай Александрович (1918-1945)</vt:lpstr>
      <vt:lpstr>      Гнечко Алексей Романович (1900-1980)</vt:lpstr>
      <vt:lpstr>     Ильичёв Пётр Иванович  (1927-1945)</vt:lpstr>
      <vt:lpstr>    Кот Василий Андреевич (1916-1998)</vt:lpstr>
      <vt:lpstr>Благодарим советских солдат, проявивших героизм и мужество в этой войне!</vt:lpstr>
      <vt:lpstr>Блиц-опрос</vt:lpstr>
      <vt:lpstr>Блиц-опрос</vt:lpstr>
      <vt:lpstr>Блиц-опрос</vt:lpstr>
      <vt:lpstr>Блиц-опрос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Татьянка</dc:creator>
  <cp:lastModifiedBy>So</cp:lastModifiedBy>
  <cp:revision>72</cp:revision>
  <cp:lastPrinted>1601-01-01T00:00:00Z</cp:lastPrinted>
  <dcterms:created xsi:type="dcterms:W3CDTF">1601-01-01T00:00:00Z</dcterms:created>
  <dcterms:modified xsi:type="dcterms:W3CDTF">2022-04-17T12:43:39Z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