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75" r:id="rId6"/>
    <p:sldId id="273" r:id="rId7"/>
    <p:sldId id="260" r:id="rId8"/>
    <p:sldId id="265" r:id="rId9"/>
    <p:sldId id="261" r:id="rId10"/>
    <p:sldId id="267" r:id="rId11"/>
    <p:sldId id="262" r:id="rId12"/>
    <p:sldId id="266" r:id="rId13"/>
    <p:sldId id="263" r:id="rId14"/>
    <p:sldId id="268" r:id="rId15"/>
    <p:sldId id="264" r:id="rId16"/>
    <p:sldId id="269" r:id="rId17"/>
    <p:sldId id="274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70" r:id="rId27"/>
    <p:sldId id="27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8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772732"/>
            <a:ext cx="8915399" cy="1300767"/>
          </a:xfrm>
        </p:spPr>
        <p:txBody>
          <a:bodyPr/>
          <a:lstStyle/>
          <a:p>
            <a:r>
              <a:rPr lang="ru-RU" dirty="0" smtClean="0"/>
              <a:t>           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2962142"/>
            <a:ext cx="8915399" cy="2482694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</a:rPr>
              <a:t>Действия с приставкой  «СО»</a:t>
            </a:r>
            <a:endParaRPr lang="ru-RU" sz="6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20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A53010"/>
              </a:buClr>
            </a:pPr>
            <a:r>
              <a:rPr lang="ru-RU" sz="4000" dirty="0" smtClean="0">
                <a:solidFill>
                  <a:srgbClr val="FF0000"/>
                </a:solidFill>
              </a:rPr>
              <a:t>Со</a:t>
            </a:r>
            <a:r>
              <a:rPr lang="ru-RU" sz="4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переживание </a:t>
            </a:r>
            <a:r>
              <a:rPr lang="ru-RU" sz="4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– </a:t>
            </a:r>
            <a:r>
              <a:rPr lang="ru-RU" sz="4000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4000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переживание чувств </a:t>
            </a:r>
            <a:r>
              <a:rPr lang="ru-RU" sz="4000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4000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другого </a:t>
            </a:r>
            <a:r>
              <a:rPr lang="ru-RU" sz="4000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человека.</a:t>
            </a:r>
            <a:endParaRPr lang="ru-RU" sz="4000" i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051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со</a:t>
            </a:r>
            <a:r>
              <a:rPr lang="ru-RU" sz="4000" dirty="0" smtClean="0"/>
              <a:t>страдание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57129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A53010"/>
              </a:buClr>
            </a:pPr>
            <a:r>
              <a:rPr lang="ru-RU" sz="4000" dirty="0" smtClean="0">
                <a:solidFill>
                  <a:srgbClr val="FF0000"/>
                </a:solidFill>
              </a:rPr>
              <a:t>Со</a:t>
            </a:r>
            <a:r>
              <a:rPr lang="ru-RU" sz="4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страдание – понимание  страданий   другого человека.</a:t>
            </a:r>
            <a:endParaRPr lang="ru-RU" sz="4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90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со</a:t>
            </a:r>
            <a:r>
              <a:rPr lang="ru-RU" sz="4000" dirty="0" smtClean="0"/>
              <a:t>болезнование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242835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A53010"/>
              </a:buClr>
            </a:pPr>
            <a:r>
              <a:rPr lang="ru-RU" sz="4000" dirty="0" smtClean="0">
                <a:solidFill>
                  <a:srgbClr val="FF0000"/>
                </a:solidFill>
              </a:rPr>
              <a:t>Со</a:t>
            </a:r>
            <a:r>
              <a:rPr lang="ru-RU" sz="4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болезнование </a:t>
            </a:r>
            <a:r>
              <a:rPr lang="ru-RU" sz="4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– </a:t>
            </a:r>
            <a:r>
              <a:rPr lang="ru-RU" sz="4000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разделение  боли </a:t>
            </a:r>
            <a:r>
              <a:rPr lang="ru-RU" sz="4000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другого </a:t>
            </a:r>
            <a:r>
              <a:rPr lang="ru-RU" sz="4000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человека.</a:t>
            </a:r>
            <a:endParaRPr lang="ru-RU" sz="4000" i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1216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со</a:t>
            </a:r>
            <a:r>
              <a:rPr lang="ru-RU" sz="4000" dirty="0" smtClean="0"/>
              <a:t>участие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72184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Со</a:t>
            </a:r>
            <a:r>
              <a:rPr lang="ru-RU" sz="4000" dirty="0" smtClean="0"/>
              <a:t>участие </a:t>
            </a:r>
            <a:r>
              <a:rPr lang="ru-RU" sz="4000" dirty="0" smtClean="0"/>
              <a:t>– </a:t>
            </a:r>
            <a:r>
              <a:rPr lang="ru-RU" sz="4000" i="1" dirty="0" smtClean="0"/>
              <a:t>участие  </a:t>
            </a:r>
            <a:r>
              <a:rPr lang="ru-RU" sz="4000" i="1" dirty="0" smtClean="0"/>
              <a:t>вместе с другими.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xmlns="" val="170270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Уверенность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04655" y="1745674"/>
            <a:ext cx="8853054" cy="2272144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том, что ты не один, не оставлен со своими чувствами и душевным состоянием в одиночестве.</a:t>
            </a:r>
          </a:p>
          <a:p>
            <a:r>
              <a:rPr lang="ru-RU" sz="2400" dirty="0" smtClean="0"/>
              <a:t>Эта уверенность даёт человеку силу, стимул к действию, преодолению в своей жизни неприятных моментов и к объединению с другими.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6037" y="3893126"/>
            <a:ext cx="7259782" cy="260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Подумайте!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Ощущали ли вы  на себе действенность поступков, обозначенных словами с приставкой «со»?</a:t>
            </a:r>
          </a:p>
          <a:p>
            <a:r>
              <a:rPr lang="ru-RU" sz="3600" dirty="0" smtClean="0"/>
              <a:t>А сами вы совершали подобные поступки?</a:t>
            </a:r>
            <a:endParaRPr lang="ru-RU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22416" y="667183"/>
            <a:ext cx="22574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Высоконравственный человек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89212" y="1413164"/>
            <a:ext cx="8915400" cy="2618509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Человек, способный на  сопереживание, сострадание, который в нужный момент всегда оказывается рядом с тем, кто в нем нуждается, разделяет его переживания.</a:t>
            </a:r>
            <a:endParaRPr lang="ru-RU" sz="28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9564" y="3422074"/>
            <a:ext cx="7398327" cy="315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Собери пословицу из слов.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9940" y="2022763"/>
            <a:ext cx="8915400" cy="37776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сердце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о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болит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ч</a:t>
            </a:r>
            <a:r>
              <a:rPr lang="ru-RU" sz="3200" b="1" dirty="0" smtClean="0">
                <a:solidFill>
                  <a:schemeClr val="tx1"/>
                </a:solidFill>
              </a:rPr>
              <a:t>ужой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Доброе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беде</a:t>
            </a:r>
          </a:p>
        </p:txBody>
      </p:sp>
    </p:spTree>
    <p:extLst>
      <p:ext uri="{BB962C8B-B14F-4D97-AF65-F5344CB8AC3E}">
        <p14:creationId xmlns:p14="http://schemas.microsoft.com/office/powerpoint/2010/main" xmlns="" val="30516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Высоконравственный человек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Опишите его.</a:t>
            </a:r>
          </a:p>
          <a:p>
            <a:r>
              <a:rPr lang="ru-RU" sz="3600" dirty="0" smtClean="0"/>
              <a:t>Легко или трудно быть таким человеком?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Образ жизни неравнодушного человека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02712" y="1981200"/>
            <a:ext cx="9221252" cy="4627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Этическая культура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89212" y="1496291"/>
            <a:ext cx="8915400" cy="2313709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 smtClean="0"/>
              <a:t>Этическая культура ориентирует человека  на нравственные ценности, выработанные и отобранные  опытом предшествующих  поколений. </a:t>
            </a:r>
          </a:p>
          <a:p>
            <a:r>
              <a:rPr lang="ru-RU" sz="3600" dirty="0" smtClean="0"/>
              <a:t>А главные ценности – это человек и жизнь.</a:t>
            </a:r>
            <a:endParaRPr lang="ru-RU" sz="3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289" y="3798743"/>
            <a:ext cx="2906856" cy="26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5819" y="3766919"/>
            <a:ext cx="3463636" cy="261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Нужно ли стремиться к высокому пониманию доброты?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03701" y="2133600"/>
            <a:ext cx="7486424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Путь к доброте</a:t>
            </a:r>
            <a:endParaRPr lang="ru-RU" sz="4400" b="1" dirty="0">
              <a:solidFill>
                <a:srgbClr val="7030A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76145" y="1828800"/>
            <a:ext cx="9306255" cy="461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607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Л.Н. Толстой «Старый дед и внучек»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305" y="1184856"/>
            <a:ext cx="11758410" cy="551215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 дед очень стар. Ноги у него не ходили, глаза не видели, уши не слышали, зубов не было. И когда он ел, у него текло назад изо рта. Сын и невестка перестали его за стол сажать, а давали ему обедать за печкой.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Снесли ему раз обедать в чашке. Он хотел ее подвинуть, да уронил и разбил. Невестка стала бранить старика за то, что он им все в доме портит и чашки бьет, и сказала, что теперь она ему будет давать обедать в лоханке. Старик только вздохнул и ничего не сказал.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Сидят раз муж с женой дома и смотрят — сынишка их на полу дощечками играет — что-то слаживает. Отец и спросил: «Что ты это делаешь, Миша?» А Миша и говорит: «Это я, батюшка, лоханку делаю. Когда вы с матушкой стары будете, чтобы вас из этой лоханки кормить».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 с женой поглядели друг на друга и заплакали. Им стало стыдно за то, что они так обижали старика; и стали с тех пор сажать его за стол и ухаживать за ним.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2724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</a:t>
            </a:r>
            <a:r>
              <a:rPr lang="ru-RU" b="1" dirty="0" smtClean="0">
                <a:solidFill>
                  <a:srgbClr val="7030A0"/>
                </a:solidFill>
              </a:rPr>
              <a:t>Итог урока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узнал…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понял…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хочу изменить в себе…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3144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9561" y="180305"/>
            <a:ext cx="8500055" cy="622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761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Наполни сердце добрыми качествами: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867890"/>
            <a:ext cx="8915400" cy="30433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   доброта, невежество, грубость, </a:t>
            </a:r>
            <a:r>
              <a:rPr lang="ru-RU" sz="3600" b="1" dirty="0">
                <a:solidFill>
                  <a:schemeClr val="tx1"/>
                </a:solidFill>
              </a:rPr>
              <a:t>милосердие, </a:t>
            </a:r>
            <a:r>
              <a:rPr lang="ru-RU" sz="3600" b="1" dirty="0" smtClean="0">
                <a:solidFill>
                  <a:schemeClr val="tx1"/>
                </a:solidFill>
              </a:rPr>
              <a:t>злость, забота, зависть, терпение</a:t>
            </a:r>
            <a:r>
              <a:rPr lang="ru-RU" sz="3600" b="1" dirty="0">
                <a:solidFill>
                  <a:schemeClr val="tx1"/>
                </a:solidFill>
              </a:rPr>
              <a:t>, </a:t>
            </a:r>
            <a:r>
              <a:rPr lang="ru-RU" sz="3600" b="1" dirty="0" smtClean="0">
                <a:solidFill>
                  <a:schemeClr val="tx1"/>
                </a:solidFill>
              </a:rPr>
              <a:t>любовь, лживость, чуткость.  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23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9403" y="304800"/>
            <a:ext cx="5703019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5381" y="2786045"/>
            <a:ext cx="5555673" cy="3739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Слова с приставкой «со»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Сочувствие</a:t>
            </a:r>
          </a:p>
          <a:p>
            <a:r>
              <a:rPr lang="ru-RU" sz="3600" dirty="0" smtClean="0"/>
              <a:t>Сопереживание</a:t>
            </a:r>
          </a:p>
          <a:p>
            <a:r>
              <a:rPr lang="ru-RU" sz="3600" dirty="0" smtClean="0"/>
              <a:t>Сострадание</a:t>
            </a:r>
          </a:p>
          <a:p>
            <a:r>
              <a:rPr lang="ru-RU" sz="3600" dirty="0" smtClean="0"/>
              <a:t>Соболезнование</a:t>
            </a:r>
          </a:p>
          <a:p>
            <a:r>
              <a:rPr lang="ru-RU" sz="3600" dirty="0" smtClean="0"/>
              <a:t>Соучастие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СО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со</a:t>
            </a:r>
            <a:r>
              <a:rPr lang="ru-RU" sz="4400" dirty="0" smtClean="0"/>
              <a:t>чувствие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59445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A53010"/>
              </a:buClr>
            </a:pPr>
            <a:r>
              <a:rPr lang="ru-RU" sz="4400" dirty="0" smtClean="0">
                <a:solidFill>
                  <a:srgbClr val="FF0000"/>
                </a:solidFill>
              </a:rPr>
              <a:t>Со</a:t>
            </a:r>
            <a:r>
              <a:rPr lang="ru-RU" sz="4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чувствие – </a:t>
            </a:r>
            <a:r>
              <a:rPr lang="ru-RU" sz="4400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разделение чувств другого </a:t>
            </a:r>
            <a:r>
              <a:rPr lang="ru-RU" sz="4400" i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человека.</a:t>
            </a:r>
            <a:endParaRPr lang="ru-RU" sz="4400" i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4385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со</a:t>
            </a:r>
            <a:r>
              <a:rPr lang="ru-RU" sz="4000" dirty="0" smtClean="0"/>
              <a:t>переживание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943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167</TotalTime>
  <Words>473</Words>
  <Application>Microsoft Office PowerPoint</Application>
  <PresentationFormat>Произвольный</PresentationFormat>
  <Paragraphs>54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Легкий дым</vt:lpstr>
      <vt:lpstr>                 </vt:lpstr>
      <vt:lpstr>Собери пословицу из слов.</vt:lpstr>
      <vt:lpstr>Слайд 3</vt:lpstr>
      <vt:lpstr>Наполни сердце добрыми качествами:</vt:lpstr>
      <vt:lpstr>Слайд 5</vt:lpstr>
      <vt:lpstr>Слова с приставкой «со»</vt:lpstr>
      <vt:lpstr>                             СО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Уверенность</vt:lpstr>
      <vt:lpstr>Подумайте!</vt:lpstr>
      <vt:lpstr>Высоконравственный человек</vt:lpstr>
      <vt:lpstr>Высоконравственный человек</vt:lpstr>
      <vt:lpstr>Слайд 21</vt:lpstr>
      <vt:lpstr>Образ жизни неравнодушного человека</vt:lpstr>
      <vt:lpstr>Этическая культура</vt:lpstr>
      <vt:lpstr>Нужно ли стремиться к высокому пониманию доброты?</vt:lpstr>
      <vt:lpstr>Путь к доброте</vt:lpstr>
      <vt:lpstr>Л.Н. Толстой «Старый дед и внучек»</vt:lpstr>
      <vt:lpstr>                Итог урока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ОРКСЭ</dc:title>
  <dc:creator>Пользователь</dc:creator>
  <cp:lastModifiedBy>So</cp:lastModifiedBy>
  <cp:revision>8</cp:revision>
  <dcterms:created xsi:type="dcterms:W3CDTF">2017-04-12T14:19:36Z</dcterms:created>
  <dcterms:modified xsi:type="dcterms:W3CDTF">2022-04-12T23:47:30Z</dcterms:modified>
</cp:coreProperties>
</file>