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9"/>
  </p:notesMasterIdLst>
  <p:sldIdLst>
    <p:sldId id="263" r:id="rId2"/>
    <p:sldId id="256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75A87-9303-42A5-AE38-359BFD961A82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3E24A-D8AA-40C7-8858-48529D66CAB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495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1741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CEBE9835-4B31-43CF-906B-B3D8552DD836}" type="slidenum">
              <a:rPr lang="ru-RU" sz="1200">
                <a:latin typeface="+mn-lt"/>
              </a:rPr>
              <a:pPr algn="r">
                <a:defRPr/>
              </a:pPr>
              <a:t>3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686048"/>
          </a:xfrm>
        </p:spPr>
        <p:txBody>
          <a:bodyPr>
            <a:normAutofit/>
          </a:bodyPr>
          <a:lstStyle/>
          <a:p>
            <a:r>
              <a:rPr lang="ru-RU" dirty="0" smtClean="0"/>
              <a:t>Число «0». Действия с нулём.</a:t>
            </a:r>
            <a:br>
              <a:rPr lang="ru-RU" dirty="0" smtClean="0"/>
            </a:br>
            <a:r>
              <a:rPr lang="ru-RU" dirty="0" smtClean="0"/>
              <a:t>  1 класс.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04800" y="4572008"/>
            <a:ext cx="8686800" cy="1508117"/>
          </a:xfrm>
        </p:spPr>
        <p:txBody>
          <a:bodyPr/>
          <a:lstStyle/>
          <a:p>
            <a:r>
              <a:rPr lang="ru-RU" dirty="0" smtClean="0"/>
              <a:t>Учитель  Юрьева Н.С. </a:t>
            </a:r>
          </a:p>
          <a:p>
            <a:r>
              <a:rPr lang="ru-RU" dirty="0" smtClean="0"/>
              <a:t>М</a:t>
            </a:r>
            <a:r>
              <a:rPr lang="ru-RU" dirty="0" smtClean="0"/>
              <a:t>АО</a:t>
            </a:r>
            <a:r>
              <a:rPr lang="ru-RU" dirty="0" smtClean="0"/>
              <a:t>У </a:t>
            </a:r>
            <a:r>
              <a:rPr lang="ru-RU" dirty="0" smtClean="0"/>
              <a:t>СОШ № 8</a:t>
            </a:r>
            <a:r>
              <a:rPr lang="ru-RU" dirty="0" smtClean="0"/>
              <a:t>. </a:t>
            </a:r>
            <a:r>
              <a:rPr lang="ru-RU" smtClean="0"/>
              <a:t>г.Южно</a:t>
            </a:r>
            <a:r>
              <a:rPr lang="ru-RU" dirty="0" smtClean="0"/>
              <a:t>-Сахалинск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Содержимое 1"/>
          <p:cNvSpPr>
            <a:spLocks noGrp="1"/>
          </p:cNvSpPr>
          <p:nvPr>
            <p:ph idx="4294967295"/>
          </p:nvPr>
        </p:nvSpPr>
        <p:spPr>
          <a:xfrm>
            <a:off x="0" y="1673225"/>
            <a:ext cx="8229600" cy="4429125"/>
          </a:xfrm>
        </p:spPr>
        <p:txBody>
          <a:bodyPr>
            <a:normAutofit fontScale="85000" lnSpcReduction="20000"/>
          </a:bodyPr>
          <a:lstStyle/>
          <a:p>
            <a:pPr marL="273050" indent="-273050"/>
            <a:r>
              <a:rPr lang="en-US" dirty="0"/>
              <a:t>  </a:t>
            </a:r>
          </a:p>
          <a:p>
            <a:pPr marL="273050" indent="-273050"/>
            <a:endParaRPr lang="en-US" dirty="0"/>
          </a:p>
          <a:p>
            <a:pPr marL="273050" indent="-273050"/>
            <a:r>
              <a:rPr lang="en-US" dirty="0"/>
              <a:t>       _____             _____ _____            _____  _____ </a:t>
            </a:r>
          </a:p>
          <a:p>
            <a:pPr marL="273050" indent="-273050"/>
            <a:endParaRPr lang="en-US" dirty="0"/>
          </a:p>
          <a:p>
            <a:pPr marL="273050" indent="-273050"/>
            <a:endParaRPr lang="en-US" dirty="0"/>
          </a:p>
          <a:p>
            <a:pPr marL="273050" indent="-273050">
              <a:buFont typeface="Wingdings" pitchFamily="2" charset="2"/>
              <a:buNone/>
            </a:pPr>
            <a:r>
              <a:rPr lang="en-US" dirty="0"/>
              <a:t>_____           _____  _____            _____                        ____</a:t>
            </a:r>
          </a:p>
          <a:p>
            <a:pPr marL="273050" indent="-273050">
              <a:buFont typeface="Wingdings" pitchFamily="2" charset="2"/>
              <a:buNone/>
            </a:pPr>
            <a:endParaRPr lang="en-US" dirty="0"/>
          </a:p>
          <a:p>
            <a:pPr marL="273050" indent="-273050">
              <a:buFont typeface="Wingdings" pitchFamily="2" charset="2"/>
              <a:buNone/>
            </a:pPr>
            <a:endParaRPr lang="en-US" dirty="0"/>
          </a:p>
          <a:p>
            <a:pPr marL="273050" indent="-273050">
              <a:buFont typeface="Wingdings" pitchFamily="2" charset="2"/>
              <a:buNone/>
            </a:pPr>
            <a:r>
              <a:rPr lang="en-US" dirty="0"/>
              <a:t>_____  ____             _____  _____  ____             ____  ____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429500" cy="1071562"/>
          </a:xfrm>
          <a:noFill/>
          <a:ln w="6350" cap="rnd"/>
        </p:spPr>
        <p:txBody>
          <a:bodyPr rtlCol="0" anchor="b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i="1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                          </a:t>
            </a:r>
            <a:r>
              <a:rPr lang="ru-RU" sz="4000" i="1" u="sng" kern="1200" spc="-100" dirty="0" smtClean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F0000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rPr>
              <a:t>УСТНЫЙ СЧЁТ    </a:t>
            </a:r>
            <a:endParaRPr lang="ru-RU" sz="4200" b="0" kern="1200" spc="-100" dirty="0">
              <a:ln w="3200">
                <a:solidFill>
                  <a:schemeClr val="bg2">
                    <a:shade val="75000"/>
                    <a:alpha val="25000"/>
                  </a:schemeClr>
                </a:solidFill>
                <a:prstDash val="solid"/>
                <a:round/>
              </a:ln>
              <a:solidFill>
                <a:srgbClr val="F9F9F9"/>
              </a:solidFill>
              <a:effectLst>
                <a:innerShdw blurRad="50800" dist="25400" dir="13500000">
                  <a:prstClr val="black">
                    <a:alpha val="70000"/>
                  </a:prstClr>
                </a:inn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00063" y="2143125"/>
            <a:ext cx="785812" cy="785813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1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357438" y="2143125"/>
            <a:ext cx="785812" cy="785813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3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143500" y="2143125"/>
            <a:ext cx="785813" cy="785813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6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7929563" y="2143125"/>
            <a:ext cx="785812" cy="785813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9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428750" y="3500438"/>
            <a:ext cx="785813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7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auto">
          <a:xfrm>
            <a:off x="4214813" y="3500438"/>
            <a:ext cx="785812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4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7000875" y="3500438"/>
            <a:ext cx="785813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1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6072188" y="3500438"/>
            <a:ext cx="785812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2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2339975" y="4941888"/>
            <a:ext cx="785813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2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0" name="Прямоугольник 29"/>
          <p:cNvSpPr>
            <a:spLocks noChangeArrowheads="1"/>
          </p:cNvSpPr>
          <p:nvPr/>
        </p:nvSpPr>
        <p:spPr bwMode="auto">
          <a:xfrm>
            <a:off x="6072188" y="4929188"/>
            <a:ext cx="785812" cy="785812"/>
          </a:xfrm>
          <a:prstGeom prst="rect">
            <a:avLst/>
          </a:prstGeom>
          <a:solidFill>
            <a:srgbClr val="006600"/>
          </a:solidFill>
          <a:ln w="38100" algn="ctr">
            <a:solidFill>
              <a:srgbClr val="78846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rgbClr val="FFFF00"/>
                </a:solidFill>
                <a:cs typeface="Times New Roman" pitchFamily="18" charset="0"/>
              </a:rPr>
              <a:t>6</a:t>
            </a:r>
            <a:endParaRPr lang="ru-RU" sz="44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403350" y="2133600"/>
            <a:ext cx="7858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286125" y="2143125"/>
            <a:ext cx="7858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4211638" y="2133600"/>
            <a:ext cx="785812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000875" y="2143125"/>
            <a:ext cx="7858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72188" y="2143125"/>
            <a:ext cx="785812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00063" y="350043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357438" y="350043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286125" y="3500438"/>
            <a:ext cx="78581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5148263" y="350043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929563" y="350043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00063" y="492918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403350" y="4941888"/>
            <a:ext cx="78581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214813" y="492918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3286125" y="4929188"/>
            <a:ext cx="78581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148263" y="494188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7000875" y="4929188"/>
            <a:ext cx="785813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7929563" y="4929188"/>
            <a:ext cx="7858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4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4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8229600" cy="1143000"/>
          </a:xfrm>
        </p:spPr>
        <p:txBody>
          <a:bodyPr/>
          <a:lstStyle/>
          <a:p>
            <a:r>
              <a:rPr lang="ru-RU" sz="4800" i="1" dirty="0" smtClean="0">
                <a:solidFill>
                  <a:srgbClr val="FFFF00"/>
                </a:solidFill>
                <a:cs typeface="Times New Roman" pitchFamily="18" charset="0"/>
              </a:rPr>
              <a:t>              Состав </a:t>
            </a:r>
            <a:r>
              <a:rPr lang="ru-RU" sz="4800" i="1" dirty="0">
                <a:solidFill>
                  <a:srgbClr val="FFFF00"/>
                </a:solidFill>
                <a:cs typeface="Times New Roman" pitchFamily="18" charset="0"/>
              </a:rPr>
              <a:t>числа 5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4294967295"/>
          </p:nvPr>
        </p:nvSpPr>
        <p:spPr>
          <a:xfrm>
            <a:off x="0" y="1628775"/>
            <a:ext cx="3500438" cy="4729163"/>
          </a:xfrm>
        </p:spPr>
        <p:txBody>
          <a:bodyPr>
            <a:normAutofit/>
          </a:bodyPr>
          <a:lstStyle/>
          <a:p>
            <a:pPr marL="514350" indent="-514350" algn="ctr">
              <a:lnSpc>
                <a:spcPct val="120000"/>
              </a:lnSpc>
              <a:buFontTx/>
              <a:buAutoNum type="arabicPlain" startAt="4"/>
            </a:pPr>
            <a:r>
              <a:rPr lang="ru-RU" sz="6000" b="1" dirty="0" smtClean="0">
                <a:cs typeface="Times New Roman" pitchFamily="18" charset="0"/>
              </a:rPr>
              <a:t>4  </a:t>
            </a:r>
            <a:r>
              <a:rPr lang="ru-RU" sz="6000" b="1" dirty="0" smtClean="0">
                <a:solidFill>
                  <a:srgbClr val="FFFF00"/>
                </a:solidFill>
                <a:cs typeface="Times New Roman" pitchFamily="18" charset="0"/>
              </a:rPr>
              <a:t>и    1</a:t>
            </a:r>
          </a:p>
          <a:p>
            <a:pPr marL="514350" indent="-514350" algn="ctr">
              <a:lnSpc>
                <a:spcPct val="120000"/>
              </a:lnSpc>
              <a:buFontTx/>
              <a:buAutoNum type="arabicPlain" startAt="3"/>
            </a:pPr>
            <a:r>
              <a:rPr lang="ru-RU" sz="6000" b="1" dirty="0" smtClean="0">
                <a:cs typeface="Times New Roman" pitchFamily="18" charset="0"/>
              </a:rPr>
              <a:t>3  </a:t>
            </a:r>
            <a:r>
              <a:rPr lang="ru-RU" sz="6000" b="1" dirty="0">
                <a:solidFill>
                  <a:srgbClr val="FFFF00"/>
                </a:solidFill>
                <a:cs typeface="Times New Roman" pitchFamily="18" charset="0"/>
              </a:rPr>
              <a:t>и    2</a:t>
            </a:r>
          </a:p>
          <a:p>
            <a:pPr marL="514350" indent="-514350">
              <a:buFont typeface="Wingdings" pitchFamily="2" charset="2"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marL="514350" indent="-514350">
              <a:buFont typeface="Wingdings" pitchFamily="2" charset="2"/>
              <a:buNone/>
            </a:pPr>
            <a:r>
              <a:rPr lang="ru-RU" dirty="0" smtClean="0">
                <a:solidFill>
                  <a:srgbClr val="FFFF00"/>
                </a:solidFill>
              </a:rPr>
              <a:t>                                             </a:t>
            </a:r>
          </a:p>
          <a:p>
            <a:pPr marL="514350" indent="-514350">
              <a:buFont typeface="Wingdings" pitchFamily="2" charset="2"/>
              <a:buNone/>
            </a:pPr>
            <a:endParaRPr lang="ru-RU" sz="2800" dirty="0" smtClean="0">
              <a:solidFill>
                <a:srgbClr val="FFFF00"/>
              </a:solidFill>
            </a:endParaRPr>
          </a:p>
          <a:p>
            <a:pPr marL="514350" indent="-514350">
              <a:buFont typeface="Wingdings" pitchFamily="2" charset="2"/>
              <a:buNone/>
            </a:pPr>
            <a:r>
              <a:rPr lang="ru-RU" b="1" dirty="0" smtClean="0"/>
              <a:t>                                                </a:t>
            </a:r>
            <a:endParaRPr lang="ru-RU" sz="2800" b="1" dirty="0"/>
          </a:p>
        </p:txBody>
      </p:sp>
      <p:sp>
        <p:nvSpPr>
          <p:cNvPr id="4100" name="Содержимое 17"/>
          <p:cNvSpPr>
            <a:spLocks noGrp="1"/>
          </p:cNvSpPr>
          <p:nvPr>
            <p:ph sz="half" idx="4294967295"/>
          </p:nvPr>
        </p:nvSpPr>
        <p:spPr>
          <a:xfrm>
            <a:off x="4786313" y="1600200"/>
            <a:ext cx="4357687" cy="490061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20000"/>
              </a:lnSpc>
              <a:buFontTx/>
              <a:buAutoNum type="arabicPlain" startAt="2"/>
            </a:pPr>
            <a:r>
              <a:rPr lang="ru-RU" sz="6000" b="1" dirty="0" smtClean="0">
                <a:cs typeface="Times New Roman" pitchFamily="18" charset="0"/>
              </a:rPr>
              <a:t> 2 </a:t>
            </a:r>
            <a:r>
              <a:rPr lang="ru-RU" sz="6000" b="1" dirty="0" smtClean="0">
                <a:solidFill>
                  <a:srgbClr val="FFFF00"/>
                </a:solidFill>
                <a:cs typeface="Times New Roman" pitchFamily="18" charset="0"/>
              </a:rPr>
              <a:t>и    3</a:t>
            </a:r>
            <a:endParaRPr lang="ru-RU" sz="6000" b="1" dirty="0">
              <a:solidFill>
                <a:srgbClr val="FFFF00"/>
              </a:solidFill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buFontTx/>
              <a:buAutoNum type="arabicPlain" startAt="4"/>
            </a:pPr>
            <a:r>
              <a:rPr lang="ru-RU" sz="6000" b="1" dirty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tx1"/>
                </a:solidFill>
                <a:cs typeface="Times New Roman" pitchFamily="18" charset="0"/>
              </a:rPr>
              <a:t>4</a:t>
            </a:r>
            <a:r>
              <a:rPr lang="ru-RU" sz="60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r>
              <a:rPr lang="ru-RU" sz="6000" b="1" dirty="0">
                <a:solidFill>
                  <a:srgbClr val="FFFF00"/>
                </a:solidFill>
                <a:cs typeface="Times New Roman" pitchFamily="18" charset="0"/>
              </a:rPr>
              <a:t>и </a:t>
            </a:r>
            <a:r>
              <a:rPr lang="ru-RU" sz="6000" b="1" dirty="0" smtClean="0">
                <a:solidFill>
                  <a:srgbClr val="FFFF00"/>
                </a:solidFill>
                <a:cs typeface="Times New Roman" pitchFamily="18" charset="0"/>
              </a:rPr>
              <a:t>   </a:t>
            </a:r>
            <a:r>
              <a:rPr lang="ru-RU" sz="6000" b="1" dirty="0">
                <a:solidFill>
                  <a:srgbClr val="FFFF00"/>
                </a:solidFill>
                <a:cs typeface="Times New Roman" pitchFamily="18" charset="0"/>
              </a:rPr>
              <a:t>1</a:t>
            </a:r>
          </a:p>
          <a:p>
            <a:pPr marL="514350" indent="-514350">
              <a:lnSpc>
                <a:spcPct val="120000"/>
              </a:lnSpc>
              <a:buFont typeface="Wingdings" pitchFamily="2" charset="2"/>
              <a:buNone/>
            </a:pPr>
            <a:r>
              <a:rPr lang="ru-RU" sz="6000" b="1" dirty="0" smtClean="0">
                <a:solidFill>
                  <a:srgbClr val="FFFF00"/>
                </a:solidFill>
                <a:cs typeface="Times New Roman" pitchFamily="18" charset="0"/>
              </a:rPr>
              <a:t> </a:t>
            </a:r>
            <a:endParaRPr lang="ru-RU" sz="6000" b="1" dirty="0">
              <a:solidFill>
                <a:srgbClr val="FFFF00"/>
              </a:solidFill>
              <a:cs typeface="Times New Roman" pitchFamily="18" charset="0"/>
            </a:endParaRPr>
          </a:p>
        </p:txBody>
      </p:sp>
      <p:pic>
        <p:nvPicPr>
          <p:cNvPr id="4102" name="Рисунок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643050"/>
            <a:ext cx="107157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000372"/>
            <a:ext cx="114300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Рисунок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15206" y="2857496"/>
            <a:ext cx="94297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Рисунок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1428736"/>
            <a:ext cx="92869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5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16463" y="5661025"/>
            <a:ext cx="704850" cy="1038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52236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25" y="5643563"/>
            <a:ext cx="704850" cy="1038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2237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375" y="5643563"/>
            <a:ext cx="7048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8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188" y="5643563"/>
            <a:ext cx="7048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39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101013" y="5661025"/>
            <a:ext cx="70485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2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4" y="5643578"/>
            <a:ext cx="704850" cy="103822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</p:pic>
      <p:pic>
        <p:nvPicPr>
          <p:cNvPr id="17" name="Рисунок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28" y="4286256"/>
            <a:ext cx="107157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3714744" y="4572008"/>
            <a:ext cx="23574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5</a:t>
            </a:r>
            <a:r>
              <a:rPr lang="ru-RU" sz="4800" b="1" dirty="0" smtClean="0">
                <a:solidFill>
                  <a:srgbClr val="FFFF00"/>
                </a:solidFill>
              </a:rPr>
              <a:t> </a:t>
            </a:r>
            <a:r>
              <a:rPr lang="ru-RU" sz="3600" b="1" dirty="0" smtClean="0">
                <a:solidFill>
                  <a:srgbClr val="FFFF00"/>
                </a:solidFill>
              </a:rPr>
              <a:t>  и   </a:t>
            </a:r>
            <a:r>
              <a:rPr lang="ru-RU" sz="4400" b="1" dirty="0" smtClean="0">
                <a:solidFill>
                  <a:srgbClr val="FFFF00"/>
                </a:solidFill>
              </a:rPr>
              <a:t>0</a:t>
            </a:r>
            <a:endParaRPr lang="ru-RU" sz="4400" b="1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xit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1143000"/>
            <a:ext cx="4724400" cy="472440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3" name="Oval 3"/>
          <p:cNvSpPr>
            <a:spLocks noChangeArrowheads="1"/>
          </p:cNvSpPr>
          <p:nvPr/>
        </p:nvSpPr>
        <p:spPr bwMode="auto">
          <a:xfrm rot="901450">
            <a:off x="2797175" y="1133475"/>
            <a:ext cx="2460625" cy="4721225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5257800" y="2438400"/>
            <a:ext cx="152400" cy="152400"/>
          </a:xfrm>
          <a:prstGeom prst="ellipse">
            <a:avLst/>
          </a:prstGeom>
          <a:solidFill>
            <a:srgbClr val="F3151A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451466">
            <a:off x="4549775" y="1241425"/>
            <a:ext cx="387350" cy="1714500"/>
          </a:xfrm>
          <a:prstGeom prst="rect">
            <a:avLst/>
          </a:prstGeom>
          <a:noFill/>
        </p:spPr>
      </p:pic>
      <p:pic>
        <p:nvPicPr>
          <p:cNvPr id="6" name="Рисунок 5" descr="Картинка 19 из 6746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4214818"/>
            <a:ext cx="2571768" cy="247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15541E-6 C -0.00209 -0.02845 -0.00625 -0.04903 -0.01406 -0.07493 C -0.02188 -0.10083 -0.03334 -0.13876 -0.04653 -0.15565 C -0.05972 -0.17253 -0.07344 -0.17692 -0.09288 -0.17623 C -0.11233 -0.17553 -0.14063 -0.17183 -0.16337 -0.15194 C -0.18611 -0.13206 -0.20868 -0.10847 -0.22952 -0.0562 C -0.25035 -0.00393 -0.279 0.09597 -0.28872 0.16142 C -0.29844 0.22687 -0.29323 0.28492 -0.28733 0.3358 C -0.28143 0.38668 -0.26806 0.43941 -0.25347 0.46716 C -0.23889 0.49491 -0.21945 0.50393 -0.2 0.50277 C -0.18056 0.50162 -0.16146 0.48913 -0.13663 0.45976 C -0.11181 0.43039 -0.07153 0.37095 -0.0507 0.32655 C -0.02986 0.28214 -0.01945 0.23173 -0.01129 0.19334 C -0.00313 0.15495 -0.00278 0.12766 -0.00139 0.09574 C 2.5E-6 0.06383 0.00208 0.02844 2.5E-6 2.15541E-6 Z " pathEditMode="relative" rAng="0" ptsTypes="aaaaaaaaaaaaaaa">
                                      <p:cBhvr>
                                        <p:cTn id="6" dur="5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0" y="1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1362075" y="285750"/>
            <a:ext cx="691356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66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Физкультминутка</a:t>
            </a:r>
          </a:p>
        </p:txBody>
      </p:sp>
      <p:pic>
        <p:nvPicPr>
          <p:cNvPr id="4" name="Рисунок 3" descr="Картинка 344 из 6761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357299"/>
            <a:ext cx="507209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7813"/>
            <a:ext cx="8229600" cy="1143000"/>
          </a:xfrm>
        </p:spPr>
        <p:txBody>
          <a:bodyPr/>
          <a:lstStyle/>
          <a:p>
            <a:r>
              <a:rPr lang="ru-RU" dirty="0">
                <a:cs typeface="Times New Roman" pitchFamily="18" charset="0"/>
              </a:rPr>
              <a:t>Выбери и вставь </a:t>
            </a:r>
            <a:r>
              <a:rPr lang="ru-RU" dirty="0" smtClean="0">
                <a:cs typeface="Times New Roman" pitchFamily="18" charset="0"/>
              </a:rPr>
              <a:t>нужный домик.</a:t>
            </a:r>
            <a:endParaRPr lang="ru-RU" dirty="0"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500" y="1571625"/>
            <a:ext cx="4857750" cy="4643438"/>
          </a:xfrm>
          <a:prstGeom prst="rect">
            <a:avLst/>
          </a:prstGeom>
          <a:solidFill>
            <a:schemeClr val="bg1"/>
          </a:solidFill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1643857" y="3856831"/>
            <a:ext cx="4572000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-34925" y="3892550"/>
            <a:ext cx="4643438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71500" y="3214688"/>
            <a:ext cx="4786313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71500" y="4786313"/>
            <a:ext cx="4786313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928688" y="2286000"/>
            <a:ext cx="928687" cy="71437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714625" y="2286000"/>
            <a:ext cx="857250" cy="71437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286250" y="2286000"/>
            <a:ext cx="857250" cy="71437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1000125" y="3857625"/>
            <a:ext cx="928688" cy="785813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643188" y="3857625"/>
            <a:ext cx="928687" cy="785813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4143375" y="3857625"/>
            <a:ext cx="914400" cy="785813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1000125" y="5286375"/>
            <a:ext cx="928688" cy="714375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571750" y="5214938"/>
            <a:ext cx="928688" cy="785812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" name="Равнобедренный треугольник 37"/>
          <p:cNvSpPr/>
          <p:nvPr/>
        </p:nvSpPr>
        <p:spPr>
          <a:xfrm>
            <a:off x="785813" y="1857375"/>
            <a:ext cx="1214437" cy="428625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2" name="Группа 64"/>
          <p:cNvGrpSpPr>
            <a:grpSpLocks/>
          </p:cNvGrpSpPr>
          <p:nvPr/>
        </p:nvGrpSpPr>
        <p:grpSpPr bwMode="auto">
          <a:xfrm>
            <a:off x="6357938" y="1785938"/>
            <a:ext cx="1214437" cy="1357312"/>
            <a:chOff x="6357950" y="1785926"/>
            <a:chExt cx="1214446" cy="1357322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6500826" y="2285992"/>
              <a:ext cx="914407" cy="857256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41" name="Равнобедренный треугольник 40"/>
            <p:cNvSpPr/>
            <p:nvPr/>
          </p:nvSpPr>
          <p:spPr>
            <a:xfrm>
              <a:off x="6357950" y="1785926"/>
              <a:ext cx="1214446" cy="500066"/>
            </a:xfrm>
            <a:prstGeom prst="triangle">
              <a:avLst>
                <a:gd name="adj" fmla="val 50000"/>
              </a:avLst>
            </a:prstGeom>
            <a:solidFill>
              <a:srgbClr val="C000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47" name="Равнобедренный треугольник 46"/>
          <p:cNvSpPr/>
          <p:nvPr/>
        </p:nvSpPr>
        <p:spPr>
          <a:xfrm>
            <a:off x="2500313" y="3357563"/>
            <a:ext cx="1214437" cy="500062"/>
          </a:xfrm>
          <a:prstGeom prst="triangle">
            <a:avLst>
              <a:gd name="adj" fmla="val 50000"/>
            </a:avLst>
          </a:prstGeom>
          <a:solidFill>
            <a:srgbClr val="C000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9" name="Трапеция 48"/>
          <p:cNvSpPr/>
          <p:nvPr/>
        </p:nvSpPr>
        <p:spPr>
          <a:xfrm>
            <a:off x="2571750" y="2000250"/>
            <a:ext cx="1143000" cy="285750"/>
          </a:xfrm>
          <a:prstGeom prst="trapezoid">
            <a:avLst/>
          </a:prstGeom>
          <a:solidFill>
            <a:srgbClr val="0070C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1" name="Трапеция 50"/>
          <p:cNvSpPr/>
          <p:nvPr/>
        </p:nvSpPr>
        <p:spPr>
          <a:xfrm>
            <a:off x="4000500" y="3571875"/>
            <a:ext cx="1143000" cy="285750"/>
          </a:xfrm>
          <a:prstGeom prst="trapezoid">
            <a:avLst/>
          </a:prstGeom>
          <a:solidFill>
            <a:srgbClr val="0070C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3" name="Трапеция 52"/>
          <p:cNvSpPr/>
          <p:nvPr/>
        </p:nvSpPr>
        <p:spPr>
          <a:xfrm>
            <a:off x="857250" y="5000625"/>
            <a:ext cx="1214438" cy="285750"/>
          </a:xfrm>
          <a:prstGeom prst="trapezoid">
            <a:avLst/>
          </a:prstGeom>
          <a:solidFill>
            <a:srgbClr val="0070C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071938" y="2071688"/>
            <a:ext cx="1214437" cy="214312"/>
          </a:xfrm>
          <a:prstGeom prst="rect">
            <a:avLst/>
          </a:pr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857250" y="3643313"/>
            <a:ext cx="1214438" cy="214312"/>
          </a:xfrm>
          <a:prstGeom prst="rect">
            <a:avLst/>
          </a:pr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pSp>
        <p:nvGrpSpPr>
          <p:cNvPr id="3" name="Группа 65"/>
          <p:cNvGrpSpPr>
            <a:grpSpLocks/>
          </p:cNvGrpSpPr>
          <p:nvPr/>
        </p:nvGrpSpPr>
        <p:grpSpPr bwMode="auto">
          <a:xfrm>
            <a:off x="6643688" y="3357563"/>
            <a:ext cx="1214437" cy="1285875"/>
            <a:chOff x="6357950" y="3571876"/>
            <a:chExt cx="1285884" cy="1214446"/>
          </a:xfrm>
        </p:grpSpPr>
        <p:sp>
          <p:nvSpPr>
            <p:cNvPr id="59" name="Прямоугольник 58"/>
            <p:cNvSpPr/>
            <p:nvPr/>
          </p:nvSpPr>
          <p:spPr>
            <a:xfrm>
              <a:off x="6500826" y="3858245"/>
              <a:ext cx="1000133" cy="928077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0" name="Трапеция 59"/>
            <p:cNvSpPr/>
            <p:nvPr/>
          </p:nvSpPr>
          <p:spPr>
            <a:xfrm>
              <a:off x="6357950" y="3571876"/>
              <a:ext cx="1285884" cy="286369"/>
            </a:xfrm>
            <a:prstGeom prst="trapezoid">
              <a:avLst/>
            </a:prstGeom>
            <a:solidFill>
              <a:srgbClr val="0070C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grpSp>
        <p:nvGrpSpPr>
          <p:cNvPr id="4" name="Группа 66"/>
          <p:cNvGrpSpPr>
            <a:grpSpLocks/>
          </p:cNvGrpSpPr>
          <p:nvPr/>
        </p:nvGrpSpPr>
        <p:grpSpPr bwMode="auto">
          <a:xfrm>
            <a:off x="7286625" y="4929188"/>
            <a:ext cx="1214438" cy="1071562"/>
            <a:chOff x="7000892" y="4929198"/>
            <a:chExt cx="1214446" cy="1071570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7000892" y="4929198"/>
              <a:ext cx="1214446" cy="285752"/>
            </a:xfrm>
            <a:prstGeom prst="rect">
              <a:avLst/>
            </a:prstGeom>
            <a:solidFill>
              <a:srgbClr val="FFFF00"/>
            </a:solidFill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7143768" y="5214950"/>
              <a:ext cx="1000132" cy="785818"/>
            </a:xfrm>
            <a:prstGeom prst="rect">
              <a:avLst/>
            </a:prstGeom>
            <a:noFill/>
            <a:ln w="635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</p:grpSp>
      <p:sp>
        <p:nvSpPr>
          <p:cNvPr id="64" name="Прямоугольник 63"/>
          <p:cNvSpPr/>
          <p:nvPr/>
        </p:nvSpPr>
        <p:spPr>
          <a:xfrm>
            <a:off x="2428875" y="4929188"/>
            <a:ext cx="1214438" cy="285750"/>
          </a:xfrm>
          <a:prstGeom prst="rect">
            <a:avLst/>
          </a:pr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3" name="Рисунок 32" descr="http://cool-pictures.ucoz.ru/_ph/16/1/3154036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5000636"/>
            <a:ext cx="1571636" cy="1443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3.08048E-6 L -0.24583 0.4343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300" y="21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8-tub-ru.yandex.net/i?id=246958068-04-7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714356"/>
            <a:ext cx="6715172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147</TotalTime>
  <Words>99</Words>
  <Application>Microsoft Office PowerPoint</Application>
  <PresentationFormat>Экран (4:3)</PresentationFormat>
  <Paragraphs>54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Число «0». Действия с нулём.   1 класс.  </vt:lpstr>
      <vt:lpstr>                          УСТНЫЙ СЧЁТ    </vt:lpstr>
      <vt:lpstr>              Состав числа 5</vt:lpstr>
      <vt:lpstr>Презентация PowerPoint</vt:lpstr>
      <vt:lpstr>Презентация PowerPoint</vt:lpstr>
      <vt:lpstr>Выбери и вставь нужный домик.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</dc:title>
  <dc:creator>Ирина</dc:creator>
  <cp:lastModifiedBy>40kabinet</cp:lastModifiedBy>
  <cp:revision>19</cp:revision>
  <dcterms:created xsi:type="dcterms:W3CDTF">2011-10-22T23:29:41Z</dcterms:created>
  <dcterms:modified xsi:type="dcterms:W3CDTF">2022-08-23T01:20:04Z</dcterms:modified>
</cp:coreProperties>
</file>