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69" r:id="rId4"/>
    <p:sldId id="279" r:id="rId5"/>
    <p:sldId id="265" r:id="rId6"/>
    <p:sldId id="266" r:id="rId7"/>
    <p:sldId id="259" r:id="rId8"/>
    <p:sldId id="277" r:id="rId9"/>
    <p:sldId id="281" r:id="rId10"/>
    <p:sldId id="275" r:id="rId11"/>
    <p:sldId id="276" r:id="rId12"/>
    <p:sldId id="264" r:id="rId13"/>
    <p:sldId id="280" r:id="rId14"/>
    <p:sldId id="271" r:id="rId15"/>
    <p:sldId id="263" r:id="rId16"/>
    <p:sldId id="260" r:id="rId17"/>
    <p:sldId id="261" r:id="rId18"/>
    <p:sldId id="26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881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69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620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557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190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202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92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53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56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946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279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AC625-77D5-47F1-9ECC-72B7774779F0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BECC2-110B-4706-87E0-EDD8C7E9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947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648" y="365125"/>
            <a:ext cx="7312152" cy="1325563"/>
          </a:xfrm>
        </p:spPr>
        <p:txBody>
          <a:bodyPr>
            <a:normAutofit/>
          </a:bodyPr>
          <a:lstStyle/>
          <a:p>
            <a:endParaRPr lang="ru-RU" sz="5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9504" y="1825625"/>
            <a:ext cx="846429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Контекстные задачи на уроках математики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34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8184" y="106870"/>
            <a:ext cx="7613904" cy="1325563"/>
          </a:xfrm>
        </p:spPr>
        <p:txBody>
          <a:bodyPr/>
          <a:lstStyle/>
          <a:p>
            <a:r>
              <a:rPr lang="ru-RU" dirty="0" smtClean="0"/>
              <a:t>Линейная скорость кровотока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911096" y="1432433"/>
                <a:ext cx="8695944" cy="4351338"/>
              </a:xfrm>
            </p:spPr>
            <p:txBody>
              <a:bodyPr>
                <a:noAutofit/>
              </a:bodyPr>
              <a:lstStyle/>
              <a:p>
                <a:pPr marL="457200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ru-RU" kern="6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Линейная скорость кровотока, это расстояние которое проходит частица крови за единицу времени</a:t>
                </a:r>
                <a:endParaRPr lang="ru-RU" kern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indent="0">
                  <a:lnSpc>
                    <a:spcPct val="100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kern="6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ru-RU" i="1" kern="6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ru-RU" i="1" kern="6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i="1" kern="6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ru-RU" i="1" kern="6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ru-RU" kern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kern="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 </a:t>
                </a:r>
                <a:r>
                  <a:rPr lang="ru-RU" kern="6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объемная скорость кровотока</a:t>
                </a:r>
                <a:endParaRPr lang="ru-RU" kern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en-US" kern="6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 </a:t>
                </a:r>
                <a:r>
                  <a:rPr lang="ru-RU" kern="6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суммарный просвет сосудов</a:t>
                </a:r>
                <a:endParaRPr lang="ru-RU" kern="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en-US" dirty="0"/>
                  <a:t>Q </a:t>
                </a:r>
                <a:r>
                  <a:rPr lang="ru-RU" dirty="0"/>
                  <a:t>= МОС = ΔР * ЧСС</a:t>
                </a:r>
              </a:p>
              <a:p>
                <a:pPr marL="0" indent="0">
                  <a:buNone/>
                </a:pPr>
                <a:r>
                  <a:rPr lang="ru-RU" dirty="0"/>
                  <a:t> </a:t>
                </a:r>
                <a:r>
                  <a:rPr lang="ru-RU" kern="6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Минутный </a:t>
                </a:r>
                <a:r>
                  <a:rPr lang="ru-RU" kern="6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объем сердца = </a:t>
                </a:r>
                <a:r>
                  <a:rPr lang="ru-RU" kern="6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Разница </a:t>
                </a:r>
                <a:r>
                  <a:rPr lang="ru-RU" kern="6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между систолическим и диастолическим артериальным давлением* частота сердечных сокращений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11096" y="1432433"/>
                <a:ext cx="8695944" cy="4351338"/>
              </a:xfrm>
              <a:blipFill rotWithShape="0">
                <a:blip r:embed="rId3"/>
                <a:stretch>
                  <a:fillRect l="-1473" t="-1541" r="-912" b="-106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179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7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7944" y="188849"/>
            <a:ext cx="8839200" cy="4351338"/>
          </a:xfrm>
        </p:spPr>
        <p:txBody>
          <a:bodyPr/>
          <a:lstStyle/>
          <a:p>
            <a:r>
              <a:rPr lang="ru-RU" dirty="0" smtClean="0"/>
              <a:t>Задача: вычислить скорость кровотока </a:t>
            </a:r>
          </a:p>
          <a:p>
            <a:endParaRPr lang="ru-RU" dirty="0"/>
          </a:p>
          <a:p>
            <a:r>
              <a:rPr lang="ru-RU" dirty="0" smtClean="0"/>
              <a:t>1. Измерить частоту сердечных сокращений</a:t>
            </a:r>
          </a:p>
          <a:p>
            <a:r>
              <a:rPr lang="ru-RU" dirty="0" smtClean="0"/>
              <a:t>2. Измерить артериальное давление</a:t>
            </a:r>
          </a:p>
          <a:p>
            <a:r>
              <a:rPr lang="ru-RU" dirty="0" smtClean="0"/>
              <a:t>3. Заполнить таблицу.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897842"/>
              </p:ext>
            </p:extLst>
          </p:nvPr>
        </p:nvGraphicFramePr>
        <p:xfrm>
          <a:off x="1018032" y="2847570"/>
          <a:ext cx="8958074" cy="2543810"/>
        </p:xfrm>
        <a:graphic>
          <a:graphicData uri="http://schemas.openxmlformats.org/drawingml/2006/table">
            <a:tbl>
              <a:tblPr firstRow="1" firstCol="1" bandRow="1"/>
              <a:tblGrid>
                <a:gridCol w="1560576"/>
                <a:gridCol w="1273568"/>
                <a:gridCol w="1160595"/>
                <a:gridCol w="1323938"/>
                <a:gridCol w="687760"/>
                <a:gridCol w="636178"/>
                <a:gridCol w="725014"/>
                <a:gridCol w="1590445"/>
              </a:tblGrid>
              <a:tr h="618947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Сосуд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Суммарный просвет, см</a:t>
                      </a:r>
                      <a:r>
                        <a:rPr lang="ru-RU" sz="16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Систол.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Диастол.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АД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ΔР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ЧСС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Скорость кровотока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73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Артерия</a:t>
                      </a:r>
                    </a:p>
                    <a:p>
                      <a:pPr marL="4572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431">
                <a:tc>
                  <a:txBody>
                    <a:bodyPr/>
                    <a:lstStyle/>
                    <a:p>
                      <a:pPr marL="4572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Капилляр</a:t>
                      </a:r>
                      <a:endParaRPr lang="ru-RU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73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Вена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44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Масса кислорода в организме человека составляет 2 г.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1056" y="1825625"/>
            <a:ext cx="9762744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В организме взрослого человека 5 л крови = 5 ∙ 10</a:t>
            </a:r>
            <a:r>
              <a:rPr lang="ru-RU" baseline="30000" dirty="0" smtClean="0"/>
              <a:t>–3</a:t>
            </a:r>
            <a:r>
              <a:rPr lang="ru-RU" dirty="0" smtClean="0"/>
              <a:t> куб. м = 5 ∙ 10</a:t>
            </a:r>
            <a:r>
              <a:rPr lang="ru-RU" baseline="30000" dirty="0" smtClean="0"/>
              <a:t>6</a:t>
            </a:r>
            <a:r>
              <a:rPr lang="ru-RU" dirty="0" smtClean="0"/>
              <a:t> куб. мм.</a:t>
            </a:r>
          </a:p>
          <a:p>
            <a:r>
              <a:rPr lang="ru-RU" dirty="0" smtClean="0"/>
              <a:t>В них находится 5 ∙ 10</a:t>
            </a:r>
            <a:r>
              <a:rPr lang="ru-RU" baseline="30000" dirty="0"/>
              <a:t>6 </a:t>
            </a:r>
            <a:r>
              <a:rPr lang="ru-RU" dirty="0" smtClean="0"/>
              <a:t>× 5 ∙ 10</a:t>
            </a:r>
            <a:r>
              <a:rPr lang="ru-RU" baseline="30000" dirty="0" smtClean="0"/>
              <a:t>6</a:t>
            </a:r>
            <a:r>
              <a:rPr lang="ru-RU" dirty="0" smtClean="0"/>
              <a:t> = 25 ∙ 10</a:t>
            </a:r>
            <a:r>
              <a:rPr lang="ru-RU" baseline="30000" dirty="0"/>
              <a:t>12</a:t>
            </a:r>
            <a:r>
              <a:rPr lang="ru-RU" dirty="0" smtClean="0"/>
              <a:t> эритроцитов.</a:t>
            </a:r>
          </a:p>
          <a:p>
            <a:r>
              <a:rPr lang="ru-RU" dirty="0" smtClean="0"/>
              <a:t>Они присоединяют 25 ∙ 10</a:t>
            </a:r>
            <a:r>
              <a:rPr lang="ru-RU" baseline="30000" dirty="0"/>
              <a:t>12</a:t>
            </a:r>
            <a:r>
              <a:rPr lang="ru-RU" dirty="0" smtClean="0"/>
              <a:t> × 16 ∙ 10</a:t>
            </a:r>
            <a:r>
              <a:rPr lang="ru-RU" baseline="30000" dirty="0" smtClean="0"/>
              <a:t>8</a:t>
            </a:r>
            <a:r>
              <a:rPr lang="ru-RU" dirty="0" smtClean="0"/>
              <a:t> = 4 ∙ 10</a:t>
            </a:r>
            <a:r>
              <a:rPr lang="ru-RU" baseline="30000" dirty="0"/>
              <a:t>22</a:t>
            </a:r>
            <a:r>
              <a:rPr lang="ru-RU" dirty="0" smtClean="0"/>
              <a:t> молекул кислорода.</a:t>
            </a:r>
          </a:p>
          <a:p>
            <a:r>
              <a:rPr lang="ru-RU" dirty="0" smtClean="0"/>
              <a:t>Масса молекул кислорода составляет 4 ∙ 10</a:t>
            </a:r>
            <a:r>
              <a:rPr lang="ru-RU" baseline="30000" dirty="0"/>
              <a:t>22 </a:t>
            </a:r>
            <a:r>
              <a:rPr lang="ru-RU" dirty="0" smtClean="0"/>
              <a:t>× 5 ∙ 10</a:t>
            </a:r>
            <a:r>
              <a:rPr lang="ru-RU" baseline="30000" dirty="0"/>
              <a:t>–26</a:t>
            </a:r>
            <a:r>
              <a:rPr lang="ru-RU" dirty="0" smtClean="0"/>
              <a:t> = 20 ∙ 10</a:t>
            </a:r>
            <a:r>
              <a:rPr lang="ru-RU" baseline="30000" dirty="0"/>
              <a:t>–4</a:t>
            </a:r>
            <a:r>
              <a:rPr lang="ru-RU" dirty="0" smtClean="0"/>
              <a:t> кг = 2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321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68" y="-25603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Скорость кровотока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7944" y="1825625"/>
            <a:ext cx="9515856" cy="435133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966304"/>
              </p:ext>
            </p:extLst>
          </p:nvPr>
        </p:nvGraphicFramePr>
        <p:xfrm>
          <a:off x="2079085" y="1690688"/>
          <a:ext cx="8033829" cy="4351338"/>
        </p:xfrm>
        <a:graphic>
          <a:graphicData uri="http://schemas.openxmlformats.org/drawingml/2006/table">
            <a:tbl>
              <a:tblPr firstRow="1" firstCol="1" bandRow="1"/>
              <a:tblGrid>
                <a:gridCol w="2063147"/>
                <a:gridCol w="2011680"/>
                <a:gridCol w="3959002"/>
              </a:tblGrid>
              <a:tr h="130540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Сосуд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Суммарный просвет, см</a:t>
                      </a:r>
                      <a:r>
                        <a:rPr lang="ru-RU" sz="2400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Скорость кровотока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835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Артерии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0,3-0,7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м/сек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540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Капилляры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0,4-0,6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мм/сек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70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Вены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0,1-0,4 м/сек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70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9152" y="1825625"/>
            <a:ext cx="8994648" cy="4351338"/>
          </a:xfrm>
        </p:spPr>
        <p:txBody>
          <a:bodyPr/>
          <a:lstStyle/>
          <a:p>
            <a:r>
              <a:rPr lang="ru-RU" dirty="0" smtClean="0"/>
              <a:t>При </a:t>
            </a:r>
            <a:r>
              <a:rPr lang="ru-RU" dirty="0"/>
              <a:t>70-80 сокращениях сердца в минуту полный кругооборот крови происходит </a:t>
            </a:r>
            <a:r>
              <a:rPr lang="ru-RU" b="1" dirty="0"/>
              <a:t>приблизительно</a:t>
            </a:r>
            <a:r>
              <a:rPr lang="ru-RU" dirty="0"/>
              <a:t> </a:t>
            </a:r>
            <a:r>
              <a:rPr lang="ru-RU" b="1" dirty="0"/>
              <a:t>за</a:t>
            </a:r>
            <a:r>
              <a:rPr lang="ru-RU" dirty="0"/>
              <a:t> </a:t>
            </a:r>
            <a:endParaRPr lang="ru-RU" dirty="0" smtClean="0"/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20—23</a:t>
            </a:r>
            <a:r>
              <a:rPr lang="ru-RU" dirty="0"/>
              <a:t> </a:t>
            </a:r>
            <a:r>
              <a:rPr lang="ru-RU" b="1" dirty="0" smtClean="0"/>
              <a:t>сек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Расчетное временя эвакуации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секунды.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04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-646" t="16076" r="646" b="5899"/>
          <a:stretch/>
        </p:blipFill>
        <p:spPr>
          <a:xfrm>
            <a:off x="664632" y="365124"/>
            <a:ext cx="11293981" cy="568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0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7154" t="27234" r="29218" b="14823"/>
          <a:stretch/>
        </p:blipFill>
        <p:spPr>
          <a:xfrm>
            <a:off x="1606296" y="365125"/>
            <a:ext cx="9896856" cy="604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0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4208" y="1316736"/>
            <a:ext cx="9689592" cy="4860227"/>
          </a:xfrm>
        </p:spPr>
        <p:txBody>
          <a:bodyPr>
            <a:normAutofit/>
          </a:bodyPr>
          <a:lstStyle/>
          <a:p>
            <a:r>
              <a:rPr lang="ru-RU" dirty="0" smtClean="0"/>
              <a:t>Тане 14 лет. В среду к обеду она выглядела расстроенной и вялой. Мама, обеспокоенная ее состоянием, вызвала врача-педиатра на дом, чтобы проконсультироваться и получить рекомендации, как оказать дочке помощь. Врач назначила сделать анализ крови, чтобы понять причину недомогания. Результат анализа показал, что уровень лейкоцитов в крови 9∙10</a:t>
            </a:r>
            <a:r>
              <a:rPr lang="ru-RU" baseline="30000" dirty="0" smtClean="0"/>
              <a:t>9</a:t>
            </a:r>
            <a:r>
              <a:rPr lang="ru-RU" dirty="0" smtClean="0"/>
              <a:t> </a:t>
            </a:r>
            <a:r>
              <a:rPr lang="ru-RU" dirty="0" err="1" smtClean="0"/>
              <a:t>ед</a:t>
            </a:r>
            <a:r>
              <a:rPr lang="ru-RU" dirty="0" smtClean="0"/>
              <a:t>/л, уровень </a:t>
            </a:r>
            <a:r>
              <a:rPr lang="ru-RU" dirty="0" err="1" smtClean="0"/>
              <a:t>плазмоцитов</a:t>
            </a:r>
            <a:r>
              <a:rPr lang="ru-RU" dirty="0" smtClean="0"/>
              <a:t> – 9∙10</a:t>
            </a:r>
            <a:r>
              <a:rPr lang="ru-RU" baseline="30000" dirty="0"/>
              <a:t>7</a:t>
            </a:r>
            <a:r>
              <a:rPr lang="ru-RU" dirty="0" smtClean="0"/>
              <a:t> </a:t>
            </a:r>
            <a:r>
              <a:rPr lang="ru-RU" dirty="0" err="1" smtClean="0"/>
              <a:t>ед</a:t>
            </a:r>
            <a:r>
              <a:rPr lang="ru-RU" dirty="0" smtClean="0"/>
              <a:t>/л.</a:t>
            </a:r>
          </a:p>
          <a:p>
            <a:r>
              <a:rPr lang="ru-RU" dirty="0" smtClean="0"/>
              <a:t>Какой вывод можно сделать из этих данных?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677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7632" y="828929"/>
            <a:ext cx="9543288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Накануне Таня была в школе. Помещение, класса имеет размеры 5 м х 9 м. В классе – 16 учащихся. Оцените вероятность того, что вирус не попадет в организм одного из школьников, если кто-то из них пришел уже больным в класс.</a:t>
            </a:r>
          </a:p>
          <a:p>
            <a:r>
              <a:rPr lang="ru-RU" dirty="0" smtClean="0"/>
              <a:t>При кашле выбрасывается около 3000 капель слюны, при чихании – до 40 тыс. </a:t>
            </a:r>
            <a:r>
              <a:rPr lang="ru-RU" dirty="0" err="1" smtClean="0"/>
              <a:t>Микрокапли</a:t>
            </a:r>
            <a:r>
              <a:rPr lang="ru-RU" dirty="0" smtClean="0"/>
              <a:t> мокроты и слюны разлетаются при кашле и чихании на расстояние от 90 см до 8 м.</a:t>
            </a:r>
          </a:p>
          <a:p>
            <a:r>
              <a:rPr lang="ru-RU" dirty="0" smtClean="0"/>
              <a:t>Обоснуйте свое мнение. Приведите не менее 2 аргументов.</a:t>
            </a:r>
          </a:p>
        </p:txBody>
      </p:sp>
    </p:spTree>
    <p:extLst>
      <p:ext uri="{BB962C8B-B14F-4D97-AF65-F5344CB8AC3E}">
        <p14:creationId xmlns:p14="http://schemas.microsoft.com/office/powerpoint/2010/main" val="379317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1955292"/>
            <a:ext cx="9698736" cy="38100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находятся на 5 этаже в задымленном подъезде. За какое время они спустятся, если средняя скорость бега человека в помещении равна 3 м/с, время реакции составляет 3 с, а длина одного лестничного марша не превышает 7 м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поворотом? Ответ округлите до десятых значений числа.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0086" t="27386" r="45705" b="30805"/>
          <a:stretch/>
        </p:blipFill>
        <p:spPr>
          <a:xfrm>
            <a:off x="103519" y="3200400"/>
            <a:ext cx="5830937" cy="3651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37975" y="2810981"/>
            <a:ext cx="3992993" cy="2215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найденное время с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расчетным временем эвакуации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для данного помещения составляет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47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606169"/>
            <a:ext cx="7783068" cy="4351338"/>
          </a:xfrm>
        </p:spPr>
        <p:txBody>
          <a:bodyPr/>
          <a:lstStyle/>
          <a:p>
            <a:r>
              <a:rPr lang="ru-RU" dirty="0"/>
              <a:t>С первого до пятого этажа – 8 лестничных маршей, что составляет 56 м.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Время </a:t>
            </a:r>
            <a:r>
              <a:rPr lang="ru-RU" dirty="0"/>
              <a:t>спуска составит 56 / 3 ≈ 18,7 с, </a:t>
            </a:r>
            <a:endParaRPr lang="ru-RU" dirty="0" smtClean="0"/>
          </a:p>
          <a:p>
            <a:r>
              <a:rPr lang="ru-RU" dirty="0" smtClean="0"/>
              <a:t>18,7 + 3 = 21,7 секунд  - общее время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Почему расчетное время эвакуации 22 секунды?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973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5640" y="877189"/>
            <a:ext cx="8269224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Опасными факторами пожара (ОФП), воздействующими на людей,</a:t>
            </a:r>
            <a:br>
              <a:rPr lang="ru-RU" dirty="0"/>
            </a:br>
            <a:r>
              <a:rPr lang="ru-RU" dirty="0"/>
              <a:t>являются: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6064" y="2354707"/>
            <a:ext cx="7793736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искры </a:t>
            </a:r>
            <a:r>
              <a:rPr lang="ru-RU" dirty="0"/>
              <a:t>и пламя;</a:t>
            </a:r>
          </a:p>
          <a:p>
            <a:r>
              <a:rPr lang="ru-RU" dirty="0"/>
              <a:t>т</a:t>
            </a:r>
            <a:r>
              <a:rPr lang="ru-RU" dirty="0" smtClean="0"/>
              <a:t>епловой </a:t>
            </a:r>
            <a:r>
              <a:rPr lang="ru-RU" dirty="0"/>
              <a:t>поток;</a:t>
            </a:r>
          </a:p>
          <a:p>
            <a:r>
              <a:rPr lang="ru-RU" dirty="0" smtClean="0"/>
              <a:t>повышенная </a:t>
            </a:r>
            <a:r>
              <a:rPr lang="ru-RU" dirty="0"/>
              <a:t>температура окружающей среды;</a:t>
            </a:r>
          </a:p>
          <a:p>
            <a:r>
              <a:rPr lang="ru-RU" dirty="0" smtClean="0"/>
              <a:t>токсичные </a:t>
            </a:r>
            <a:r>
              <a:rPr lang="ru-RU" dirty="0"/>
              <a:t>продукты горения и термического разложения;</a:t>
            </a:r>
          </a:p>
          <a:p>
            <a:r>
              <a:rPr lang="ru-RU" dirty="0" smtClean="0"/>
              <a:t>дым</a:t>
            </a:r>
            <a:r>
              <a:rPr lang="ru-RU" dirty="0"/>
              <a:t>;</a:t>
            </a:r>
          </a:p>
          <a:p>
            <a:r>
              <a:rPr lang="ru-RU" dirty="0" smtClean="0"/>
              <a:t>пониженная </a:t>
            </a:r>
            <a:r>
              <a:rPr lang="ru-RU" dirty="0"/>
              <a:t>концентрация кислорода.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522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nutrennyaya-sreda-organizma-sostav-i-funkci_oBvJzb7h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280288"/>
            <a:ext cx="10751104" cy="6047359"/>
          </a:xfrm>
        </p:spPr>
      </p:pic>
    </p:spTree>
    <p:extLst>
      <p:ext uri="{BB962C8B-B14F-4D97-AF65-F5344CB8AC3E}">
        <p14:creationId xmlns:p14="http://schemas.microsoft.com/office/powerpoint/2010/main" val="380624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4912" y="1825625"/>
            <a:ext cx="8628888" cy="4351338"/>
          </a:xfrm>
        </p:spPr>
        <p:txBody>
          <a:bodyPr/>
          <a:lstStyle/>
          <a:p>
            <a:r>
              <a:rPr lang="ru-RU" dirty="0" smtClean="0"/>
              <a:t>Сколько весит молекула кислорода?</a:t>
            </a:r>
          </a:p>
          <a:p>
            <a:r>
              <a:rPr lang="ru-RU" dirty="0" smtClean="0"/>
              <a:t>Какой вес составляет кислород в организме человека?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152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8434" t="30189" r="28284" b="17731"/>
          <a:stretch/>
        </p:blipFill>
        <p:spPr>
          <a:xfrm>
            <a:off x="435864" y="172112"/>
            <a:ext cx="9613392" cy="616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94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539612_26-p-fon-dlya-delovoi-prezentatsii-powerpoint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6218" y="382778"/>
            <a:ext cx="5906682" cy="4351338"/>
          </a:xfrm>
        </p:spPr>
        <p:txBody>
          <a:bodyPr/>
          <a:lstStyle/>
          <a:p>
            <a:r>
              <a:rPr lang="ru-RU" dirty="0" smtClean="0"/>
              <a:t>Важно </a:t>
            </a:r>
            <a:r>
              <a:rPr lang="ru-RU" dirty="0"/>
              <a:t>ли с какой скоростью движется ток крови? </a:t>
            </a:r>
            <a:endParaRPr lang="ru-RU" dirty="0" smtClean="0"/>
          </a:p>
          <a:p>
            <a:r>
              <a:rPr lang="ru-RU" dirty="0" smtClean="0"/>
              <a:t>Одинакова </a:t>
            </a:r>
            <a:r>
              <a:rPr lang="ru-RU" dirty="0"/>
              <a:t>ли скорость во всех частях </a:t>
            </a:r>
            <a:r>
              <a:rPr lang="ru-RU" dirty="0" smtClean="0"/>
              <a:t>сердечно-сосудистой системы?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749" y="255397"/>
            <a:ext cx="5580469" cy="6483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3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785264" y="1451033"/>
            <a:ext cx="4515276" cy="62992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62492" y="-1062491"/>
            <a:ext cx="4733017" cy="685800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0408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6222</TotalTime>
  <Words>496</Words>
  <Application>Microsoft Office PowerPoint</Application>
  <PresentationFormat>Широкоэкранный</PresentationFormat>
  <Paragraphs>95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Ребята находятся на 5 этаже в задымленном подъезде. За какое время они спустятся, если средняя скорость бега человека в помещении равна 3 м/с, время реакции составляет 3 с, а длина одного лестничного марша не превышает 7 м вместе с поворотом? Ответ округлите до десятых значений числа.  </vt:lpstr>
      <vt:lpstr>Презентация PowerPoint</vt:lpstr>
      <vt:lpstr>Опасными факторами пожара (ОФП), воздействующими на людей, являются: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Линейная скорость кровотока</vt:lpstr>
      <vt:lpstr>Презентация PowerPoint</vt:lpstr>
      <vt:lpstr>Масса кислорода в организме человека составляет 2 г. </vt:lpstr>
      <vt:lpstr>Скорость кровотока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03.03.2022</dc:title>
  <dc:creator>Школа</dc:creator>
  <cp:lastModifiedBy>Школа</cp:lastModifiedBy>
  <cp:revision>39</cp:revision>
  <dcterms:created xsi:type="dcterms:W3CDTF">2022-02-26T16:22:44Z</dcterms:created>
  <dcterms:modified xsi:type="dcterms:W3CDTF">2022-03-14T04:25:26Z</dcterms:modified>
</cp:coreProperties>
</file>