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2" r:id="rId6"/>
    <p:sldId id="260" r:id="rId7"/>
    <p:sldId id="263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301" y="50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618D5E-2DE8-F07D-90B6-C82F8B5C96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393D42A-B303-5C05-FCD0-7AA8720B80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56CCEB-5744-2A32-BE73-F2710BD94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F11C55-F7FA-6E4A-1B73-9DE55189E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097CDFA-D1B8-2CF2-85F1-5F5E7FA7E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168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9CDCB-2412-66DA-991A-6CA039376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F7A77C7-92A7-AEFB-B04A-7B4234774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F96CB4-B873-BBE7-D09D-10145B32C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46C67DA-F73A-11A9-E1FA-24E529ABF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12156ED-3FB0-C1A4-CBF6-C36A0535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939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5894CB0-E9AA-39CD-6818-C67D00BC16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ABAC3FA-542A-892C-8AE4-AE8C0C82EC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70E5718-7D2D-A257-28F7-3FBBD8DBC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901BAA-24E4-EDFC-CCE6-9C5E9305C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D72379-1176-3701-2D26-DEFC0BD3F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51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15D9D8-67B7-2BFB-D1DD-80E8641E3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FC8139-6F77-F089-366C-F1F43C627F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430E68-0430-427D-D7AA-81A3C4E18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1903C3-DC41-32CF-D27F-0BE763BFC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A1681C-5621-76F5-7F03-8E593294C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14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AEA4F7-7095-E06A-E036-51A5E74AB4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B9DFFF-EFE1-CB40-827A-2C55A3604D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A27AFA-6DDC-930D-4AB7-BCCE31745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D0A8396-811C-2E72-1450-75BB4A060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966943-B692-030C-76BD-98E17FDA8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501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24AA3E-3A18-6AAA-B227-980173AAD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BA7AC52-FDC8-6EE4-14E2-91F62D6856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DDD563E-5A81-2E63-3518-345539CC11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41EA8D3-2ABD-F5B6-3A46-194BD1AB77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C889399-C907-6C26-7F6A-4945AF5EB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B4D33C-F00D-6E58-9D81-7AA60B8BB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396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87EF34-CA82-EFC0-BBA1-0DFF38389A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A19FBA-AD6A-00FB-FE28-AE30512DB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208C447-C19F-1DBD-C00C-02E8F9E06F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871CBEA-6D75-27F0-5C2E-BF636BFF53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2D1CE78-6957-E89A-BCEA-DA54D80747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9AA5B8E-CB94-679A-C334-373BDCCE3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EC0BD23-9945-4D17-F5CD-070271879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986BB3-4DF7-E464-11CC-BBF55FE86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603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C15348-05D2-9AC6-0225-992026A21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1237653-8018-1C34-E73B-2749722EC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52E71D1-472F-2F3C-D7CD-FD1B4ECD6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B4ED59F-03CC-5D34-B6D8-643A5F258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245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FEA0683-B0AD-46F3-879E-193D4D99D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60345D6-CEDD-EE2D-8B20-5E526CB74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87150D7-B3EA-D196-CF67-898C3FA69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810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93E54-DF24-9CF6-9AE4-BF1BC1BB1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7797E8-FF42-8980-C9AC-2BC8EAA49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CB97169-94E7-A1CC-DE79-D6A59CC038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21C28DB-820D-1BEA-C63E-E0C4E198C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E3ED57E-FB89-93B5-0C14-0149B0A93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ABACA00-17BB-5BCF-6DED-9E9240E61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543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BCEA49-EC0C-AF9E-10A8-278D40F4C8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5158DCB-566E-63A8-4203-473E2771A5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EABAFF0-59DA-C165-6010-07AE33AB62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58E9FB8-47B9-724D-656C-18F278B9C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65E68E-9EBD-908D-BFBA-41B2841ED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19623AC-5ADD-5D3B-D4E9-BC2E93325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209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D3429-8D30-9567-82D9-5642CA34F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299BC6E-B390-0488-04DB-A2215F25C3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20C466F-C1BD-2FDD-FDD7-19A38ED9B7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7B6D1-09ED-46BF-80DC-B63F17A76D34}" type="datetimeFigureOut">
              <a:rPr lang="ru-RU" smtClean="0"/>
              <a:t>23.08.2022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C1BF014-DB83-6984-D737-77B78801B3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32A973-19BC-7E69-DE84-20FA6BE097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0D534-1E52-47B7-BA6F-40C977B60F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032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andex.ru/video/preview/347147861990155283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/12313300526887483689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C1EC531-F4A3-8B0E-D95A-B1CA695E1D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659424"/>
            <a:ext cx="10964008" cy="49402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E9E9F04-BFAE-803B-CC65-A1F825294343}"/>
              </a:ext>
            </a:extLst>
          </p:cNvPr>
          <p:cNvSpPr txBox="1"/>
          <p:nvPr/>
        </p:nvSpPr>
        <p:spPr>
          <a:xfrm>
            <a:off x="542191" y="5599656"/>
            <a:ext cx="114593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Определите тему и ключевой словесный ряд, в котором она </a:t>
            </a:r>
          </a:p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</a:rPr>
              <a:t>отражена наиболее ярко.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238F92-D55F-F860-86B9-B2D7F61C3F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1" y="5288867"/>
            <a:ext cx="1422888" cy="113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37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1535E91-B4B9-FF73-5824-56703C4A5E80}"/>
              </a:ext>
            </a:extLst>
          </p:cNvPr>
          <p:cNvSpPr txBox="1"/>
          <p:nvPr/>
        </p:nvSpPr>
        <p:spPr>
          <a:xfrm>
            <a:off x="633046" y="432973"/>
            <a:ext cx="7950443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chemeClr val="accent1">
                    <a:lumMod val="50000"/>
                  </a:schemeClr>
                </a:solidFill>
              </a:rPr>
              <a:t>О библиотеке Л.Н. Толстого          </a:t>
            </a:r>
            <a:r>
              <a:rPr lang="ru-RU" dirty="0">
                <a:hlinkClick r:id="rId2"/>
              </a:rPr>
              <a:t>https://yandex.ru/video/preview/3471478619901552830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49E5069-D7B8-4A57-13A1-2DDFE702D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8575" y="509953"/>
            <a:ext cx="3980150" cy="55831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A16CC0-26E5-43D4-AB3E-0C169665AEC2}"/>
              </a:ext>
            </a:extLst>
          </p:cNvPr>
          <p:cNvSpPr txBox="1"/>
          <p:nvPr/>
        </p:nvSpPr>
        <p:spPr>
          <a:xfrm>
            <a:off x="633047" y="1930400"/>
            <a:ext cx="6072554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/>
              <a:t>«…Мне часто приходилось видеть книги Льва Николаевича Толстого. Он не закончил среднего учебного заведения. Но знал немецкий язык, как немец. Хорошо знал французский язык. Немножко говорил даже по-цыгански. Он относился к книгам своим как к людям, которые будут ему нужны всю жизнь…»</a:t>
            </a:r>
          </a:p>
          <a:p>
            <a:pPr algn="just"/>
            <a:r>
              <a:rPr lang="ru-RU" sz="2400" dirty="0"/>
              <a:t>   </a:t>
            </a:r>
            <a:r>
              <a:rPr lang="ru-RU" sz="1400" dirty="0"/>
              <a:t>                                                   </a:t>
            </a:r>
            <a:r>
              <a:rPr lang="ru-RU" sz="1400" dirty="0" err="1"/>
              <a:t>Ви́ктор</a:t>
            </a:r>
            <a:r>
              <a:rPr lang="ru-RU" sz="1400" dirty="0"/>
              <a:t> </a:t>
            </a:r>
            <a:r>
              <a:rPr lang="ru-RU" sz="1400" dirty="0" err="1"/>
              <a:t>Бори́сович</a:t>
            </a:r>
            <a:r>
              <a:rPr lang="ru-RU" sz="1400" dirty="0"/>
              <a:t> </a:t>
            </a:r>
            <a:r>
              <a:rPr lang="ru-RU" sz="1400" dirty="0" err="1"/>
              <a:t>Шкло́вский</a:t>
            </a:r>
            <a:r>
              <a:rPr lang="ru-RU" sz="1400" dirty="0"/>
              <a:t> — русский советский писатель, литературовед, критик и киновед, сценарист.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EEC7B8-5A3C-7720-A395-981C8D6D3B45}"/>
              </a:ext>
            </a:extLst>
          </p:cNvPr>
          <p:cNvSpPr txBox="1"/>
          <p:nvPr/>
        </p:nvSpPr>
        <p:spPr>
          <a:xfrm>
            <a:off x="7048575" y="6170048"/>
            <a:ext cx="4677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Л.Н. Толсто. Портрет. </a:t>
            </a:r>
          </a:p>
          <a:p>
            <a:pPr algn="ctr"/>
            <a:r>
              <a:rPr lang="ru-RU" dirty="0"/>
              <a:t>Щербаков Борис Валентинович.</a:t>
            </a:r>
          </a:p>
        </p:txBody>
      </p:sp>
    </p:spTree>
    <p:extLst>
      <p:ext uri="{BB962C8B-B14F-4D97-AF65-F5344CB8AC3E}">
        <p14:creationId xmlns:p14="http://schemas.microsoft.com/office/powerpoint/2010/main" val="1977534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80E8405-207E-E6B8-BD7A-E350535178C5}"/>
              </a:ext>
            </a:extLst>
          </p:cNvPr>
          <p:cNvSpPr txBox="1"/>
          <p:nvPr/>
        </p:nvSpPr>
        <p:spPr>
          <a:xfrm>
            <a:off x="605481" y="2829697"/>
            <a:ext cx="1084210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У человека должны быть любимые произведения, к которым он обращается неоднократно, которые знает в деталях, о которых может напомнить в подходящей обстановке окружающим и этим то поднять настроение, то разрядить обстановку... то посмешить, то просто выразить своё отношение к происходящему с вами или с кем-либо другим…</a:t>
            </a:r>
          </a:p>
          <a:p>
            <a:pPr algn="r"/>
            <a:r>
              <a:rPr lang="ru-RU" sz="2400" dirty="0"/>
              <a:t>Д.С. Лихачёв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D630B2-290E-CDC7-CAA4-5B747D8A5390}"/>
              </a:ext>
            </a:extLst>
          </p:cNvPr>
          <p:cNvSpPr txBox="1"/>
          <p:nvPr/>
        </p:nvSpPr>
        <p:spPr>
          <a:xfrm>
            <a:off x="738554" y="597876"/>
            <a:ext cx="10541978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sz="3600" dirty="0">
                <a:solidFill>
                  <a:srgbClr val="002060"/>
                </a:solidFill>
              </a:rPr>
              <a:t>О библиотеке А.П. Чехова               </a:t>
            </a:r>
            <a:r>
              <a:rPr lang="en-US" sz="2800" dirty="0">
                <a:hlinkClick r:id="rId2"/>
              </a:rPr>
              <a:t>https://yandex.ru/video/preview/12313300526887483689</a:t>
            </a:r>
            <a:endParaRPr lang="ru-RU" sz="2800" dirty="0"/>
          </a:p>
          <a:p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5832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66CF8EA-6213-635D-128B-EEF6355B7B44}"/>
              </a:ext>
            </a:extLst>
          </p:cNvPr>
          <p:cNvSpPr/>
          <p:nvPr/>
        </p:nvSpPr>
        <p:spPr>
          <a:xfrm>
            <a:off x="1013333" y="444137"/>
            <a:ext cx="1016533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Объясните значение слов и словосочетаний: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2D1A45-41D7-67B4-E133-16156CC163C9}"/>
              </a:ext>
            </a:extLst>
          </p:cNvPr>
          <p:cNvSpPr txBox="1"/>
          <p:nvPr/>
        </p:nvSpPr>
        <p:spPr>
          <a:xfrm>
            <a:off x="770709" y="1933303"/>
            <a:ext cx="517436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Талантливый писатель – 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Талантливый читатель – 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вдумчиво –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- </a:t>
            </a:r>
          </a:p>
        </p:txBody>
      </p:sp>
    </p:spTree>
    <p:extLst>
      <p:ext uri="{BB962C8B-B14F-4D97-AF65-F5344CB8AC3E}">
        <p14:creationId xmlns:p14="http://schemas.microsoft.com/office/powerpoint/2010/main" val="2108582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35D31C0-6C67-960F-4D61-BF568ACB3E0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90" t="5528" r="3963"/>
          <a:stretch/>
        </p:blipFill>
        <p:spPr>
          <a:xfrm>
            <a:off x="455341" y="158318"/>
            <a:ext cx="11281317" cy="6541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302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1CC7EC-EB7C-A225-1264-DB72E5144BFE}"/>
              </a:ext>
            </a:extLst>
          </p:cNvPr>
          <p:cNvSpPr txBox="1"/>
          <p:nvPr/>
        </p:nvSpPr>
        <p:spPr>
          <a:xfrm>
            <a:off x="1173427" y="3089842"/>
            <a:ext cx="10650583" cy="2600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«…А увлекают меня такие книжки, что как их дочитаешь до конца — так сразу подумаешь: хорошо бы, если бы этот писатель стал твоим лучшим другом и чтоб с ним можно было поговорить по телефону, когда захочется.»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67FBC9-A92E-1C95-AB57-A2B9A3911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4190" y="374626"/>
            <a:ext cx="1989331" cy="244024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F072E9-285C-7B34-7C90-D76B26DDE40D}"/>
              </a:ext>
            </a:extLst>
          </p:cNvPr>
          <p:cNvSpPr txBox="1"/>
          <p:nvPr/>
        </p:nvSpPr>
        <p:spPr>
          <a:xfrm>
            <a:off x="713678" y="814039"/>
            <a:ext cx="942278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Джеро́м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Дэ́вид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Сэ́линджер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американский писатель.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известен как автор романа «Над пропастью во ржи».</a:t>
            </a:r>
          </a:p>
        </p:txBody>
      </p:sp>
    </p:spTree>
    <p:extLst>
      <p:ext uri="{BB962C8B-B14F-4D97-AF65-F5344CB8AC3E}">
        <p14:creationId xmlns:p14="http://schemas.microsoft.com/office/powerpoint/2010/main" val="761238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CE13E57-E471-C040-4209-A0E202EAD63A}"/>
              </a:ext>
            </a:extLst>
          </p:cNvPr>
          <p:cNvSpPr txBox="1"/>
          <p:nvPr/>
        </p:nvSpPr>
        <p:spPr>
          <a:xfrm>
            <a:off x="256478" y="657922"/>
            <a:ext cx="1153036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Талантливый читатель овладел искусством медленного чтения (а отнюдь не скорочтения!). Каждое прочтение – это событие, это новое истолкование и читатель в ходе истолкования не пассивный участник процесса, ведь существуют разнообразные способы обратной связи читателя и писателя.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У каждого поэта или писателя есть и мысленный образ «своего» читателя. Читая и истолковывая текст, любители литературы вносят в понимание особенности своего образования, воспитания, политических или религиозных взглядов, предыдущий читательский опыт, навыки интерпретации текста.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Иной читатель имеет филологические приемы в своем арсенале: он знает биографию писателя, темы его творчества, знаком с историческими реалиями изображенной эпохи, способен определить жанр произведения с его особенностями, проанализировать художественную форму и язык, увидеть написанное автором сквозь призму культуры, выявить смысл текста, полемику  с современниками или писателями прежних эпох. Для такого читателя книга – часть исторической эпохи, часть духовной жизни. Другой читатель хотел бы не применить свои знания, а получить их из книг, обогащая свой мир чувств, расширяя диапазон эмоций, получая разнообразные знания о людях и обнаруживая сходное со своим внутренним миром, ибо мы понимаем в книгах то, что знаем о себе, что нами испытано и нам близко.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Каждая  книга имеет не только свою судьбу, но и время своего прочтения, время своего читателя.</a:t>
            </a:r>
          </a:p>
          <a:p>
            <a:pPr algn="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Сурнина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Проза. Ру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доступа: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https://proza.ru/2014/01/10/523]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860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94FAA2B-BE83-CAA9-B780-97C48EEBE4B1}"/>
              </a:ext>
            </a:extLst>
          </p:cNvPr>
          <p:cNvSpPr txBox="1"/>
          <p:nvPr/>
        </p:nvSpPr>
        <p:spPr>
          <a:xfrm>
            <a:off x="715537" y="1910412"/>
            <a:ext cx="10760926" cy="48968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Творчество — странная штука. Ты можешь написать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сто стихотворений — и их никто не заметит.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можешь написать одно — и его будут цитировать  Интернет налево и направо и выдвигать тебя на множество премий. Но при этом гораздо более важным может оказаться чей-то один единственный отзыв на никем не замеченное стихотворение двадцатилетней давности. В одном отзыве может быть в миллион раз больше эмоций и тепла, чем в тысячах бездушных «лайков» и «репостов». Вот ради таких отзывов поэт и пишет стихи.</a:t>
            </a:r>
          </a:p>
          <a:p>
            <a:pPr>
              <a:lnSpc>
                <a:spcPct val="150000"/>
              </a:lnSpc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A08B36A-72B7-B4CE-5858-38DA85B8E1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16" t="10996"/>
          <a:stretch/>
        </p:blipFill>
        <p:spPr>
          <a:xfrm>
            <a:off x="9902283" y="72903"/>
            <a:ext cx="2018370" cy="30943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85D6995-9280-7294-3EC9-2B2E651B00A4}"/>
              </a:ext>
            </a:extLst>
          </p:cNvPr>
          <p:cNvSpPr txBox="1"/>
          <p:nvPr/>
        </p:nvSpPr>
        <p:spPr>
          <a:xfrm>
            <a:off x="825190" y="758283"/>
            <a:ext cx="7100021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Анна Михайловна Островская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Номинант литературных премий "Поэт года" 2014, 2015, 2016, 2017 г.</a:t>
            </a:r>
          </a:p>
        </p:txBody>
      </p:sp>
    </p:spTree>
    <p:extLst>
      <p:ext uri="{BB962C8B-B14F-4D97-AF65-F5344CB8AC3E}">
        <p14:creationId xmlns:p14="http://schemas.microsoft.com/office/powerpoint/2010/main" val="4421559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94BBA54-6636-FCA9-E225-A60299A8CF73}"/>
              </a:ext>
            </a:extLst>
          </p:cNvPr>
          <p:cNvSpPr/>
          <p:nvPr/>
        </p:nvSpPr>
        <p:spPr>
          <a:xfrm>
            <a:off x="3121133" y="146210"/>
            <a:ext cx="56695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Домашняя работа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968A6C-DDFA-C23C-34F5-EC718839C254}"/>
              </a:ext>
            </a:extLst>
          </p:cNvPr>
          <p:cNvSpPr txBox="1"/>
          <p:nvPr/>
        </p:nvSpPr>
        <p:spPr>
          <a:xfrm>
            <a:off x="507024" y="1170594"/>
            <a:ext cx="1168497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 статью на тему: «Советы читателю» пользуясь памяткой.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31B043-7458-29C8-8E10-8B6ED0A0697D}"/>
              </a:ext>
            </a:extLst>
          </p:cNvPr>
          <p:cNvSpPr txBox="1"/>
          <p:nvPr/>
        </p:nvSpPr>
        <p:spPr>
          <a:xfrm>
            <a:off x="648182" y="2071868"/>
            <a:ext cx="11051982" cy="539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статьи  не переписывает чужой текст, а готовит новый материал.  Но основываясь на нескольких источниках. Предварительно идет глубокая проработка собранного материала. После чего пишется новый текст со своей структурой, то есть по своему плану.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и рекомендации –  должны быть практическими, подробно описывающими процесс решения проблемы. Крайне важно, чтобы в статье была именно практическая, ценная и полезная информация. Статьи ни о чем, наполненные «водой» никого не интересуют. Они не принесут пользы.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680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726</Words>
  <Application>Microsoft Office PowerPoint</Application>
  <PresentationFormat>Широкоэкранный</PresentationFormat>
  <Paragraphs>37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Valera</dc:creator>
  <cp:lastModifiedBy>Valera</cp:lastModifiedBy>
  <cp:revision>18</cp:revision>
  <dcterms:created xsi:type="dcterms:W3CDTF">2022-08-14T07:49:34Z</dcterms:created>
  <dcterms:modified xsi:type="dcterms:W3CDTF">2022-08-23T04:05:01Z</dcterms:modified>
</cp:coreProperties>
</file>