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19"/>
  </p:notesMasterIdLst>
  <p:sldIdLst>
    <p:sldId id="260" r:id="rId5"/>
    <p:sldId id="268" r:id="rId6"/>
    <p:sldId id="261" r:id="rId7"/>
    <p:sldId id="256" r:id="rId8"/>
    <p:sldId id="262" r:id="rId9"/>
    <p:sldId id="263" r:id="rId10"/>
    <p:sldId id="264" r:id="rId11"/>
    <p:sldId id="265" r:id="rId12"/>
    <p:sldId id="266" r:id="rId13"/>
    <p:sldId id="267" r:id="rId14"/>
    <p:sldId id="257" r:id="rId15"/>
    <p:sldId id="258" r:id="rId16"/>
    <p:sldId id="259" r:id="rId17"/>
    <p:sldId id="269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108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6BC28-ABA5-4207-A69E-CC4E368B9C71}" type="datetimeFigureOut">
              <a:rPr lang="ru-RU" smtClean="0"/>
              <a:t>10.07.2022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2A7F8C-F9C1-47B6-BB42-E1B1274A34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4783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Педагог обсуждает с детьми какие они знают эмоции, когда они </a:t>
            </a:r>
            <a:r>
              <a:rPr lang="ru-RU" dirty="0" err="1" smtClean="0"/>
              <a:t>проявляютсят</a:t>
            </a:r>
            <a:r>
              <a:rPr lang="ru-RU" dirty="0" smtClean="0"/>
              <a:t> и к какому</a:t>
            </a:r>
            <a:r>
              <a:rPr lang="ru-RU" baseline="0" dirty="0" smtClean="0"/>
              <a:t> виду относятся (отрицательные или положительные). Если дети затрудняются, то педагог предлагает представить ту или иную ситуацию и что бы они могли чувствовать в данной ситуации. Например: 1. Ребенку подарили собаку 2. Друг сказал, что не сможет прийти в гости 3. Кто-то толкнул/наступил на ногу/обозвал.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A7F8C-F9C1-47B6-BB42-E1B1274A34B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4575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Дети отгадывают какие эмоции изображены на воздушных шарах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A7F8C-F9C1-47B6-BB42-E1B1274A34B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029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Педагог рассказывает какие еще бывают отрицательные эмоции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A7F8C-F9C1-47B6-BB42-E1B1274A34B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2314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Педагог углубляет знания детей о положительных эмоциях и эмоциональных состояниях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A7F8C-F9C1-47B6-BB42-E1B1274A34B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701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Педагог зачитывает детям описание эмоции, дети стараются повторить по описанию и угадать</a:t>
            </a:r>
            <a:r>
              <a:rPr lang="ru-RU" baseline="0" dirty="0" smtClean="0"/>
              <a:t> эмоцию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A7F8C-F9C1-47B6-BB42-E1B1274A34B9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0803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Детям предлагается угадать эмоции</a:t>
            </a:r>
            <a:r>
              <a:rPr lang="ru-RU" baseline="0" dirty="0" smtClean="0"/>
              <a:t> детей и Бабы Яги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A7F8C-F9C1-47B6-BB42-E1B1274A34B9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4443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Детям предлагается угадать эмоции крокодила и медведя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A7F8C-F9C1-47B6-BB42-E1B1274A34B9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722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После</a:t>
            </a:r>
            <a:r>
              <a:rPr lang="ru-RU" baseline="0" dirty="0" smtClean="0"/>
              <a:t> просмотра презентации детям предлагается обвести и вырезать ладошки из цветной бумаги. Далее ладошки приклеиваются к большому изображению смайлика как лучики солнца, символизируя доброжелательное отношение в детском коллективе. Затем дети ложатся на ковер, психолог включает спокойную музыку и проводит релаксацию.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2A7F8C-F9C1-47B6-BB42-E1B1274A34B9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445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5EA1-427A-4182-8733-1D6A69271524}" type="datetimeFigureOut">
              <a:rPr lang="ru-RU" smtClean="0"/>
              <a:t>10.07.2022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BE97-97D7-476B-A296-0ED242A18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390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5EA1-427A-4182-8733-1D6A69271524}" type="datetimeFigureOut">
              <a:rPr lang="ru-RU" smtClean="0"/>
              <a:t>10.07.2022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BE97-97D7-476B-A296-0ED242A18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9774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5EA1-427A-4182-8733-1D6A69271524}" type="datetimeFigureOut">
              <a:rPr lang="ru-RU" smtClean="0"/>
              <a:t>10.07.2022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BE97-97D7-476B-A296-0ED242A18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4073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4F22E-55D3-4053-B502-C654E2283CEF}" type="datetimeFigureOut">
              <a:rPr lang="ru-RU"/>
              <a:pPr>
                <a:defRPr/>
              </a:pPr>
              <a:t>10.07.2022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1E216-C52D-49AB-A530-1CD78EE06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4096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7102F-A7C3-4DC2-9B78-AF92F4B780F3}" type="datetimeFigureOut">
              <a:rPr lang="ru-RU"/>
              <a:pPr>
                <a:defRPr/>
              </a:pPr>
              <a:t>10.07.2022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1C542-E9DC-4A4A-A416-AB5255FFFC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8138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3906B-FC94-4236-8C0F-827FFF473694}" type="datetimeFigureOut">
              <a:rPr lang="ru-RU"/>
              <a:pPr>
                <a:defRPr/>
              </a:pPr>
              <a:t>10.07.2022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6DE-AC8C-41A6-85CE-B85B121CA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9207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FC86B-5B0F-4540-95B6-41E824900299}" type="datetimeFigureOut">
              <a:rPr lang="ru-RU"/>
              <a:pPr>
                <a:defRPr/>
              </a:pPr>
              <a:t>10.07.2022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D616F-015B-4190-8B5D-CBBADCF5E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3122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F703A5-1B65-458B-AB1B-04ABB34D19EC}" type="datetimeFigureOut">
              <a:rPr lang="ru-RU"/>
              <a:pPr>
                <a:defRPr/>
              </a:pPr>
              <a:t>10.07.2022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84AB4-E863-4B9D-9B59-C66BAC2F86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021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A7A5E-1FFA-4E4A-B9EA-98679EA4EA3E}" type="datetimeFigureOut">
              <a:rPr lang="ru-RU"/>
              <a:pPr>
                <a:defRPr/>
              </a:pPr>
              <a:t>10.07.2022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527A8-EB28-4922-895B-79F87720A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0880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DCF96-0D52-41C2-BC3D-A104A203A98A}" type="datetimeFigureOut">
              <a:rPr lang="ru-RU"/>
              <a:pPr>
                <a:defRPr/>
              </a:pPr>
              <a:t>10.07.2022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8D48D-74D9-4012-BFE5-11C08DE6D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8314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E49E97-F602-4E0E-BA54-A071D958AD11}" type="datetimeFigureOut">
              <a:rPr lang="ru-RU"/>
              <a:pPr>
                <a:defRPr/>
              </a:pPr>
              <a:t>10.07.2022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B6998-5657-427C-A1E6-AA8839B364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6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5EA1-427A-4182-8733-1D6A69271524}" type="datetimeFigureOut">
              <a:rPr lang="ru-RU" smtClean="0"/>
              <a:t>10.07.2022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BE97-97D7-476B-A296-0ED242A18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69477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BC12A-59F0-4865-B9F3-25C859AC8F48}" type="datetimeFigureOut">
              <a:rPr lang="ru-RU"/>
              <a:pPr>
                <a:defRPr/>
              </a:pPr>
              <a:t>10.07.2022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BADA1-DB21-416C-AD00-99C1344D7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4798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DF35B-9EBC-44F1-B86C-2E7014A285A5}" type="datetimeFigureOut">
              <a:rPr lang="ru-RU"/>
              <a:pPr>
                <a:defRPr/>
              </a:pPr>
              <a:t>10.07.2022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033ACD-3274-487D-9D1C-D07F71071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7322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3C94A-6358-4FB0-A2B5-BC21BAF83F34}" type="datetimeFigureOut">
              <a:rPr lang="ru-RU"/>
              <a:pPr>
                <a:defRPr/>
              </a:pPr>
              <a:t>10.07.2022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088E1-5728-45EB-B023-F669E7A6A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1613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2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5872" indent="0" algn="ctr">
              <a:buNone/>
              <a:defRPr/>
            </a:lvl2pPr>
            <a:lvl3pPr marL="911749" indent="0" algn="ctr">
              <a:buNone/>
              <a:defRPr/>
            </a:lvl3pPr>
            <a:lvl4pPr marL="1367627" indent="0" algn="ctr">
              <a:buNone/>
              <a:defRPr/>
            </a:lvl4pPr>
            <a:lvl5pPr marL="1823499" indent="0" algn="ctr">
              <a:buNone/>
              <a:defRPr/>
            </a:lvl5pPr>
            <a:lvl6pPr marL="2279376" indent="0" algn="ctr">
              <a:buNone/>
              <a:defRPr/>
            </a:lvl6pPr>
            <a:lvl7pPr marL="2735248" indent="0" algn="ctr">
              <a:buNone/>
              <a:defRPr/>
            </a:lvl7pPr>
            <a:lvl8pPr marL="3191116" indent="0" algn="ctr">
              <a:buNone/>
              <a:defRPr/>
            </a:lvl8pPr>
            <a:lvl9pPr marL="3646996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67991-EC81-4DFA-B4B7-F00818C2AC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33176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5027BC-65B4-49EB-9900-0CEC629E218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6634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2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9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5872" indent="0">
              <a:buNone/>
              <a:defRPr sz="1800"/>
            </a:lvl2pPr>
            <a:lvl3pPr marL="911749" indent="0">
              <a:buNone/>
              <a:defRPr sz="1600"/>
            </a:lvl3pPr>
            <a:lvl4pPr marL="1367627" indent="0">
              <a:buNone/>
              <a:defRPr sz="1400"/>
            </a:lvl4pPr>
            <a:lvl5pPr marL="1823499" indent="0">
              <a:buNone/>
              <a:defRPr sz="1400"/>
            </a:lvl5pPr>
            <a:lvl6pPr marL="2279376" indent="0">
              <a:buNone/>
              <a:defRPr sz="1400"/>
            </a:lvl6pPr>
            <a:lvl7pPr marL="2735248" indent="0">
              <a:buNone/>
              <a:defRPr sz="1400"/>
            </a:lvl7pPr>
            <a:lvl8pPr marL="3191116" indent="0">
              <a:buNone/>
              <a:defRPr sz="1400"/>
            </a:lvl8pPr>
            <a:lvl9pPr marL="3646996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D36E53-CFD0-480E-85FC-A55B8659561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766490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8A7561-0E00-430D-903D-A1C9EE86A1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499717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872" indent="0">
              <a:buNone/>
              <a:defRPr sz="2000" b="1"/>
            </a:lvl2pPr>
            <a:lvl3pPr marL="911749" indent="0">
              <a:buNone/>
              <a:defRPr sz="1800" b="1"/>
            </a:lvl3pPr>
            <a:lvl4pPr marL="1367627" indent="0">
              <a:buNone/>
              <a:defRPr sz="1600" b="1"/>
            </a:lvl4pPr>
            <a:lvl5pPr marL="1823499" indent="0">
              <a:buNone/>
              <a:defRPr sz="1600" b="1"/>
            </a:lvl5pPr>
            <a:lvl6pPr marL="2279376" indent="0">
              <a:buNone/>
              <a:defRPr sz="1600" b="1"/>
            </a:lvl6pPr>
            <a:lvl7pPr marL="2735248" indent="0">
              <a:buNone/>
              <a:defRPr sz="1600" b="1"/>
            </a:lvl7pPr>
            <a:lvl8pPr marL="3191116" indent="0">
              <a:buNone/>
              <a:defRPr sz="1600" b="1"/>
            </a:lvl8pPr>
            <a:lvl9pPr marL="364699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872" indent="0">
              <a:buNone/>
              <a:defRPr sz="2000" b="1"/>
            </a:lvl2pPr>
            <a:lvl3pPr marL="911749" indent="0">
              <a:buNone/>
              <a:defRPr sz="1800" b="1"/>
            </a:lvl3pPr>
            <a:lvl4pPr marL="1367627" indent="0">
              <a:buNone/>
              <a:defRPr sz="1600" b="1"/>
            </a:lvl4pPr>
            <a:lvl5pPr marL="1823499" indent="0">
              <a:buNone/>
              <a:defRPr sz="1600" b="1"/>
            </a:lvl5pPr>
            <a:lvl6pPr marL="2279376" indent="0">
              <a:buNone/>
              <a:defRPr sz="1600" b="1"/>
            </a:lvl6pPr>
            <a:lvl7pPr marL="2735248" indent="0">
              <a:buNone/>
              <a:defRPr sz="1600" b="1"/>
            </a:lvl7pPr>
            <a:lvl8pPr marL="3191116" indent="0">
              <a:buNone/>
              <a:defRPr sz="1600" b="1"/>
            </a:lvl8pPr>
            <a:lvl9pPr marL="364699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60942B-D10A-49A8-972D-2E6A4AE4B09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31111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9AF8BD-DBCE-4876-9388-E6AE0773382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34471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2D9BD0-3B42-4918-BD1F-E2C2A1353E9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37111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5EA1-427A-4182-8733-1D6A69271524}" type="datetimeFigureOut">
              <a:rPr lang="ru-RU" smtClean="0"/>
              <a:t>10.07.2022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BE97-97D7-476B-A296-0ED242A18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6207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9" y="273079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872" indent="0">
              <a:buNone/>
              <a:defRPr sz="1200"/>
            </a:lvl2pPr>
            <a:lvl3pPr marL="911749" indent="0">
              <a:buNone/>
              <a:defRPr sz="1000"/>
            </a:lvl3pPr>
            <a:lvl4pPr marL="1367627" indent="0">
              <a:buNone/>
              <a:defRPr sz="900"/>
            </a:lvl4pPr>
            <a:lvl5pPr marL="1823499" indent="0">
              <a:buNone/>
              <a:defRPr sz="900"/>
            </a:lvl5pPr>
            <a:lvl6pPr marL="2279376" indent="0">
              <a:buNone/>
              <a:defRPr sz="900"/>
            </a:lvl6pPr>
            <a:lvl7pPr marL="2735248" indent="0">
              <a:buNone/>
              <a:defRPr sz="900"/>
            </a:lvl7pPr>
            <a:lvl8pPr marL="3191116" indent="0">
              <a:buNone/>
              <a:defRPr sz="900"/>
            </a:lvl8pPr>
            <a:lvl9pPr marL="364699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31CAD8-1099-48A5-B074-3E569B0785F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296389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872" indent="0">
              <a:buNone/>
              <a:defRPr sz="2800"/>
            </a:lvl2pPr>
            <a:lvl3pPr marL="911749" indent="0">
              <a:buNone/>
              <a:defRPr sz="2400"/>
            </a:lvl3pPr>
            <a:lvl4pPr marL="1367627" indent="0">
              <a:buNone/>
              <a:defRPr sz="2000"/>
            </a:lvl4pPr>
            <a:lvl5pPr marL="1823499" indent="0">
              <a:buNone/>
              <a:defRPr sz="2000"/>
            </a:lvl5pPr>
            <a:lvl6pPr marL="2279376" indent="0">
              <a:buNone/>
              <a:defRPr sz="2000"/>
            </a:lvl6pPr>
            <a:lvl7pPr marL="2735248" indent="0">
              <a:buNone/>
              <a:defRPr sz="2000"/>
            </a:lvl7pPr>
            <a:lvl8pPr marL="3191116" indent="0">
              <a:buNone/>
              <a:defRPr sz="2000"/>
            </a:lvl8pPr>
            <a:lvl9pPr marL="3646996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872" indent="0">
              <a:buNone/>
              <a:defRPr sz="1200"/>
            </a:lvl2pPr>
            <a:lvl3pPr marL="911749" indent="0">
              <a:buNone/>
              <a:defRPr sz="1000"/>
            </a:lvl3pPr>
            <a:lvl4pPr marL="1367627" indent="0">
              <a:buNone/>
              <a:defRPr sz="900"/>
            </a:lvl4pPr>
            <a:lvl5pPr marL="1823499" indent="0">
              <a:buNone/>
              <a:defRPr sz="900"/>
            </a:lvl5pPr>
            <a:lvl6pPr marL="2279376" indent="0">
              <a:buNone/>
              <a:defRPr sz="900"/>
            </a:lvl6pPr>
            <a:lvl7pPr marL="2735248" indent="0">
              <a:buNone/>
              <a:defRPr sz="900"/>
            </a:lvl7pPr>
            <a:lvl8pPr marL="3191116" indent="0">
              <a:buNone/>
              <a:defRPr sz="900"/>
            </a:lvl8pPr>
            <a:lvl9pPr marL="364699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E94FA2-BD66-458B-A84C-E2CC694F8E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662353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8CA28C-61D7-4C9F-A95E-573AAACD3A8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783046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1" y="274667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67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CBA5230-F5EA-4A15-B75A-690BEBE1062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63044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9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2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5872" indent="0" algn="ctr">
              <a:buNone/>
              <a:defRPr/>
            </a:lvl2pPr>
            <a:lvl3pPr marL="911749" indent="0" algn="ctr">
              <a:buNone/>
              <a:defRPr/>
            </a:lvl3pPr>
            <a:lvl4pPr marL="1367627" indent="0" algn="ctr">
              <a:buNone/>
              <a:defRPr/>
            </a:lvl4pPr>
            <a:lvl5pPr marL="1823499" indent="0" algn="ctr">
              <a:buNone/>
              <a:defRPr/>
            </a:lvl5pPr>
            <a:lvl6pPr marL="2279376" indent="0" algn="ctr">
              <a:buNone/>
              <a:defRPr/>
            </a:lvl6pPr>
            <a:lvl7pPr marL="2735248" indent="0" algn="ctr">
              <a:buNone/>
              <a:defRPr/>
            </a:lvl7pPr>
            <a:lvl8pPr marL="3191116" indent="0" algn="ctr">
              <a:buNone/>
              <a:defRPr/>
            </a:lvl8pPr>
            <a:lvl9pPr marL="3646996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B03870-275C-4692-9CA2-48EB06F9FFF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55841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3699D94-AE67-4FEE-9693-0CBD2A3B4F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727249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29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9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5872" indent="0">
              <a:buNone/>
              <a:defRPr sz="1800"/>
            </a:lvl2pPr>
            <a:lvl3pPr marL="911749" indent="0">
              <a:buNone/>
              <a:defRPr sz="1600"/>
            </a:lvl3pPr>
            <a:lvl4pPr marL="1367627" indent="0">
              <a:buNone/>
              <a:defRPr sz="1400"/>
            </a:lvl4pPr>
            <a:lvl5pPr marL="1823499" indent="0">
              <a:buNone/>
              <a:defRPr sz="1400"/>
            </a:lvl5pPr>
            <a:lvl6pPr marL="2279376" indent="0">
              <a:buNone/>
              <a:defRPr sz="1400"/>
            </a:lvl6pPr>
            <a:lvl7pPr marL="2735248" indent="0">
              <a:buNone/>
              <a:defRPr sz="1400"/>
            </a:lvl7pPr>
            <a:lvl8pPr marL="3191116" indent="0">
              <a:buNone/>
              <a:defRPr sz="1400"/>
            </a:lvl8pPr>
            <a:lvl9pPr marL="3646996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3775BA-66B2-4322-8F14-3C0EA7630C2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932982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4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3330D4-365F-4A82-8DEB-ED309C85E5F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5859414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872" indent="0">
              <a:buNone/>
              <a:defRPr sz="2000" b="1"/>
            </a:lvl2pPr>
            <a:lvl3pPr marL="911749" indent="0">
              <a:buNone/>
              <a:defRPr sz="1800" b="1"/>
            </a:lvl3pPr>
            <a:lvl4pPr marL="1367627" indent="0">
              <a:buNone/>
              <a:defRPr sz="1600" b="1"/>
            </a:lvl4pPr>
            <a:lvl5pPr marL="1823499" indent="0">
              <a:buNone/>
              <a:defRPr sz="1600" b="1"/>
            </a:lvl5pPr>
            <a:lvl6pPr marL="2279376" indent="0">
              <a:buNone/>
              <a:defRPr sz="1600" b="1"/>
            </a:lvl6pPr>
            <a:lvl7pPr marL="2735248" indent="0">
              <a:buNone/>
              <a:defRPr sz="1600" b="1"/>
            </a:lvl7pPr>
            <a:lvl8pPr marL="3191116" indent="0">
              <a:buNone/>
              <a:defRPr sz="1600" b="1"/>
            </a:lvl8pPr>
            <a:lvl9pPr marL="364699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5872" indent="0">
              <a:buNone/>
              <a:defRPr sz="2000" b="1"/>
            </a:lvl2pPr>
            <a:lvl3pPr marL="911749" indent="0">
              <a:buNone/>
              <a:defRPr sz="1800" b="1"/>
            </a:lvl3pPr>
            <a:lvl4pPr marL="1367627" indent="0">
              <a:buNone/>
              <a:defRPr sz="1600" b="1"/>
            </a:lvl4pPr>
            <a:lvl5pPr marL="1823499" indent="0">
              <a:buNone/>
              <a:defRPr sz="1600" b="1"/>
            </a:lvl5pPr>
            <a:lvl6pPr marL="2279376" indent="0">
              <a:buNone/>
              <a:defRPr sz="1600" b="1"/>
            </a:lvl6pPr>
            <a:lvl7pPr marL="2735248" indent="0">
              <a:buNone/>
              <a:defRPr sz="1600" b="1"/>
            </a:lvl7pPr>
            <a:lvl8pPr marL="3191116" indent="0">
              <a:buNone/>
              <a:defRPr sz="1600" b="1"/>
            </a:lvl8pPr>
            <a:lvl9pPr marL="3646996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506656-DE6A-46B0-9D1C-6F5B2EEDC1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379538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971A07-07BD-4FE6-8038-8B5ED540C2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6779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5EA1-427A-4182-8733-1D6A69271524}" type="datetimeFigureOut">
              <a:rPr lang="ru-RU" smtClean="0"/>
              <a:t>10.07.2022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BE97-97D7-476B-A296-0ED242A18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26320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2074E7-035F-4A6D-BA6E-F13FA4B295A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055423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739" y="273079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4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5872" indent="0">
              <a:buNone/>
              <a:defRPr sz="1200"/>
            </a:lvl2pPr>
            <a:lvl3pPr marL="911749" indent="0">
              <a:buNone/>
              <a:defRPr sz="1000"/>
            </a:lvl3pPr>
            <a:lvl4pPr marL="1367627" indent="0">
              <a:buNone/>
              <a:defRPr sz="900"/>
            </a:lvl4pPr>
            <a:lvl5pPr marL="1823499" indent="0">
              <a:buNone/>
              <a:defRPr sz="900"/>
            </a:lvl5pPr>
            <a:lvl6pPr marL="2279376" indent="0">
              <a:buNone/>
              <a:defRPr sz="900"/>
            </a:lvl6pPr>
            <a:lvl7pPr marL="2735248" indent="0">
              <a:buNone/>
              <a:defRPr sz="900"/>
            </a:lvl7pPr>
            <a:lvl8pPr marL="3191116" indent="0">
              <a:buNone/>
              <a:defRPr sz="900"/>
            </a:lvl8pPr>
            <a:lvl9pPr marL="364699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931F57-DFF6-4FBE-B6C6-B99A4CC0810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597403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5872" indent="0">
              <a:buNone/>
              <a:defRPr sz="2800"/>
            </a:lvl2pPr>
            <a:lvl3pPr marL="911749" indent="0">
              <a:buNone/>
              <a:defRPr sz="2400"/>
            </a:lvl3pPr>
            <a:lvl4pPr marL="1367627" indent="0">
              <a:buNone/>
              <a:defRPr sz="2000"/>
            </a:lvl4pPr>
            <a:lvl5pPr marL="1823499" indent="0">
              <a:buNone/>
              <a:defRPr sz="2000"/>
            </a:lvl5pPr>
            <a:lvl6pPr marL="2279376" indent="0">
              <a:buNone/>
              <a:defRPr sz="2000"/>
            </a:lvl6pPr>
            <a:lvl7pPr marL="2735248" indent="0">
              <a:buNone/>
              <a:defRPr sz="2000"/>
            </a:lvl7pPr>
            <a:lvl8pPr marL="3191116" indent="0">
              <a:buNone/>
              <a:defRPr sz="2000"/>
            </a:lvl8pPr>
            <a:lvl9pPr marL="3646996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5872" indent="0">
              <a:buNone/>
              <a:defRPr sz="1200"/>
            </a:lvl2pPr>
            <a:lvl3pPr marL="911749" indent="0">
              <a:buNone/>
              <a:defRPr sz="1000"/>
            </a:lvl3pPr>
            <a:lvl4pPr marL="1367627" indent="0">
              <a:buNone/>
              <a:defRPr sz="900"/>
            </a:lvl4pPr>
            <a:lvl5pPr marL="1823499" indent="0">
              <a:buNone/>
              <a:defRPr sz="900"/>
            </a:lvl5pPr>
            <a:lvl6pPr marL="2279376" indent="0">
              <a:buNone/>
              <a:defRPr sz="900"/>
            </a:lvl6pPr>
            <a:lvl7pPr marL="2735248" indent="0">
              <a:buNone/>
              <a:defRPr sz="900"/>
            </a:lvl7pPr>
            <a:lvl8pPr marL="3191116" indent="0">
              <a:buNone/>
              <a:defRPr sz="900"/>
            </a:lvl8pPr>
            <a:lvl9pPr marL="3646996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3B23BD1-D2C8-499C-BC8E-F692C65417B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262503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01F1EA-D578-4B27-806B-4407BA7E29A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06931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1" y="274667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67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99BC1E-727C-4E30-9016-ECD29B46DC9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6633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5EA1-427A-4182-8733-1D6A69271524}" type="datetimeFigureOut">
              <a:rPr lang="ru-RU" smtClean="0"/>
              <a:t>10.07.2022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BE97-97D7-476B-A296-0ED242A18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074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5EA1-427A-4182-8733-1D6A69271524}" type="datetimeFigureOut">
              <a:rPr lang="ru-RU" smtClean="0"/>
              <a:t>10.07.2022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BE97-97D7-476B-A296-0ED242A18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489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5EA1-427A-4182-8733-1D6A69271524}" type="datetimeFigureOut">
              <a:rPr lang="ru-RU" smtClean="0"/>
              <a:t>10.07.2022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BE97-97D7-476B-A296-0ED242A18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970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5EA1-427A-4182-8733-1D6A69271524}" type="datetimeFigureOut">
              <a:rPr lang="ru-RU" smtClean="0"/>
              <a:t>10.07.2022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BE97-97D7-476B-A296-0ED242A18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696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05EA1-427A-4182-8733-1D6A69271524}" type="datetimeFigureOut">
              <a:rPr lang="ru-RU" smtClean="0"/>
              <a:t>10.07.2022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8BE97-97D7-476B-A296-0ED242A18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951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705EA1-427A-4182-8733-1D6A69271524}" type="datetimeFigureOut">
              <a:rPr lang="ru-RU" smtClean="0"/>
              <a:t>10.07.2022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8BE97-97D7-476B-A296-0ED242A188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925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936C73-F37A-43FC-BB19-2BE00DADCDD3}" type="datetimeFigureOut">
              <a:rPr lang="ru-RU"/>
              <a:pPr>
                <a:defRPr/>
              </a:pPr>
              <a:t>10.07.2022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F016E2-DBFC-492C-856A-6A368A3C7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325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164" tIns="45584" rIns="91164" bIns="4558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164" tIns="45584" rIns="91164" bIns="455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64" tIns="45584" rIns="91164" bIns="45584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64" tIns="45584" rIns="91164" bIns="45584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164" tIns="45584" rIns="91164" bIns="45584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C0BBE6A-0C64-4B71-8BCE-7C03FCE70BE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3235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587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174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6762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34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38238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5438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1050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07311" indent="-22793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3186" indent="-22793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19060" indent="-22793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74935" indent="-22793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872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749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627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499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376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248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1116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996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50000">
              <a:srgbClr val="FFFF99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64" tIns="45584" rIns="91164" bIns="4558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64" tIns="45584" rIns="91164" bIns="455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64" tIns="45584" rIns="91164" bIns="45584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64" tIns="45584" rIns="91164" bIns="45584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164" tIns="45584" rIns="91164" bIns="45584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fld id="{65D9E103-EE2E-43A3-A33C-DBF8030463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1876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587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174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6762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349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38238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5438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1050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07311" indent="-22793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63186" indent="-22793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19060" indent="-22793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74935" indent="-22793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5872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1749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67627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3499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79376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35248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1116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46996" algn="l" defTabSz="91174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7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6.jpeg"/><Relationship Id="rId5" Type="http://schemas.openxmlformats.org/officeDocument/2006/relationships/image" Target="../media/image4.jpeg"/><Relationship Id="rId10" Type="http://schemas.openxmlformats.org/officeDocument/2006/relationships/image" Target="../media/image20.png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18.jpeg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4.jpeg"/><Relationship Id="rId9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6.jpe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81187" y="2643211"/>
            <a:ext cx="8072685" cy="2800767"/>
          </a:xfrm>
          <a:prstGeom prst="rect">
            <a:avLst/>
          </a:prstGeom>
          <a:noFill/>
        </p:spPr>
        <p:txBody>
          <a:bodyPr lIns="91164" tIns="45584" rIns="91164" bIns="45584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8800" b="1" i="1" dirty="0">
                <a:ln w="11430"/>
                <a:solidFill>
                  <a:srgbClr val="FFFF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«Я И МОИ ЭМОЦИИ»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52888" y="1000113"/>
            <a:ext cx="5357851" cy="1200329"/>
          </a:xfrm>
          <a:prstGeom prst="rect">
            <a:avLst/>
          </a:prstGeom>
          <a:noFill/>
        </p:spPr>
        <p:txBody>
          <a:bodyPr lIns="91164" tIns="45584" rIns="91164" bIns="45584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7200" b="1" spc="50" dirty="0">
                <a:ln w="11430"/>
                <a:solidFill>
                  <a:srgbClr val="FFFF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ТЕМА</a:t>
            </a:r>
            <a:r>
              <a:rPr lang="ru-RU" sz="5400" b="1" spc="50" dirty="0">
                <a:ln w="11430"/>
                <a:solidFill>
                  <a:srgbClr val="FFFF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charset="0"/>
              </a:rPr>
              <a:t>:</a:t>
            </a:r>
          </a:p>
        </p:txBody>
      </p:sp>
      <p:pic>
        <p:nvPicPr>
          <p:cNvPr id="10" name="Picture 2" descr="ag00319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51" y="206375"/>
            <a:ext cx="3929063" cy="250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14927" y="5158212"/>
            <a:ext cx="3158002" cy="1457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67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FF99"/>
                </a:solidFill>
              </a:rPr>
              <a:t>«Покажи и угадай эмоцию»</a:t>
            </a:r>
          </a:p>
        </p:txBody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92313" y="1196976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Мои брови нахмурены и сдвинуты.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Зубы стиснуты.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Губы плотно сжаты.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Ноздри расширены 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и дрожат.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Я сжимаю кулаки.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Я хочу ударить.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Я кричу.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8975725" y="5445125"/>
            <a:ext cx="1512888" cy="1143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164" tIns="45584" rIns="91164" bIns="45584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6000" b="1">
              <a:solidFill>
                <a:srgbClr val="000000"/>
              </a:solidFill>
            </a:endParaRPr>
          </a:p>
        </p:txBody>
      </p:sp>
      <p:pic>
        <p:nvPicPr>
          <p:cNvPr id="14643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638" y="3141663"/>
            <a:ext cx="4818062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304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3" descr="D:\Мои документы\Downloads\божья коров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3719736" y="274638"/>
            <a:ext cx="5112568" cy="1143000"/>
          </a:xfrm>
          <a:solidFill>
            <a:srgbClr val="FFFF00"/>
          </a:solidFill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Угадай эмоцию</a:t>
            </a:r>
          </a:p>
        </p:txBody>
      </p:sp>
      <p:pic>
        <p:nvPicPr>
          <p:cNvPr id="5126" name="Picture 6" descr="http://mega-mult.net/uploads/posts/2012-08/1345172627_gusi-lebed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602" y="1287462"/>
            <a:ext cx="7520836" cy="3384376"/>
          </a:xfrm>
          <a:prstGeom prst="rect">
            <a:avLst/>
          </a:prstGeom>
          <a:noFill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23592" y="4725144"/>
            <a:ext cx="1791072" cy="1791072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03912" y="4869160"/>
            <a:ext cx="1791518" cy="1791518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84233" y="4869161"/>
            <a:ext cx="1791519" cy="1791519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j0214098.wav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1919536" y="623731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789168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5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7.40741E-7 L -3.54167E-6 -0.22315 C -3.54167E-6 -0.32315 0.06667 -0.44607 0.12071 -0.44607 L 0.24154 -0.44607 " pathEditMode="relative" rAng="0" ptsTypes="AAAA">
                                      <p:cBhvr>
                                        <p:cTn id="7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70" y="-2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7.40741E-7 L -0.22083 -0.4020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42" y="-20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9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3" descr="D:\Мои документы\Downloads\божья коров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5" name="ELPHRG01.wav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9983788" y="6308725"/>
            <a:ext cx="304800" cy="304800"/>
          </a:xfrm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3713" y="404664"/>
            <a:ext cx="58959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67608" y="4509120"/>
            <a:ext cx="1791518" cy="1791518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31904" y="4437112"/>
            <a:ext cx="1872208" cy="1872208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40378" y="4437112"/>
            <a:ext cx="1872208" cy="1872208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52494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-0.33302  E" pathEditMode="relative" ptsTypes="">
                                      <p:cBhvr>
                                        <p:cTn id="56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D:\Мои документы\Downloads\божья коров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9696" y="548680"/>
            <a:ext cx="5616624" cy="4069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95601" y="4797153"/>
            <a:ext cx="1863527" cy="1863527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24193" y="4797153"/>
            <a:ext cx="1791519" cy="1791519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59896" y="4797152"/>
            <a:ext cx="1872208" cy="1872208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63637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3.33333E-6 L 0.48711 -0.39098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9" y="-195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32 -0.07824 L -0.32096 -0.6361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82" y="-278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5400" b="1" dirty="0" smtClean="0">
                <a:latin typeface="Arial Black" panose="020B0A04020102020204" pitchFamily="34" charset="0"/>
              </a:rPr>
              <a:t>СПАСИБО ЗА ВНИМАНИЕ!</a:t>
            </a:r>
            <a:endParaRPr lang="ru-RU" sz="5400" b="1" dirty="0">
              <a:latin typeface="Arial Black" panose="020B0A04020102020204" pitchFamily="34" charset="0"/>
            </a:endParaRPr>
          </a:p>
        </p:txBody>
      </p:sp>
      <p:sp>
        <p:nvSpPr>
          <p:cNvPr id="4" name="Улыбающееся лицо 3"/>
          <p:cNvSpPr/>
          <p:nvPr/>
        </p:nvSpPr>
        <p:spPr>
          <a:xfrm>
            <a:off x="2781300" y="3257550"/>
            <a:ext cx="2838450" cy="2868614"/>
          </a:xfrm>
          <a:prstGeom prst="smileyFace">
            <a:avLst/>
          </a:prstGeom>
          <a:solidFill>
            <a:srgbClr val="FFFF00"/>
          </a:solidFill>
          <a:ln>
            <a:solidFill>
              <a:schemeClr val="bg2">
                <a:lumMod val="25000"/>
              </a:schemeClr>
            </a:solidFill>
          </a:ln>
          <a:effectLst>
            <a:innerShdw blurRad="63500" dist="508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звук 4">
            <a:hlinkClick r:id="" action="ppaction://noaction" highlightClick="1">
              <a:snd r:embed="rId3" name="applause.wav"/>
            </a:hlinkClick>
          </p:cNvPr>
          <p:cNvSpPr/>
          <p:nvPr/>
        </p:nvSpPr>
        <p:spPr>
          <a:xfrm>
            <a:off x="8496300" y="5505450"/>
            <a:ext cx="723900" cy="620714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/>
          <p:cNvSpPr/>
          <p:nvPr/>
        </p:nvSpPr>
        <p:spPr>
          <a:xfrm>
            <a:off x="6100762" y="3548857"/>
            <a:ext cx="1162050" cy="1143000"/>
          </a:xfrm>
          <a:prstGeom prst="hear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/>
          <p:cNvSpPr/>
          <p:nvPr/>
        </p:nvSpPr>
        <p:spPr>
          <a:xfrm>
            <a:off x="8343900" y="2849959"/>
            <a:ext cx="876300" cy="914400"/>
          </a:xfrm>
          <a:prstGeom prst="hear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ердце 7"/>
          <p:cNvSpPr/>
          <p:nvPr/>
        </p:nvSpPr>
        <p:spPr>
          <a:xfrm>
            <a:off x="10301288" y="2442368"/>
            <a:ext cx="714375" cy="815182"/>
          </a:xfrm>
          <a:prstGeom prst="hear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853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 углубить знания детей о эмоциях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Задачи:</a:t>
            </a:r>
          </a:p>
          <a:p>
            <a:r>
              <a:rPr lang="ru-RU" dirty="0" smtClean="0"/>
              <a:t>Научить дошкольников определять положительные и отрицательные эмоции</a:t>
            </a:r>
          </a:p>
          <a:p>
            <a:r>
              <a:rPr lang="ru-RU" dirty="0" smtClean="0"/>
              <a:t>Углубить знания детей о эмоциональных состояниях, качестве и интенсивности эмоциональных переживаний</a:t>
            </a:r>
          </a:p>
          <a:p>
            <a:r>
              <a:rPr lang="ru-RU" dirty="0" smtClean="0"/>
              <a:t>Научить различать эмоции на примере сказочных персонажей</a:t>
            </a:r>
          </a:p>
          <a:p>
            <a:r>
              <a:rPr lang="ru-RU" dirty="0" smtClean="0"/>
              <a:t>Развивать мимику и пантомимику дошкольников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94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4029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31950" y="115888"/>
            <a:ext cx="8928100" cy="66976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75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Содержимое 18"/>
          <p:cNvSpPr>
            <a:spLocks noGrp="1"/>
          </p:cNvSpPr>
          <p:nvPr>
            <p:ph idx="1"/>
          </p:nvPr>
        </p:nvSpPr>
        <p:spPr>
          <a:xfrm>
            <a:off x="5951538" y="5445126"/>
            <a:ext cx="2952750" cy="1412875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3075" name="Picture 3" descr="D:\Мои документы\Downloads\божья коровк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3750" y="260350"/>
            <a:ext cx="8229600" cy="114300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НАЗОВИ ЭМОЦИЮ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1412777"/>
            <a:ext cx="2871788" cy="2880791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47928" y="1412777"/>
            <a:ext cx="3049588" cy="3051175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 cstate="print"/>
          <a:srcRect l="19" b="12216"/>
          <a:stretch>
            <a:fillRect/>
          </a:stretch>
        </p:blipFill>
        <p:spPr bwMode="auto">
          <a:xfrm>
            <a:off x="3287688" y="3284984"/>
            <a:ext cx="2871242" cy="2520974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48128" y="3212976"/>
            <a:ext cx="2953022" cy="2756154"/>
          </a:xfrm>
          <a:prstGeom prst="smileyFac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j0214098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927649" y="6237313"/>
            <a:ext cx="296863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61918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474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 smtClean="0">
                <a:solidFill>
                  <a:srgbClr val="0000CC"/>
                </a:solidFill>
              </a:rPr>
              <a:t>Наши ВРАГИ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4000" b="1" i="1">
                <a:solidFill>
                  <a:srgbClr val="0000CC"/>
                </a:solidFill>
              </a:rPr>
              <a:t>ЗЛОСТЬ</a:t>
            </a:r>
          </a:p>
          <a:p>
            <a:pPr eaLnBrk="1" hangingPunct="1"/>
            <a:r>
              <a:rPr lang="ru-RU" altLang="ru-RU" sz="4000" b="1" i="1">
                <a:solidFill>
                  <a:srgbClr val="0000CC"/>
                </a:solidFill>
              </a:rPr>
              <a:t>АГРЕССИЯ</a:t>
            </a:r>
          </a:p>
          <a:p>
            <a:pPr eaLnBrk="1" hangingPunct="1"/>
            <a:r>
              <a:rPr lang="ru-RU" altLang="ru-RU" sz="4000" b="1" i="1">
                <a:solidFill>
                  <a:srgbClr val="0000CC"/>
                </a:solidFill>
              </a:rPr>
              <a:t>НАСМЕШКА</a:t>
            </a:r>
          </a:p>
          <a:p>
            <a:pPr eaLnBrk="1" hangingPunct="1"/>
            <a:r>
              <a:rPr lang="ru-RU" altLang="ru-RU" sz="4000" b="1" i="1">
                <a:solidFill>
                  <a:srgbClr val="0000CC"/>
                </a:solidFill>
              </a:rPr>
              <a:t>ГРУБОСТЬ</a:t>
            </a:r>
          </a:p>
          <a:p>
            <a:pPr eaLnBrk="1" hangingPunct="1"/>
            <a:r>
              <a:rPr lang="ru-RU" altLang="ru-RU" sz="4000" b="1" i="1">
                <a:solidFill>
                  <a:srgbClr val="0000CC"/>
                </a:solidFill>
              </a:rPr>
              <a:t>ЯРОСТЬ…</a:t>
            </a:r>
          </a:p>
        </p:txBody>
      </p:sp>
      <p:pic>
        <p:nvPicPr>
          <p:cNvPr id="141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801" y="1700213"/>
            <a:ext cx="3097213" cy="396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9736425"/>
      </p:ext>
    </p:extLst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i="1" smtClean="0">
                <a:solidFill>
                  <a:srgbClr val="009900"/>
                </a:solidFill>
              </a:rPr>
              <a:t>Наши ДРУЗЬЯ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4000" b="1" i="1">
                <a:solidFill>
                  <a:srgbClr val="009900"/>
                </a:solidFill>
              </a:rPr>
              <a:t>НЕЖНОСТЬ</a:t>
            </a:r>
          </a:p>
          <a:p>
            <a:pPr eaLnBrk="1" hangingPunct="1"/>
            <a:r>
              <a:rPr lang="ru-RU" altLang="ru-RU" sz="4000" b="1" i="1">
                <a:solidFill>
                  <a:srgbClr val="009900"/>
                </a:solidFill>
              </a:rPr>
              <a:t>РАДОСТЬ</a:t>
            </a:r>
          </a:p>
          <a:p>
            <a:pPr eaLnBrk="1" hangingPunct="1"/>
            <a:r>
              <a:rPr lang="ru-RU" altLang="ru-RU" sz="4000" b="1" i="1">
                <a:solidFill>
                  <a:srgbClr val="009900"/>
                </a:solidFill>
              </a:rPr>
              <a:t>УВЕРЕННОСТЬ </a:t>
            </a:r>
          </a:p>
          <a:p>
            <a:pPr eaLnBrk="1" hangingPunct="1"/>
            <a:r>
              <a:rPr lang="ru-RU" altLang="ru-RU" sz="4000" b="1" i="1">
                <a:solidFill>
                  <a:srgbClr val="009900"/>
                </a:solidFill>
              </a:rPr>
              <a:t>СПОКОЙСТВИЕ</a:t>
            </a:r>
          </a:p>
          <a:p>
            <a:pPr eaLnBrk="1" hangingPunct="1"/>
            <a:r>
              <a:rPr lang="ru-RU" altLang="ru-RU" sz="4000" b="1" i="1">
                <a:solidFill>
                  <a:srgbClr val="009900"/>
                </a:solidFill>
              </a:rPr>
              <a:t>ДОБРОЖЕЛАТЕЛЬНОСТЬ…</a:t>
            </a:r>
          </a:p>
        </p:txBody>
      </p:sp>
      <p:pic>
        <p:nvPicPr>
          <p:cNvPr id="14234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39" y="1412875"/>
            <a:ext cx="3794125" cy="3168650"/>
          </a:xfrm>
          <a:prstGeom prst="rect">
            <a:avLst/>
          </a:prstGeom>
          <a:noFill/>
          <a:ln w="9525">
            <a:solidFill>
              <a:srgbClr val="00CC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669967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FF99"/>
                </a:solidFill>
              </a:rPr>
              <a:t>«Покажи и угадай эмоцию»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 Я улыбаюсь.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 Мои глаза слегка прищурены.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 Уголки рта слегка приподняты.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 Я смеюсь.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 Я хохочу.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 Я пою.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605464" y="3644901"/>
            <a:ext cx="4968875" cy="30464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164" tIns="45584" rIns="91164" bIns="45584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6000" b="1">
              <a:solidFill>
                <a:srgbClr val="000000"/>
              </a:solidFill>
            </a:endParaRPr>
          </a:p>
        </p:txBody>
      </p:sp>
      <p:pic>
        <p:nvPicPr>
          <p:cNvPr id="14336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9114" y="3544889"/>
            <a:ext cx="4981575" cy="324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371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FF99"/>
                </a:solidFill>
              </a:rPr>
              <a:t>«Покажи и угадай эмоцию»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1" y="1600201"/>
            <a:ext cx="8507413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Я опускаю и отворачиваю 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голову в сторону.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Я прячу глаза.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У меня краснеют 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лицо и уши.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6527800" y="4652963"/>
            <a:ext cx="3962400" cy="1143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164" tIns="45584" rIns="91164" bIns="45584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5400" b="1">
              <a:solidFill>
                <a:srgbClr val="000000"/>
              </a:solidFill>
            </a:endParaRPr>
          </a:p>
        </p:txBody>
      </p:sp>
      <p:pic>
        <p:nvPicPr>
          <p:cNvPr id="14438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5589" y="2781301"/>
            <a:ext cx="5322887" cy="392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42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FF99"/>
                </a:solidFill>
              </a:rPr>
              <a:t>«Покажи и угадай эмоцию»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Мои брови приподняты.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Рот слегка приоткрыт,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 округлен.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Глаза широко раскрыты.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Я восклицаю: «О-о-о!» </a:t>
            </a:r>
          </a:p>
          <a:p>
            <a:pPr eaLnBrk="1" hangingPunct="1">
              <a:buFontTx/>
              <a:buNone/>
            </a:pPr>
            <a:r>
              <a:rPr lang="ru-RU" altLang="ru-RU" smtClean="0"/>
              <a:t>или «Ах!».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7464425" y="5229225"/>
            <a:ext cx="2825750" cy="11509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164" tIns="45584" rIns="91164" bIns="45584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None/>
            </a:pPr>
            <a:endParaRPr lang="ru-RU" altLang="ru-RU" sz="5400" b="1">
              <a:solidFill>
                <a:srgbClr val="000000"/>
              </a:solidFill>
            </a:endParaRPr>
          </a:p>
        </p:txBody>
      </p:sp>
      <p:pic>
        <p:nvPicPr>
          <p:cNvPr id="1454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1" y="2205039"/>
            <a:ext cx="3840163" cy="456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340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373</Words>
  <Application>Microsoft Office PowerPoint</Application>
  <PresentationFormat>Широкоэкранный</PresentationFormat>
  <Paragraphs>68</Paragraphs>
  <Slides>14</Slides>
  <Notes>8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Arial Black</vt:lpstr>
      <vt:lpstr>Calibri</vt:lpstr>
      <vt:lpstr>Calibri Light</vt:lpstr>
      <vt:lpstr>Comic Sans MS</vt:lpstr>
      <vt:lpstr>Тема Office</vt:lpstr>
      <vt:lpstr>1_Тема Office</vt:lpstr>
      <vt:lpstr>Оформление по умолчанию</vt:lpstr>
      <vt:lpstr>2_Оформление по умолчанию</vt:lpstr>
      <vt:lpstr>Презентация PowerPoint</vt:lpstr>
      <vt:lpstr>Цель: углубить знания детей о эмоциях</vt:lpstr>
      <vt:lpstr>Презентация PowerPoint</vt:lpstr>
      <vt:lpstr>НАЗОВИ ЭМОЦИЮ</vt:lpstr>
      <vt:lpstr>Наши ВРАГИ</vt:lpstr>
      <vt:lpstr>Наши ДРУЗЬЯ</vt:lpstr>
      <vt:lpstr>«Покажи и угадай эмоцию»</vt:lpstr>
      <vt:lpstr>«Покажи и угадай эмоцию»</vt:lpstr>
      <vt:lpstr>«Покажи и угадай эмоцию»</vt:lpstr>
      <vt:lpstr>«Покажи и угадай эмоцию»</vt:lpstr>
      <vt:lpstr>Угадай эмоцию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Айрат</dc:creator>
  <cp:lastModifiedBy>Айрат</cp:lastModifiedBy>
  <cp:revision>10</cp:revision>
  <dcterms:created xsi:type="dcterms:W3CDTF">2022-04-11T09:55:02Z</dcterms:created>
  <dcterms:modified xsi:type="dcterms:W3CDTF">2022-07-10T10:36:10Z</dcterms:modified>
</cp:coreProperties>
</file>