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0" r:id="rId3"/>
    <p:sldId id="293" r:id="rId4"/>
    <p:sldId id="295" r:id="rId5"/>
    <p:sldId id="296" r:id="rId6"/>
    <p:sldId id="311" r:id="rId7"/>
    <p:sldId id="313" r:id="rId8"/>
    <p:sldId id="267" r:id="rId9"/>
    <p:sldId id="314" r:id="rId10"/>
    <p:sldId id="315" r:id="rId11"/>
    <p:sldId id="317" r:id="rId12"/>
    <p:sldId id="316" r:id="rId13"/>
    <p:sldId id="351" r:id="rId14"/>
    <p:sldId id="318" r:id="rId15"/>
    <p:sldId id="284" r:id="rId16"/>
    <p:sldId id="285" r:id="rId17"/>
    <p:sldId id="319" r:id="rId18"/>
    <p:sldId id="320" r:id="rId19"/>
    <p:sldId id="321" r:id="rId20"/>
    <p:sldId id="271" r:id="rId21"/>
    <p:sldId id="302" r:id="rId22"/>
    <p:sldId id="303" r:id="rId23"/>
    <p:sldId id="323" r:id="rId24"/>
    <p:sldId id="322" r:id="rId25"/>
    <p:sldId id="324" r:id="rId26"/>
    <p:sldId id="325" r:id="rId27"/>
    <p:sldId id="329" r:id="rId28"/>
    <p:sldId id="328" r:id="rId29"/>
    <p:sldId id="327" r:id="rId30"/>
    <p:sldId id="331" r:id="rId31"/>
    <p:sldId id="326" r:id="rId32"/>
    <p:sldId id="333" r:id="rId33"/>
    <p:sldId id="332" r:id="rId34"/>
    <p:sldId id="334" r:id="rId35"/>
    <p:sldId id="335" r:id="rId36"/>
    <p:sldId id="336" r:id="rId37"/>
    <p:sldId id="338" r:id="rId38"/>
    <p:sldId id="337" r:id="rId39"/>
    <p:sldId id="339" r:id="rId40"/>
    <p:sldId id="347" r:id="rId41"/>
    <p:sldId id="340" r:id="rId42"/>
    <p:sldId id="343" r:id="rId43"/>
    <p:sldId id="342" r:id="rId44"/>
    <p:sldId id="341" r:id="rId45"/>
    <p:sldId id="288" r:id="rId46"/>
    <p:sldId id="305" r:id="rId47"/>
    <p:sldId id="306" r:id="rId48"/>
    <p:sldId id="307" r:id="rId49"/>
    <p:sldId id="308" r:id="rId50"/>
    <p:sldId id="309" r:id="rId51"/>
    <p:sldId id="289" r:id="rId52"/>
    <p:sldId id="304" r:id="rId53"/>
    <p:sldId id="280" r:id="rId54"/>
    <p:sldId id="279" r:id="rId55"/>
    <p:sldId id="278" r:id="rId56"/>
    <p:sldId id="281" r:id="rId57"/>
    <p:sldId id="283" r:id="rId58"/>
    <p:sldId id="282" r:id="rId59"/>
    <p:sldId id="345" r:id="rId60"/>
    <p:sldId id="348" r:id="rId61"/>
    <p:sldId id="349" r:id="rId62"/>
    <p:sldId id="350" r:id="rId6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7" Type="http://schemas.openxmlformats.org/officeDocument/2006/relationships/image" Target="../media/image8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jpeg"/><Relationship Id="rId3" Type="http://schemas.openxmlformats.org/officeDocument/2006/relationships/image" Target="../media/image110.jpeg"/><Relationship Id="rId7" Type="http://schemas.openxmlformats.org/officeDocument/2006/relationships/image" Target="../media/image1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jpeg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0.jpeg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4.jpeg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jpeg"/><Relationship Id="rId5" Type="http://schemas.openxmlformats.org/officeDocument/2006/relationships/image" Target="../media/image127.jpeg"/><Relationship Id="rId4" Type="http://schemas.openxmlformats.org/officeDocument/2006/relationships/image" Target="../media/image126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0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image" Target="../media/image132.png"/><Relationship Id="rId7" Type="http://schemas.openxmlformats.org/officeDocument/2006/relationships/image" Target="../media/image1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4" Type="http://schemas.openxmlformats.org/officeDocument/2006/relationships/image" Target="../media/image133.png"/><Relationship Id="rId9" Type="http://schemas.openxmlformats.org/officeDocument/2006/relationships/image" Target="../media/image138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3" Type="http://schemas.openxmlformats.org/officeDocument/2006/relationships/image" Target="../media/image139.png"/><Relationship Id="rId7" Type="http://schemas.openxmlformats.org/officeDocument/2006/relationships/image" Target="../media/image143.png"/><Relationship Id="rId12" Type="http://schemas.openxmlformats.org/officeDocument/2006/relationships/image" Target="../media/image14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2.jpeg"/><Relationship Id="rId11" Type="http://schemas.openxmlformats.org/officeDocument/2006/relationships/image" Target="../media/image147.jpeg"/><Relationship Id="rId5" Type="http://schemas.openxmlformats.org/officeDocument/2006/relationships/image" Target="../media/image141.png"/><Relationship Id="rId10" Type="http://schemas.openxmlformats.org/officeDocument/2006/relationships/image" Target="../media/image146.png"/><Relationship Id="rId4" Type="http://schemas.openxmlformats.org/officeDocument/2006/relationships/image" Target="../media/image140.png"/><Relationship Id="rId9" Type="http://schemas.openxmlformats.org/officeDocument/2006/relationships/image" Target="../media/image14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резентация &#10;для детей дошкольного возраста«Знакомство детей с бытом и культ..."/>
          <p:cNvPicPr>
            <a:picLocks noChangeAspect="1" noChangeArrowheads="1"/>
          </p:cNvPicPr>
          <p:nvPr/>
        </p:nvPicPr>
        <p:blipFill>
          <a:blip r:embed="rId2" cstate="print"/>
          <a:srcRect b="51198"/>
          <a:stretch>
            <a:fillRect/>
          </a:stretch>
        </p:blipFill>
        <p:spPr bwMode="auto">
          <a:xfrm>
            <a:off x="0" y="0"/>
            <a:ext cx="9144000" cy="4437112"/>
          </a:xfrm>
          <a:prstGeom prst="rect">
            <a:avLst/>
          </a:prstGeom>
          <a:noFill/>
        </p:spPr>
      </p:pic>
      <p:pic>
        <p:nvPicPr>
          <p:cNvPr id="3" name="Picture 2" descr="Презентация &#10;для детей дошкольного возраста«Знакомство детей с бытом и культ..."/>
          <p:cNvPicPr>
            <a:picLocks noChangeAspect="1" noChangeArrowheads="1"/>
          </p:cNvPicPr>
          <p:nvPr/>
        </p:nvPicPr>
        <p:blipFill>
          <a:blip r:embed="rId2" cstate="print"/>
          <a:srcRect t="76999" r="1301"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131840" y="548680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eaLnBrk="0" hangingPunct="0"/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63888" y="908720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eaLnBrk="0" hangingPunct="0"/>
            <a:endParaRPr lang="ru-RU" sz="2400" b="1" dirty="0"/>
          </a:p>
        </p:txBody>
      </p:sp>
      <p:pic>
        <p:nvPicPr>
          <p:cNvPr id="9" name="Рисунок 5" descr="http://player.myshared.ru/62/1348542/slides/slide_18.jpg"/>
          <p:cNvPicPr>
            <a:picLocks noChangeAspect="1" noChangeArrowheads="1"/>
          </p:cNvPicPr>
          <p:nvPr/>
        </p:nvPicPr>
        <p:blipFill>
          <a:blip r:embed="rId3" cstate="print"/>
          <a:srcRect l="7272" t="32303" r="15147" b="3091"/>
          <a:stretch>
            <a:fillRect/>
          </a:stretch>
        </p:blipFill>
        <p:spPr bwMode="auto">
          <a:xfrm>
            <a:off x="323850" y="1196752"/>
            <a:ext cx="4104134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4" descr="http://player.myshared.ru/62/1348542/slides/slide_18.jpg"/>
          <p:cNvPicPr>
            <a:picLocks noChangeAspect="1" noChangeArrowheads="1"/>
          </p:cNvPicPr>
          <p:nvPr/>
        </p:nvPicPr>
        <p:blipFill>
          <a:blip r:embed="rId3" cstate="print"/>
          <a:srcRect l="6061" t="4845" r="66058" b="67697"/>
          <a:stretch>
            <a:fillRect/>
          </a:stretch>
        </p:blipFill>
        <p:spPr bwMode="auto">
          <a:xfrm>
            <a:off x="4859338" y="1196752"/>
            <a:ext cx="4284662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635896" y="620688"/>
            <a:ext cx="30243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eaLnBrk="0" hangingPunct="0"/>
            <a:r>
              <a:rPr lang="ru-RU" sz="2400" b="1" dirty="0" smtClean="0">
                <a:solidFill>
                  <a:srgbClr val="111111"/>
                </a:solidFill>
                <a:latin typeface="+mj-lt"/>
                <a:cs typeface="Times New Roman" pitchFamily="18" charset="0"/>
              </a:rPr>
              <a:t>Скотоводство</a:t>
            </a:r>
            <a:endParaRPr lang="ru-RU" sz="2400" b="1" dirty="0">
              <a:latin typeface="+mj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131840" y="548680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eaLnBrk="0" hangingPunct="0"/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63888" y="908720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eaLnBrk="0" hangingPunct="0"/>
            <a:endParaRPr lang="ru-RU" sz="2400" b="1" dirty="0"/>
          </a:p>
        </p:txBody>
      </p:sp>
      <p:pic>
        <p:nvPicPr>
          <p:cNvPr id="5" name="Рисунок 4" descr="http://player.myshared.ru/62/1348542/slides/slide_19.jpg"/>
          <p:cNvPicPr>
            <a:picLocks noChangeAspect="1" noChangeArrowheads="1"/>
          </p:cNvPicPr>
          <p:nvPr/>
        </p:nvPicPr>
        <p:blipFill>
          <a:blip r:embed="rId3" cstate="print"/>
          <a:srcRect l="49704" t="26501" r="15143" b="38625"/>
          <a:stretch>
            <a:fillRect/>
          </a:stretch>
        </p:blipFill>
        <p:spPr bwMode="auto">
          <a:xfrm>
            <a:off x="323528" y="1772816"/>
            <a:ext cx="2807965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3" descr="http://player.myshared.ru/62/1348542/slides/slide_19.jpg"/>
          <p:cNvPicPr>
            <a:picLocks noChangeAspect="1" noChangeArrowheads="1"/>
          </p:cNvPicPr>
          <p:nvPr/>
        </p:nvPicPr>
        <p:blipFill>
          <a:blip r:embed="rId3" cstate="print"/>
          <a:srcRect l="1212" t="25842" r="53970" b="4706"/>
          <a:stretch>
            <a:fillRect/>
          </a:stretch>
        </p:blipFill>
        <p:spPr bwMode="auto">
          <a:xfrm>
            <a:off x="3635896" y="1268760"/>
            <a:ext cx="2592387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2" descr="http://player.myshared.ru/62/1348542/slides/slide_19.jpg"/>
          <p:cNvPicPr>
            <a:picLocks noChangeAspect="1" noChangeArrowheads="1"/>
          </p:cNvPicPr>
          <p:nvPr/>
        </p:nvPicPr>
        <p:blipFill>
          <a:blip r:embed="rId3" cstate="print"/>
          <a:srcRect l="50911" t="63699" r="12724" b="7936"/>
          <a:stretch>
            <a:fillRect/>
          </a:stretch>
        </p:blipFill>
        <p:spPr bwMode="auto">
          <a:xfrm>
            <a:off x="6660232" y="620688"/>
            <a:ext cx="248376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475656" y="692696"/>
            <a:ext cx="41197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eaLnBrk="0" hangingPunct="0"/>
            <a:r>
              <a:rPr lang="ru-RU" sz="2400" b="1" dirty="0" smtClean="0">
                <a:solidFill>
                  <a:srgbClr val="111111"/>
                </a:solidFill>
                <a:latin typeface="+mj-lt"/>
                <a:cs typeface="Times New Roman" pitchFamily="18" charset="0"/>
              </a:rPr>
              <a:t>Охота и рыболовство</a:t>
            </a:r>
            <a:endParaRPr lang="ru-RU" sz="2400" b="1" dirty="0">
              <a:latin typeface="+mj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131840" y="548680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eaLnBrk="0" hangingPunct="0"/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63888" y="908720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eaLnBrk="0" hangingPunct="0"/>
            <a:endParaRPr lang="ru-RU" sz="2400" b="1" dirty="0"/>
          </a:p>
        </p:txBody>
      </p:sp>
      <p:pic>
        <p:nvPicPr>
          <p:cNvPr id="5" name="Рисунок 1" descr="http://player.myshared.ru/62/1348542/slides/slide_20.jpg"/>
          <p:cNvPicPr>
            <a:picLocks noChangeAspect="1" noChangeArrowheads="1"/>
          </p:cNvPicPr>
          <p:nvPr/>
        </p:nvPicPr>
        <p:blipFill>
          <a:blip r:embed="rId3" cstate="print"/>
          <a:srcRect l="6061" t="22612" r="59686" b="7938"/>
          <a:stretch>
            <a:fillRect/>
          </a:stretch>
        </p:blipFill>
        <p:spPr bwMode="auto">
          <a:xfrm>
            <a:off x="611188" y="2060575"/>
            <a:ext cx="2736850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4" descr="http://player.myshared.ru/62/1348542/slides/slide_20.jpg"/>
          <p:cNvPicPr>
            <a:picLocks noChangeAspect="1" noChangeArrowheads="1"/>
          </p:cNvPicPr>
          <p:nvPr/>
        </p:nvPicPr>
        <p:blipFill>
          <a:blip r:embed="rId3" cstate="print"/>
          <a:srcRect l="59396" t="16151" r="24844" b="62852"/>
          <a:stretch>
            <a:fillRect/>
          </a:stretch>
        </p:blipFill>
        <p:spPr bwMode="auto">
          <a:xfrm>
            <a:off x="3419872" y="620688"/>
            <a:ext cx="208756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5" descr="http://player.myshared.ru/62/1348542/slides/slide_20.jpg"/>
          <p:cNvPicPr>
            <a:picLocks noChangeAspect="1" noChangeArrowheads="1"/>
          </p:cNvPicPr>
          <p:nvPr/>
        </p:nvPicPr>
        <p:blipFill>
          <a:blip r:embed="rId3" cstate="print"/>
          <a:srcRect l="50726" t="57957" r="17712" b="9740"/>
          <a:stretch>
            <a:fillRect/>
          </a:stretch>
        </p:blipFill>
        <p:spPr bwMode="auto">
          <a:xfrm>
            <a:off x="5256212" y="2492896"/>
            <a:ext cx="3887788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076056" y="1916832"/>
            <a:ext cx="42871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eaLnBrk="0" hangingPunct="0"/>
            <a:r>
              <a:rPr lang="ru-RU" sz="2400" b="1" dirty="0" smtClean="0">
                <a:solidFill>
                  <a:srgbClr val="111111"/>
                </a:solidFill>
                <a:cs typeface="Times New Roman" pitchFamily="18" charset="0"/>
              </a:rPr>
              <a:t>Бортничество(пчеловодство)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764704"/>
            <a:ext cx="25444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eaLnBrk="0" hangingPunct="0"/>
            <a:r>
              <a:rPr lang="ru-RU" sz="2400" b="1" dirty="0" smtClean="0">
                <a:solidFill>
                  <a:srgbClr val="111111"/>
                </a:solidFill>
                <a:cs typeface="Times New Roman" pitchFamily="18" charset="0"/>
              </a:rPr>
              <a:t>Собирательство</a:t>
            </a:r>
            <a:endParaRPr lang="ru-RU" sz="24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854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51520" y="764704"/>
            <a:ext cx="88924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s9.travelask.ru/system/images/files/001/226/114/wysiwyg_jpg/image_%281%29.jpg?154229992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692697"/>
            <a:ext cx="8676456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s9.travelask.ru/system/images/files/001/226/111/wysiwyg_jpg/image.jpg?154229947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92696"/>
            <a:ext cx="8820472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cs2.livemaster.ru/storage/2f/83/0ae5eddf09eb0a642355a8ae1dha--kartiny-i-panno-akvarelnaya-kartina-nizkij-dom-s-golubymi-sta.jp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12069" t="14286" r="13793" b="14286"/>
          <a:stretch>
            <a:fillRect/>
          </a:stretch>
        </p:blipFill>
        <p:spPr bwMode="auto">
          <a:xfrm>
            <a:off x="323528" y="620688"/>
            <a:ext cx="3096344" cy="2592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ds04.infourok.ru/uploads/ex/0741/00075a40-ff68fd9c/hello_html_m10393b5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916832"/>
            <a:ext cx="324036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707904" y="548680"/>
            <a:ext cx="2520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eaLnBrk="0" hangingPunct="0"/>
            <a:r>
              <a:rPr lang="ru-RU" sz="2400" b="1" dirty="0" smtClean="0">
                <a:solidFill>
                  <a:srgbClr val="111111"/>
                </a:solidFill>
                <a:cs typeface="Times New Roman" pitchFamily="18" charset="0"/>
              </a:rPr>
              <a:t>Русская изба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68135" y="324433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eaLnBrk="0" hangingPunct="0"/>
            <a:endParaRPr lang="ru-RU" b="1" dirty="0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620688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3140968"/>
            <a:ext cx="316865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1" y="3321116"/>
            <a:ext cx="3384376" cy="2021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ds05.infourok.ru/uploads/ex/08d6/0006d31d-f6cd47eb/img8.jp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6594" t="5128" r="5480" b="5128"/>
          <a:stretch>
            <a:fillRect/>
          </a:stretch>
        </p:blipFill>
        <p:spPr bwMode="auto">
          <a:xfrm>
            <a:off x="467544" y="692696"/>
            <a:ext cx="3600400" cy="252028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807296" y="692696"/>
            <a:ext cx="63367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/>
              <a:t>Русская печь в русской избе</a:t>
            </a:r>
            <a:endParaRPr lang="ru-RU" sz="2400" b="1" dirty="0"/>
          </a:p>
        </p:txBody>
      </p:sp>
      <p:pic>
        <p:nvPicPr>
          <p:cNvPr id="7" name="Picture 2" descr="Русская печь: схема строительства, принцип работы, варианты порядов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1" y="1268760"/>
            <a:ext cx="4572000" cy="3888432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8" name="Picture 4" descr="Современная и древняя русская печь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356992"/>
            <a:ext cx="3600400" cy="1944216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07296" y="620688"/>
            <a:ext cx="63367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/>
              <a:t>Русская печь в русской избе</a:t>
            </a:r>
            <a:endParaRPr lang="ru-RU" sz="2400" b="1" dirty="0"/>
          </a:p>
        </p:txBody>
      </p:sp>
      <p:pic>
        <p:nvPicPr>
          <p:cNvPr id="9" name="Рисунок 2" descr="http://player.myshared.ru/62/1348542/slides/slide_11.jpg"/>
          <p:cNvPicPr>
            <a:picLocks noChangeAspect="1" noChangeArrowheads="1"/>
          </p:cNvPicPr>
          <p:nvPr/>
        </p:nvPicPr>
        <p:blipFill>
          <a:blip r:embed="rId3" cstate="print"/>
          <a:srcRect l="17271" t="37149" r="29393" b="16013"/>
          <a:stretch>
            <a:fillRect/>
          </a:stretch>
        </p:blipFill>
        <p:spPr bwMode="auto">
          <a:xfrm>
            <a:off x="395536" y="764704"/>
            <a:ext cx="3168650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4" descr="http://player.myshared.ru/62/1348542/slides/slide_10.jpg"/>
          <p:cNvPicPr>
            <a:picLocks noChangeAspect="1" noChangeArrowheads="1"/>
          </p:cNvPicPr>
          <p:nvPr/>
        </p:nvPicPr>
        <p:blipFill>
          <a:blip r:embed="rId4" cstate="print"/>
          <a:srcRect l="6361" t="21466" r="16058" b="3162"/>
          <a:stretch>
            <a:fillRect/>
          </a:stretch>
        </p:blipFill>
        <p:spPr bwMode="auto">
          <a:xfrm>
            <a:off x="5903912" y="2564904"/>
            <a:ext cx="3240088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3" descr="http://player.myshared.ru/62/1348542/slides/slide_11.jpg"/>
          <p:cNvPicPr>
            <a:picLocks noChangeAspect="1" noChangeArrowheads="1"/>
          </p:cNvPicPr>
          <p:nvPr/>
        </p:nvPicPr>
        <p:blipFill>
          <a:blip r:embed="rId3" cstate="print"/>
          <a:srcRect l="14847" t="8076" r="23332" b="77388"/>
          <a:stretch>
            <a:fillRect/>
          </a:stretch>
        </p:blipFill>
        <p:spPr bwMode="auto">
          <a:xfrm>
            <a:off x="3779912" y="1124744"/>
            <a:ext cx="5364088" cy="937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5" descr="http://player.myshared.ru/62/1348542/slides/slide_10.jpg"/>
          <p:cNvPicPr>
            <a:picLocks noChangeAspect="1" noChangeArrowheads="1"/>
          </p:cNvPicPr>
          <p:nvPr/>
        </p:nvPicPr>
        <p:blipFill>
          <a:blip r:embed="rId4" cstate="print"/>
          <a:srcRect l="9706" t="6390" r="16058" b="79443"/>
          <a:stretch>
            <a:fillRect/>
          </a:stretch>
        </p:blipFill>
        <p:spPr bwMode="auto">
          <a:xfrm>
            <a:off x="467544" y="3789040"/>
            <a:ext cx="504056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059832" y="548680"/>
            <a:ext cx="63367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/>
              <a:t>Красный угол</a:t>
            </a:r>
            <a:endParaRPr lang="ru-RU" sz="2400" b="1" dirty="0"/>
          </a:p>
        </p:txBody>
      </p:sp>
      <p:pic>
        <p:nvPicPr>
          <p:cNvPr id="6" name="Picture 4" descr="Красный угол&quot; - почему он должен быть в каждом русском доме | Кириллиц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92696"/>
            <a:ext cx="3359150" cy="252095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7" name="Picture 2" descr="Красный угол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980728"/>
            <a:ext cx="4224337" cy="4248472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8" name="Picture 8" descr="Нищие» лавки в русских избах и их назнач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429000"/>
            <a:ext cx="3312368" cy="2016125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39552" y="620688"/>
            <a:ext cx="8604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Посуда и мебель, предметы домашней утвари на Руси</a:t>
            </a:r>
            <a:r>
              <a:rPr lang="ru-RU" b="1" dirty="0" smtClean="0"/>
              <a:t>.</a:t>
            </a:r>
            <a:endParaRPr lang="ru-RU" dirty="0"/>
          </a:p>
        </p:txBody>
      </p:sp>
      <p:pic>
        <p:nvPicPr>
          <p:cNvPr id="10" name="Picture 2" descr="https://cs1.livemaster.ru/storage/bf/a2/0a045067a55b97a4f88a6597efor--posuda-posuda-dlya-kazhdodnevnogo-ispolzovaniya-iz-derev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24744"/>
            <a:ext cx="2915816" cy="1944216"/>
          </a:xfrm>
          <a:prstGeom prst="rect">
            <a:avLst/>
          </a:prstGeom>
          <a:noFill/>
        </p:spPr>
      </p:pic>
      <p:pic>
        <p:nvPicPr>
          <p:cNvPr id="11" name="Picture 8" descr="Из чего делали посуду на Рус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1124745"/>
            <a:ext cx="2736304" cy="1944216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12" name="Picture 4" descr="Посуда Древней Рус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3284984"/>
            <a:ext cx="3159125" cy="2016224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13" name="Picture 10" descr="Народная утварь. Древнерусская посуд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3" y="1124744"/>
            <a:ext cx="2123728" cy="2088232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14" name="Picture 6" descr="Традиционная посуда наших предков | Славянский очаг"/>
          <p:cNvPicPr>
            <a:picLocks noChangeAspect="1" noChangeArrowheads="1"/>
          </p:cNvPicPr>
          <p:nvPr/>
        </p:nvPicPr>
        <p:blipFill>
          <a:blip r:embed="rId7" cstate="print"/>
          <a:srcRect l="11111" t="3703" r="11111" b="7407"/>
          <a:stretch>
            <a:fillRect/>
          </a:stretch>
        </p:blipFill>
        <p:spPr bwMode="auto">
          <a:xfrm>
            <a:off x="5436096" y="3356992"/>
            <a:ext cx="2880320" cy="1944216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s9.travelask.ru/system/images/files/001/226/100/wysiwyg_jpg/JpbqdWyGh9E-1000x687.jpg?15422989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908720"/>
            <a:ext cx="8748464" cy="432048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707904" y="476672"/>
            <a:ext cx="1821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Русский человек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3528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https://mamataki.ru/wa-data/public/shop/products/91/15/1591/images/11075/11075.12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764704"/>
            <a:ext cx="2880320" cy="2088232"/>
          </a:xfrm>
          <a:prstGeom prst="rect">
            <a:avLst/>
          </a:prstGeom>
          <a:noFill/>
        </p:spPr>
      </p:pic>
      <p:sp>
        <p:nvSpPr>
          <p:cNvPr id="20486" name="AutoShape 6" descr="https://moskomcenter.ru/upload/medialibrary/3d6/3d688256ee02ade9a85b2bb0a99f9f8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https://www.tulasamovar.ru/upload/iblock/3db/DSC_585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764704"/>
            <a:ext cx="284380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s://avatars.mds.yandex.net/i?id=6b60605c18b44b8d9b366a3fd023410b_l-5231853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996952"/>
            <a:ext cx="2615952" cy="2160240"/>
          </a:xfrm>
          <a:prstGeom prst="rect">
            <a:avLst/>
          </a:prstGeom>
          <a:noFill/>
        </p:spPr>
      </p:pic>
      <p:pic>
        <p:nvPicPr>
          <p:cNvPr id="4" name="Picture 4" descr="https://images-na.ssl-images-amazon.com/images/I/7111veNyRqL._SL1500_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2996952"/>
            <a:ext cx="2808312" cy="2160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3528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AutoShape 6" descr="https://moskomcenter.ru/upload/medialibrary/3d6/3d688256ee02ade9a85b2bb0a99f9f8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02" name="Picture 2" descr="http://gov.cap.ru/Content2020/photo/202003/27/Albom375083/img_27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764704"/>
            <a:ext cx="2952328" cy="2273937"/>
          </a:xfrm>
          <a:prstGeom prst="rect">
            <a:avLst/>
          </a:prstGeom>
          <a:noFill/>
        </p:spPr>
      </p:pic>
      <p:pic>
        <p:nvPicPr>
          <p:cNvPr id="51204" name="Picture 4" descr="https://ekat.allithave.ru/image/product-images/2020/04/08/19/07/4696520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764704"/>
            <a:ext cx="2915816" cy="2304256"/>
          </a:xfrm>
          <a:prstGeom prst="rect">
            <a:avLst/>
          </a:prstGeom>
          <a:noFill/>
        </p:spPr>
      </p:pic>
      <p:sp>
        <p:nvSpPr>
          <p:cNvPr id="51206" name="AutoShape 6" descr="https://images.ua.prom.st/2560381209_w640_h640_bochka-dubovaya-po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8" name="AutoShape 8" descr="https://images.ua.prom.st/2560381209_w640_h640_bochka-dubovaya-po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10" name="Picture 10" descr="https://s.alicdn.com/@sc04/kf/U240eb426f36441b6a8cd49527b49731c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2924944"/>
            <a:ext cx="2915816" cy="2232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3528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AutoShape 6" descr="https://moskomcenter.ru/upload/medialibrary/3d6/3d688256ee02ade9a85b2bb0a99f9f8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6" name="AutoShape 6" descr="https://images.ua.prom.st/2560381209_w640_h640_bochka-dubovaya-po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8" name="AutoShape 8" descr="https://images.ua.prom.st/2560381209_w640_h640_bochka-dubovaya-po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12" name="Picture 12" descr="https://ds04.infourok.ru/uploads/ex/0ce8/00196147-81a34895/hello_html_741c0af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852936"/>
            <a:ext cx="7848872" cy="2304256"/>
          </a:xfrm>
          <a:prstGeom prst="rect">
            <a:avLst/>
          </a:prstGeom>
          <a:noFill/>
        </p:spPr>
      </p:pic>
      <p:pic>
        <p:nvPicPr>
          <p:cNvPr id="11" name="Рисунок 10" descr="https://mebelstarinu.ru/1718-thickbox_default/sunduk-pod-starinu-klen.jpg"/>
          <p:cNvPicPr/>
          <p:nvPr/>
        </p:nvPicPr>
        <p:blipFill>
          <a:blip r:embed="rId4" cstate="print"/>
          <a:srcRect t="15695" r="4298" b="16292"/>
          <a:stretch>
            <a:fillRect/>
          </a:stretch>
        </p:blipFill>
        <p:spPr bwMode="auto">
          <a:xfrm>
            <a:off x="5004048" y="620688"/>
            <a:ext cx="388843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6" name="AutoShape 2" descr="http://forum.autoua.net/files/3444439-6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2228" name="Picture 4" descr="https://links-stroy.ru/wp-content/uploads/2017/07/podvesnaya-lyulka-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20688"/>
            <a:ext cx="3744416" cy="2088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487396" y="620688"/>
            <a:ext cx="25181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/>
              <a:t>Русский рушники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980728"/>
            <a:ext cx="86044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j-lt"/>
                <a:cs typeface="Times New Roman" pitchFamily="18" charset="0"/>
              </a:rPr>
              <a:t>Рушник – небольшое полотенце для утирания рук и лица, а также вешали для украшения в красный угол избы. Рушник – это символ дома и семьи. Это не только полотенце, а также предмет для обрядов и ритуалов</a:t>
            </a:r>
            <a:endParaRPr lang="ru-RU" dirty="0">
              <a:latin typeface="+mj-lt"/>
            </a:endParaRPr>
          </a:p>
        </p:txBody>
      </p:sp>
      <p:pic>
        <p:nvPicPr>
          <p:cNvPr id="5" name="Picture 6" descr="Саморядовский рушник. Сочинение-описа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988840"/>
            <a:ext cx="5616575" cy="2808312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6" name="Picture 4" descr="Свадебный рушник: значение символов и роль в свадебных обрядах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6788" y="1628800"/>
            <a:ext cx="3097212" cy="1728192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7" name="Picture 2" descr="Славянский рушник. | Русский след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3573016"/>
            <a:ext cx="3131840" cy="1656184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779912" y="476672"/>
            <a:ext cx="19082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 smtClean="0"/>
              <a:t>Русская баня</a:t>
            </a:r>
            <a:endParaRPr lang="ru-RU" sz="2400" b="1" dirty="0"/>
          </a:p>
        </p:txBody>
      </p:sp>
      <p:pic>
        <p:nvPicPr>
          <p:cNvPr id="5" name="Picture 2" descr="Русская баня: корни и тради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908720"/>
            <a:ext cx="3744913" cy="4392488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7" name="Picture 4" descr="Традиционная русская баня | «Русвилла, ВолЛесДом» Вологд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836712"/>
            <a:ext cx="3673475" cy="4464496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755576" y="646530"/>
            <a:ext cx="82089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692696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/>
              <a:t>Как и у любого народа, у русских есть национальные костюмы.</a:t>
            </a:r>
            <a:endParaRPr lang="ru-RU" sz="2400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124744"/>
            <a:ext cx="2857500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39552" y="191683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sz="2400" b="1" dirty="0" smtClean="0"/>
              <a:t>Каждый цвет в костюме имеет своё значение:</a:t>
            </a:r>
          </a:p>
          <a:p>
            <a:pPr algn="ctr"/>
            <a:r>
              <a:rPr lang="ru-RU" altLang="ru-RU" sz="2400" b="1" dirty="0" smtClean="0">
                <a:solidFill>
                  <a:srgbClr val="FF0000"/>
                </a:solidFill>
              </a:rPr>
              <a:t>Красный</a:t>
            </a:r>
            <a:r>
              <a:rPr lang="ru-RU" altLang="ru-RU" sz="2400" b="1" dirty="0" smtClean="0"/>
              <a:t> - благополучие</a:t>
            </a:r>
          </a:p>
          <a:p>
            <a:pPr algn="ctr"/>
            <a:r>
              <a:rPr lang="ru-RU" altLang="ru-RU" sz="2400" b="1" dirty="0" smtClean="0">
                <a:solidFill>
                  <a:srgbClr val="FFFF00"/>
                </a:solidFill>
              </a:rPr>
              <a:t>Жёлтый</a:t>
            </a:r>
            <a:r>
              <a:rPr lang="ru-RU" altLang="ru-RU" sz="2400" b="1" dirty="0" smtClean="0"/>
              <a:t> – тепло и ласка</a:t>
            </a:r>
          </a:p>
          <a:p>
            <a:pPr algn="ctr"/>
            <a:r>
              <a:rPr lang="ru-RU" altLang="ru-RU" sz="2400" b="1" dirty="0" smtClean="0">
                <a:solidFill>
                  <a:srgbClr val="0070C0"/>
                </a:solidFill>
              </a:rPr>
              <a:t>Синий</a:t>
            </a:r>
            <a:r>
              <a:rPr lang="ru-RU" altLang="ru-RU" sz="2400" b="1" dirty="0" smtClean="0"/>
              <a:t> - радость</a:t>
            </a:r>
          </a:p>
          <a:p>
            <a:pPr algn="ctr"/>
            <a:r>
              <a:rPr lang="ru-RU" altLang="ru-RU" sz="2400" b="1" dirty="0" smtClean="0"/>
              <a:t>Чёрный - богатство </a:t>
            </a:r>
            <a:endParaRPr lang="ru-RU" altLang="ru-RU" sz="2400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343796" y="620688"/>
            <a:ext cx="251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/>
              <a:t>Мужская одежда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124744"/>
            <a:ext cx="6372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Основа мужского костюма.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Небольшой разрез спереди стягивали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на пуговицу или крепили шнуром. Рубахи носили на выпуск и обязательно подпоясывали нешироким поясом. Шили их из белой синей, красной ткани, украшая вышивкой.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764704"/>
            <a:ext cx="873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/>
              <a:t>Рубаха</a:t>
            </a:r>
            <a:endParaRPr lang="ru-RU" b="1" dirty="0"/>
          </a:p>
        </p:txBody>
      </p:sp>
      <p:pic>
        <p:nvPicPr>
          <p:cNvPr id="7" name="i-main-pic" descr="Картинка 91 из 34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7472" y="692696"/>
            <a:ext cx="2426528" cy="446880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i-main-pic" descr="Картинка 27 из 559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2564904"/>
            <a:ext cx="1857388" cy="251936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i-main-pic" descr="Картинка 44 из 559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2636912"/>
            <a:ext cx="1785950" cy="237648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23528" y="908720"/>
            <a:ext cx="59046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Порты – неширокие, длинные, сужающиеся книзу штаны. Держались они на шнурке, который завязывался вокруг талии. Порты заправляли в сапоги или обертывали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онучами и поверх  надевали лапти.</a:t>
            </a:r>
            <a:endParaRPr lang="ru-RU" dirty="0"/>
          </a:p>
        </p:txBody>
      </p:sp>
      <p:pic>
        <p:nvPicPr>
          <p:cNvPr id="4" name="i-main-pic" descr="Картинка 21 из 34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844824"/>
            <a:ext cx="1944216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i-main-pic" descr="Картинка 10 из 343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96075" y="620688"/>
            <a:ext cx="2447925" cy="4464497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555776" y="548680"/>
            <a:ext cx="15841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smtClean="0"/>
              <a:t>Порты</a:t>
            </a:r>
            <a:endParaRPr lang="ru-RU" sz="2400" b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3528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203848" y="548680"/>
            <a:ext cx="10294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 smtClean="0"/>
              <a:t>Онучи</a:t>
            </a:r>
            <a:endParaRPr lang="ru-RU" sz="2400" b="1" dirty="0"/>
          </a:p>
        </p:txBody>
      </p:sp>
      <p:pic>
        <p:nvPicPr>
          <p:cNvPr id="4" name="Picture 11" descr="Картинка 1 из 2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692696"/>
            <a:ext cx="3024336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79512" y="98072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Куски полотна, предназначавшиеся для обвертывания ног (подвертки, портянки).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Поверх онучей надевалась собственно обувь (сапоги, лапти и др.).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9" descr="Картинка 1 из 1314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348880"/>
            <a:ext cx="3131840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5436096" y="3140968"/>
            <a:ext cx="9877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 smtClean="0"/>
              <a:t>Лапти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378904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Обувь, сплетённая из лыка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или берёсты.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Основной вид крестьянской обуви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-main-pic" descr="Картинка 86 из 3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31988" y="764704"/>
            <a:ext cx="3612012" cy="4530729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23528" y="134076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Поверх рубахи обычно надевали зипун.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Зипун застегивался на пуговицы.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Он доходил до колен, имел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длинные узкие рукава.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 зипуна не было воротника.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Вокруг талии зипун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опоясывался нешироким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поясом.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39752" y="836712"/>
            <a:ext cx="9845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 smtClean="0"/>
              <a:t>Зипун</a:t>
            </a:r>
            <a:endParaRPr lang="ru-RU" sz="24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11560" y="1340768"/>
            <a:ext cx="8280920" cy="4176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548680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/>
              <a:t>Россия многонациональное государство, в ней проживает более 190 народов</a:t>
            </a:r>
            <a:r>
              <a:rPr lang="ru-RU" altLang="ru-RU" b="1" dirty="0" smtClean="0"/>
              <a:t>. 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3528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351010" y="620688"/>
            <a:ext cx="24556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/>
              <a:t>Женская одежда</a:t>
            </a:r>
            <a:endParaRPr lang="ru-RU" sz="2400" b="1" dirty="0"/>
          </a:p>
        </p:txBody>
      </p:sp>
      <p:pic>
        <p:nvPicPr>
          <p:cNvPr id="4" name="i-main-pic" descr="Картинка 21 из 55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196752"/>
            <a:ext cx="1943100" cy="324008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i-main-pic" descr="Картинка 31 из 559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620689"/>
            <a:ext cx="2232025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79512" y="126876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Основой женской одежды была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длинная сорочка. У сорочки был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круглый ворот, разрез спереди,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застегивающийся на пуговицу и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длинные рукава. Сорочки украшали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вышивкой по краю подола,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рукавов, ворота.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908720"/>
            <a:ext cx="101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 smtClean="0"/>
              <a:t>Сорочка</a:t>
            </a:r>
            <a:endParaRPr lang="ru-RU" b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-main-pic" descr="Картинка 11 из 27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80175" y="764704"/>
            <a:ext cx="2663825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i-main-pic" descr="Картинка 39 из 277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2204864"/>
            <a:ext cx="4105275" cy="2879725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23528" y="692696"/>
            <a:ext cx="56166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Сверх сорочки надевали сарафан.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Сарафан распашная длинная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одежда без рукавов, на лямках.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Сарафаны шили из разных тканей, украшали вышивкой и тесьмой.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39952" y="548680"/>
            <a:ext cx="13468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 smtClean="0"/>
              <a:t>Сарафан</a:t>
            </a:r>
            <a:endParaRPr lang="ru-RU" sz="2400" b="1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-main-pic" descr="Картинка 62 из 34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4488" y="692696"/>
            <a:ext cx="2449512" cy="453650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i-main-pic" descr="Картинка 41 из 12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492896"/>
            <a:ext cx="2375719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i-main-pic" descr="Картинка 4 из 12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2492896"/>
            <a:ext cx="2483869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339752" y="548680"/>
            <a:ext cx="15045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 smtClean="0"/>
              <a:t>Душегрея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1052736"/>
            <a:ext cx="57606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Сверху на сарафан надевалась душегрея –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короткая, чуть ниже талии одежда с рукавами или без рукавов на лямках. Спереди душегрея застегивалась на пуговицу.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-main-pic" descr="Картинка 5 из 5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4850" y="692696"/>
            <a:ext cx="2089150" cy="451484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i-main-pic" descr="Картинка 4 из 343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2204864"/>
            <a:ext cx="2376611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i-main-pic" descr="Картинка 4 из 5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348881"/>
            <a:ext cx="2304256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95536" y="1052736"/>
            <a:ext cx="6192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Понева – юбка, которая запахивалась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вокруг фигуры и закреплялась вокруг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талии шнуром.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Поневу шили из пестрых тканей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75856" y="692696"/>
            <a:ext cx="11721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 smtClean="0"/>
              <a:t>Понева</a:t>
            </a:r>
            <a:endParaRPr lang="ru-RU" sz="2400" b="1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755576" y="646530"/>
            <a:ext cx="82089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Times New Roman" pitchFamily="18" charset="0"/>
            </a:endParaRPr>
          </a:p>
        </p:txBody>
      </p:sp>
      <p:pic>
        <p:nvPicPr>
          <p:cNvPr id="4" name="Picture 2" descr="Бунин «Лапти» читать рассказ полностью онлай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996952"/>
            <a:ext cx="2627312" cy="1872432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5" name="Picture 4" descr="Эх, лапти мои, да лапотушечки - Автор До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996952"/>
            <a:ext cx="3096344" cy="2038226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6" name="Picture 6" descr="Лапти Саратовской губерни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2924944"/>
            <a:ext cx="2771800" cy="216024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23528" y="908720"/>
            <a:ext cx="88204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Лапти – один из самых древних видов обуви. Лапти плелись из лыка различных деревьев, преимущественно липы (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лычники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), из мочала – липового луба, размоченного и разодранного на волокна (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мочалыжники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). Делались лапти и из коры ракиты (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верзки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), ивы (ивняки), вяза (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вязовики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), березы (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берестянники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), дуба (дубовики), из тала (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шелюжники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), из пеньковых оческов, старых веревок (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курпы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крутцы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чуни, шептуны), из конского волоса – грив и хвостов – (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волосянники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), и даже из соломы (соломенники).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3968" y="548680"/>
            <a:ext cx="9877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 smtClean="0"/>
              <a:t>Лапти</a:t>
            </a:r>
            <a:endParaRPr lang="ru-RU" sz="2400" b="1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755576" y="646530"/>
            <a:ext cx="82089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69269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sz="2400" b="1" dirty="0" smtClean="0"/>
              <a:t>Самые  распространённые  русские имена – Мария и Иван.</a:t>
            </a:r>
            <a:endParaRPr lang="ru-RU" sz="2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92696"/>
            <a:ext cx="1831975" cy="267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620688"/>
            <a:ext cx="1881187" cy="2597150"/>
          </a:xfrm>
          <a:prstGeom prst="rect">
            <a:avLst/>
          </a:prstGeom>
          <a:noFill/>
          <a:ln w="38100" cap="sq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195736" y="1484784"/>
            <a:ext cx="27900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 smtClean="0"/>
              <a:t>Мария, Маня, Маша,</a:t>
            </a:r>
            <a:br>
              <a:rPr lang="ru-RU" altLang="ru-RU" dirty="0" smtClean="0"/>
            </a:br>
            <a:r>
              <a:rPr lang="ru-RU" altLang="ru-RU" dirty="0" smtClean="0"/>
              <a:t>Красиво и по-русски.</a:t>
            </a:r>
            <a:br>
              <a:rPr lang="ru-RU" altLang="ru-RU" dirty="0" smtClean="0"/>
            </a:br>
            <a:r>
              <a:rPr lang="ru-RU" altLang="ru-RU" dirty="0" smtClean="0"/>
              <a:t>Ведь всех Мария краше</a:t>
            </a:r>
            <a:br>
              <a:rPr lang="ru-RU" altLang="ru-RU" dirty="0" smtClean="0"/>
            </a:br>
            <a:r>
              <a:rPr lang="ru-RU" altLang="ru-RU" dirty="0" smtClean="0"/>
              <a:t>В любом сказании русском!</a:t>
            </a:r>
            <a:br>
              <a:rPr lang="ru-RU" altLang="ru-RU" dirty="0" smtClean="0"/>
            </a:br>
            <a:r>
              <a:rPr lang="ru-RU" altLang="ru-RU" dirty="0" smtClean="0"/>
              <a:t>Мария, ты от Бога</a:t>
            </a:r>
            <a:br>
              <a:rPr lang="ru-RU" altLang="ru-RU" dirty="0" smtClean="0"/>
            </a:br>
            <a:r>
              <a:rPr lang="ru-RU" altLang="ru-RU" dirty="0" smtClean="0"/>
              <a:t>Посланница земная.</a:t>
            </a:r>
            <a:br>
              <a:rPr lang="ru-RU" altLang="ru-RU" dirty="0" smtClean="0"/>
            </a:br>
            <a:r>
              <a:rPr lang="ru-RU" altLang="ru-RU" dirty="0" smtClean="0"/>
              <a:t>Красива, терпелива</a:t>
            </a:r>
            <a:br>
              <a:rPr lang="ru-RU" altLang="ru-RU" dirty="0" smtClean="0"/>
            </a:br>
            <a:r>
              <a:rPr lang="ru-RU" altLang="ru-RU" dirty="0" smtClean="0"/>
              <a:t>в России ты родная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2564904"/>
            <a:ext cx="31683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dirty="0" smtClean="0"/>
              <a:t>И пусть красивых, иностранных</a:t>
            </a:r>
          </a:p>
          <a:p>
            <a:pPr algn="ctr"/>
            <a:r>
              <a:rPr lang="ru-RU" altLang="ru-RU" dirty="0" smtClean="0"/>
              <a:t>Имён – без края и конца,</a:t>
            </a:r>
          </a:p>
          <a:p>
            <a:pPr algn="ctr"/>
            <a:r>
              <a:rPr lang="ru-RU" altLang="ru-RU" dirty="0" smtClean="0"/>
              <a:t>Ты назови его Иваном.</a:t>
            </a:r>
          </a:p>
          <a:p>
            <a:pPr algn="ctr"/>
            <a:r>
              <a:rPr lang="ru-RU" altLang="ru-RU" dirty="0" smtClean="0"/>
              <a:t>Пусть будет в деда и отца.</a:t>
            </a:r>
          </a:p>
          <a:p>
            <a:pPr algn="ctr"/>
            <a:r>
              <a:rPr lang="ru-RU" altLang="ru-RU" dirty="0" smtClean="0"/>
              <a:t>Отдай ему цветов поляны,</a:t>
            </a:r>
          </a:p>
          <a:p>
            <a:pPr algn="ctr"/>
            <a:r>
              <a:rPr lang="ru-RU" altLang="ru-RU" dirty="0" smtClean="0"/>
              <a:t>И шум лесов, и волны рек.</a:t>
            </a:r>
          </a:p>
          <a:p>
            <a:pPr algn="ctr"/>
            <a:r>
              <a:rPr lang="ru-RU" altLang="ru-RU" dirty="0" smtClean="0"/>
              <a:t>Ты назови его Иваном.</a:t>
            </a:r>
          </a:p>
          <a:p>
            <a:pPr algn="ctr"/>
            <a:r>
              <a:rPr lang="ru-RU" altLang="ru-RU" dirty="0" smtClean="0"/>
              <a:t>Пусть будет добрый человек</a:t>
            </a:r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755576" y="646530"/>
            <a:ext cx="82089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5" name="Picture 4" descr="ᐈ Девушка с караваем фотографии, картинки девушка в кокошнике с караваем |  скачать на Depositphotos®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836712"/>
            <a:ext cx="2736850" cy="4103688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6" name="Picture 2" descr="Свадебный каравай - рецепт с фотографиями - Patee. Рецепт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2996952"/>
            <a:ext cx="3146425" cy="208915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347864" y="908720"/>
            <a:ext cx="57961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Русское гостеприимство – тоже неотъемлемая часть наших культурных традиций. Гостям также были всегда рады, делились с ними последним куском. Недаром говорили: «Что есть в печи – на стол мечи!» Встречали гостей хлебом, солью. Со словами: «Добро пожаловать!» Гость отламывает маленький кусочек хлеба, макает его в соль и кушает.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03848" y="548680"/>
            <a:ext cx="34155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b="1" dirty="0" smtClean="0"/>
              <a:t>Русское гостеприимство</a:t>
            </a:r>
            <a:endParaRPr lang="ru-RU" sz="24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755576" y="646530"/>
            <a:ext cx="82089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548680"/>
            <a:ext cx="8748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/>
              <a:t>Национальная русская кухня, пожалуй, одна из самых колоритных в мире. </a:t>
            </a:r>
            <a:endParaRPr lang="ru-RU" sz="2400" dirty="0"/>
          </a:p>
        </p:txBody>
      </p:sp>
      <p:grpSp>
        <p:nvGrpSpPr>
          <p:cNvPr id="6" name="Группа 11"/>
          <p:cNvGrpSpPr>
            <a:grpSpLocks/>
          </p:cNvGrpSpPr>
          <p:nvPr/>
        </p:nvGrpSpPr>
        <p:grpSpPr bwMode="auto">
          <a:xfrm>
            <a:off x="323528" y="1052736"/>
            <a:ext cx="2692400" cy="2163763"/>
            <a:chOff x="611560" y="1755303"/>
            <a:chExt cx="2691294" cy="2164447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1560" y="1755303"/>
              <a:ext cx="2691294" cy="1795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Box 10"/>
            <p:cNvSpPr txBox="1">
              <a:spLocks noChangeArrowheads="1"/>
            </p:cNvSpPr>
            <p:nvPr/>
          </p:nvSpPr>
          <p:spPr bwMode="auto">
            <a:xfrm>
              <a:off x="611560" y="3550418"/>
              <a:ext cx="269129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блины</a:t>
              </a:r>
            </a:p>
          </p:txBody>
        </p:sp>
      </p:grpSp>
      <p:grpSp>
        <p:nvGrpSpPr>
          <p:cNvPr id="9" name="Группа 9"/>
          <p:cNvGrpSpPr>
            <a:grpSpLocks/>
          </p:cNvGrpSpPr>
          <p:nvPr/>
        </p:nvGrpSpPr>
        <p:grpSpPr bwMode="auto">
          <a:xfrm>
            <a:off x="3491880" y="1340768"/>
            <a:ext cx="2349500" cy="1935162"/>
            <a:chOff x="3491880" y="1268760"/>
            <a:chExt cx="2348880" cy="1935252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91880" y="1268760"/>
              <a:ext cx="2348880" cy="1565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8"/>
            <p:cNvSpPr txBox="1">
              <a:spLocks noChangeArrowheads="1"/>
            </p:cNvSpPr>
            <p:nvPr/>
          </p:nvSpPr>
          <p:spPr bwMode="auto">
            <a:xfrm>
              <a:off x="3491880" y="2834680"/>
              <a:ext cx="234888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окрошка</a:t>
              </a:r>
            </a:p>
          </p:txBody>
        </p:sp>
      </p:grpSp>
      <p:grpSp>
        <p:nvGrpSpPr>
          <p:cNvPr id="12" name="Группа 17"/>
          <p:cNvGrpSpPr>
            <a:grpSpLocks/>
          </p:cNvGrpSpPr>
          <p:nvPr/>
        </p:nvGrpSpPr>
        <p:grpSpPr bwMode="auto">
          <a:xfrm>
            <a:off x="6600825" y="1052736"/>
            <a:ext cx="2543175" cy="2035175"/>
            <a:chOff x="6186576" y="1755303"/>
            <a:chExt cx="2543175" cy="2036207"/>
          </a:xfrm>
        </p:grpSpPr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86576" y="1755303"/>
              <a:ext cx="2543175" cy="166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6"/>
            <p:cNvSpPr txBox="1">
              <a:spLocks noChangeArrowheads="1"/>
            </p:cNvSpPr>
            <p:nvPr/>
          </p:nvSpPr>
          <p:spPr bwMode="auto">
            <a:xfrm>
              <a:off x="6186576" y="3422178"/>
              <a:ext cx="254317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тульский пряник</a:t>
              </a:r>
            </a:p>
          </p:txBody>
        </p:sp>
      </p:grpSp>
      <p:grpSp>
        <p:nvGrpSpPr>
          <p:cNvPr id="15" name="Группа 13"/>
          <p:cNvGrpSpPr>
            <a:grpSpLocks/>
          </p:cNvGrpSpPr>
          <p:nvPr/>
        </p:nvGrpSpPr>
        <p:grpSpPr bwMode="auto">
          <a:xfrm>
            <a:off x="251520" y="3212976"/>
            <a:ext cx="2808312" cy="2093913"/>
            <a:chOff x="611560" y="4293096"/>
            <a:chExt cx="2926665" cy="2093974"/>
          </a:xfrm>
        </p:grpSpPr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11560" y="4293096"/>
              <a:ext cx="2926665" cy="17246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2"/>
            <p:cNvSpPr txBox="1">
              <a:spLocks noChangeArrowheads="1"/>
            </p:cNvSpPr>
            <p:nvPr/>
          </p:nvSpPr>
          <p:spPr bwMode="auto">
            <a:xfrm>
              <a:off x="611560" y="6017738"/>
              <a:ext cx="292666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щи</a:t>
              </a:r>
            </a:p>
          </p:txBody>
        </p:sp>
      </p:grpSp>
      <p:grpSp>
        <p:nvGrpSpPr>
          <p:cNvPr id="18" name="Группа 4"/>
          <p:cNvGrpSpPr>
            <a:grpSpLocks/>
          </p:cNvGrpSpPr>
          <p:nvPr/>
        </p:nvGrpSpPr>
        <p:grpSpPr bwMode="auto">
          <a:xfrm>
            <a:off x="3707904" y="3212976"/>
            <a:ext cx="1922463" cy="1944215"/>
            <a:chOff x="3765188" y="3585586"/>
            <a:chExt cx="1922740" cy="2930072"/>
          </a:xfrm>
        </p:grpSpPr>
        <p:pic>
          <p:nvPicPr>
            <p:cNvPr id="19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765188" y="3585586"/>
              <a:ext cx="1922740" cy="25607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Box 3"/>
            <p:cNvSpPr txBox="1">
              <a:spLocks noChangeArrowheads="1"/>
            </p:cNvSpPr>
            <p:nvPr/>
          </p:nvSpPr>
          <p:spPr bwMode="auto">
            <a:xfrm>
              <a:off x="3765188" y="6146326"/>
              <a:ext cx="181492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компот</a:t>
              </a:r>
            </a:p>
          </p:txBody>
        </p:sp>
      </p:grpSp>
      <p:grpSp>
        <p:nvGrpSpPr>
          <p:cNvPr id="21" name="Группа 15"/>
          <p:cNvGrpSpPr>
            <a:grpSpLocks/>
          </p:cNvGrpSpPr>
          <p:nvPr/>
        </p:nvGrpSpPr>
        <p:grpSpPr bwMode="auto">
          <a:xfrm>
            <a:off x="6623050" y="3068960"/>
            <a:ext cx="2520950" cy="2160240"/>
            <a:chOff x="5867400" y="4069437"/>
            <a:chExt cx="2520280" cy="2317633"/>
          </a:xfrm>
        </p:grpSpPr>
        <p:pic>
          <p:nvPicPr>
            <p:cNvPr id="22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867400" y="4069437"/>
              <a:ext cx="2520280" cy="19483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TextBox 14"/>
            <p:cNvSpPr txBox="1">
              <a:spLocks noChangeArrowheads="1"/>
            </p:cNvSpPr>
            <p:nvPr/>
          </p:nvSpPr>
          <p:spPr bwMode="auto">
            <a:xfrm>
              <a:off x="5867400" y="6017738"/>
              <a:ext cx="244901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холодец (студень)</a:t>
              </a:r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755576" y="646530"/>
            <a:ext cx="82089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620688"/>
            <a:ext cx="88204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/>
              <a:t>Традиционные русские праздники пришли к нам из глубины веков. </a:t>
            </a:r>
            <a:endParaRPr lang="ru-RU" sz="2400" dirty="0"/>
          </a:p>
        </p:txBody>
      </p:sp>
      <p:grpSp>
        <p:nvGrpSpPr>
          <p:cNvPr id="6" name="Группа 5"/>
          <p:cNvGrpSpPr>
            <a:grpSpLocks/>
          </p:cNvGrpSpPr>
          <p:nvPr/>
        </p:nvGrpSpPr>
        <p:grpSpPr bwMode="auto">
          <a:xfrm>
            <a:off x="539552" y="1052736"/>
            <a:ext cx="2401888" cy="2024063"/>
            <a:chOff x="755576" y="1521295"/>
            <a:chExt cx="2401312" cy="2024234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80624" y="1521295"/>
              <a:ext cx="2376264" cy="1678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Box 3"/>
            <p:cNvSpPr txBox="1">
              <a:spLocks noChangeArrowheads="1"/>
            </p:cNvSpPr>
            <p:nvPr/>
          </p:nvSpPr>
          <p:spPr bwMode="auto">
            <a:xfrm>
              <a:off x="755576" y="3176197"/>
              <a:ext cx="240131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Пасха</a:t>
              </a:r>
            </a:p>
          </p:txBody>
        </p:sp>
      </p:grpSp>
      <p:grpSp>
        <p:nvGrpSpPr>
          <p:cNvPr id="9" name="Группа 7"/>
          <p:cNvGrpSpPr>
            <a:grpSpLocks/>
          </p:cNvGrpSpPr>
          <p:nvPr/>
        </p:nvGrpSpPr>
        <p:grpSpPr bwMode="auto">
          <a:xfrm>
            <a:off x="3635896" y="1340768"/>
            <a:ext cx="2235200" cy="2046288"/>
            <a:chOff x="3453840" y="1498063"/>
            <a:chExt cx="2236319" cy="2047466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53840" y="1498063"/>
              <a:ext cx="2236319" cy="1678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3453840" y="3176197"/>
              <a:ext cx="223631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Рождество</a:t>
              </a:r>
            </a:p>
          </p:txBody>
        </p:sp>
      </p:grpSp>
      <p:grpSp>
        <p:nvGrpSpPr>
          <p:cNvPr id="12" name="Группа 11"/>
          <p:cNvGrpSpPr>
            <a:grpSpLocks/>
          </p:cNvGrpSpPr>
          <p:nvPr/>
        </p:nvGrpSpPr>
        <p:grpSpPr bwMode="auto">
          <a:xfrm>
            <a:off x="6421437" y="1124744"/>
            <a:ext cx="2722563" cy="2088232"/>
            <a:chOff x="5868144" y="1521295"/>
            <a:chExt cx="2722476" cy="2185254"/>
          </a:xfrm>
        </p:grpSpPr>
        <p:pic>
          <p:nvPicPr>
            <p:cNvPr id="13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868144" y="1521295"/>
              <a:ext cx="2722476" cy="18159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0"/>
            <p:cNvSpPr txBox="1">
              <a:spLocks noChangeArrowheads="1"/>
            </p:cNvSpPr>
            <p:nvPr/>
          </p:nvSpPr>
          <p:spPr bwMode="auto">
            <a:xfrm>
              <a:off x="5868144" y="3337217"/>
              <a:ext cx="272247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Троица</a:t>
              </a:r>
            </a:p>
          </p:txBody>
        </p:sp>
      </p:grpSp>
      <p:grpSp>
        <p:nvGrpSpPr>
          <p:cNvPr id="15" name="Группа 15"/>
          <p:cNvGrpSpPr>
            <a:grpSpLocks/>
          </p:cNvGrpSpPr>
          <p:nvPr/>
        </p:nvGrpSpPr>
        <p:grpSpPr bwMode="auto">
          <a:xfrm>
            <a:off x="179512" y="3140968"/>
            <a:ext cx="3816424" cy="2111375"/>
            <a:chOff x="611560" y="3695040"/>
            <a:chExt cx="3245039" cy="2110224"/>
          </a:xfrm>
        </p:grpSpPr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11560" y="3695040"/>
              <a:ext cx="3245039" cy="1732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4"/>
            <p:cNvSpPr txBox="1">
              <a:spLocks noChangeArrowheads="1"/>
            </p:cNvSpPr>
            <p:nvPr/>
          </p:nvSpPr>
          <p:spPr bwMode="auto">
            <a:xfrm>
              <a:off x="611560" y="5427080"/>
              <a:ext cx="3245039" cy="378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Масленица</a:t>
              </a:r>
            </a:p>
          </p:txBody>
        </p:sp>
      </p:grpSp>
      <p:grpSp>
        <p:nvGrpSpPr>
          <p:cNvPr id="18" name="Группа 13"/>
          <p:cNvGrpSpPr>
            <a:grpSpLocks/>
          </p:cNvGrpSpPr>
          <p:nvPr/>
        </p:nvGrpSpPr>
        <p:grpSpPr bwMode="auto">
          <a:xfrm>
            <a:off x="5652120" y="3212976"/>
            <a:ext cx="3491880" cy="2098675"/>
            <a:chOff x="5830153" y="3706549"/>
            <a:chExt cx="2760467" cy="2098715"/>
          </a:xfrm>
        </p:grpSpPr>
        <p:pic>
          <p:nvPicPr>
            <p:cNvPr id="19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830153" y="3706549"/>
              <a:ext cx="2760467" cy="1748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Box 12"/>
            <p:cNvSpPr txBox="1">
              <a:spLocks noChangeArrowheads="1"/>
            </p:cNvSpPr>
            <p:nvPr/>
          </p:nvSpPr>
          <p:spPr bwMode="auto">
            <a:xfrm>
              <a:off x="5830153" y="5427080"/>
              <a:ext cx="2760467" cy="378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Крещение</a:t>
              </a:r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755576" y="646530"/>
            <a:ext cx="82089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55976" y="476672"/>
            <a:ext cx="9525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b="1" dirty="0" smtClean="0"/>
              <a:t>Пасха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692696"/>
            <a:ext cx="89644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Пасха ( расцвет весны, пробуждение жизни) - церковный праздник На Пасху украшали дом срезанной вербой, пекли сдобные хлеба (куличи, пасхи), красили яйца (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Крашенки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), посещали церковь, ходили друг к другу в гости, обменивались при встрече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крашенками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христосовались (целовались), приветствовали друг друга: «Христос воскрес!» - «Воистину воскрес!»</a:t>
            </a:r>
            <a:endParaRPr lang="ru-RU" dirty="0"/>
          </a:p>
        </p:txBody>
      </p:sp>
      <p:pic>
        <p:nvPicPr>
          <p:cNvPr id="6" name="Picture 4" descr="Православный праздник Пасха: история и традиции — Щи.р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132856"/>
            <a:ext cx="2448272" cy="21590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7" name="Picture 2" descr="Пасха 2020. Что можно сделать до праздника, традиции и приметы | cheltv.r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2132856"/>
            <a:ext cx="2267744" cy="2087563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79512" y="4365104"/>
            <a:ext cx="91450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Пасху водили хороводы, гуляли по улицам, катались на качелях, катали яйца. После пасхальной недели во вторник отмечали родительский день - посещали кладбища, приносили еду к могилам умерших родственников, в том числе и пасхальную.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03848" y="2204864"/>
            <a:ext cx="3888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Яйца – символ Солнца и зарождения новой жизни.</a:t>
            </a:r>
            <a:endParaRPr lang="ru-RU" dirty="0"/>
          </a:p>
        </p:txBody>
      </p:sp>
      <p:pic>
        <p:nvPicPr>
          <p:cNvPr id="10" name="Picture 6" descr="Пасха: дата, церковная служба, история, фотографии, картины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2924944"/>
            <a:ext cx="2176462" cy="1368152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Цатурян: Русский народ - древо, образовавшее великое государство | ИА  &quot;Реалист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844824"/>
            <a:ext cx="3184525" cy="3187551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4" name="Объект 1"/>
          <p:cNvPicPr>
            <a:picLocks noChangeAspect="1"/>
          </p:cNvPicPr>
          <p:nvPr/>
        </p:nvPicPr>
        <p:blipFill>
          <a:blip r:embed="rId4" cstate="print"/>
          <a:srcRect l="13841"/>
          <a:stretch>
            <a:fillRect/>
          </a:stretch>
        </p:blipFill>
        <p:spPr>
          <a:xfrm>
            <a:off x="3995738" y="1773238"/>
            <a:ext cx="4918075" cy="38893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7544" y="620688"/>
            <a:ext cx="86764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/>
              <a:t>Самый многочисленный народ, который проживает в России – это русские, их</a:t>
            </a:r>
            <a:br>
              <a:rPr lang="ru-RU" altLang="ru-RU" sz="2400" b="1" dirty="0" smtClean="0"/>
            </a:br>
            <a:r>
              <a:rPr lang="ru-RU" altLang="ru-RU" sz="2400" b="1" dirty="0" smtClean="0"/>
              <a:t>в России около 112 миллионов человек.</a:t>
            </a:r>
            <a:endParaRPr lang="ru-RU" sz="24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i2.wp.com/borbagazeta.ru/wp-content/uploads/2019/04/Ca08Cdct3ow.jp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8892480" cy="43186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851920" y="620688"/>
            <a:ext cx="17171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b="1" dirty="0" smtClean="0"/>
              <a:t>Масленица</a:t>
            </a:r>
            <a:endParaRPr lang="ru-RU" sz="2400" dirty="0"/>
          </a:p>
        </p:txBody>
      </p:sp>
      <p:pic>
        <p:nvPicPr>
          <p:cNvPr id="5" name="Picture 2" descr="Масленица 2020: традиции и поздравления с фото - Korrespondent.ne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836712"/>
            <a:ext cx="2915816" cy="19431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6" name="Рисунок 23" descr="https://arhlib.ru/wp-content/uploads/2021/03/1-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764704"/>
            <a:ext cx="302433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В Россию пришла Масленица | Новости Саратова и области — Информационное  агентство &quot;Взгляд-инфо&quot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1052736"/>
            <a:ext cx="2592288" cy="19431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8" name="Picture 6" descr="Куда пойти с детьми на Масленицу 2020?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59450" y="3212975"/>
            <a:ext cx="3384550" cy="1944217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51520" y="3356992"/>
            <a:ext cx="52565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Масленица (проводы зимы и встреча весны) - длилась целую неделю и Начиная с четверга масленичной недели все работы прекращались, начиналось шумное веселье. Ходили друг к другу в гости, обильно угощались блинами, оладьями, пирогами.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995936" y="620688"/>
            <a:ext cx="23174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b="1" dirty="0" smtClean="0"/>
              <a:t>Семик и Троица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908720"/>
            <a:ext cx="90730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Семик и Троица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Их праздновали на седьмой неделе после Пасхи (Семик - в четверг, а Троицу - в воскресенье), В Семик девушки ходили в лес, плели венки из березовых ветвей, пели троичные песни и бросали венки в реку. Если венок тонул, это считалось плохой приметой, если же приставал к берегу, это означало, что девушка должна скоро выйти замуж.</a:t>
            </a:r>
            <a:endParaRPr lang="ru-RU" dirty="0"/>
          </a:p>
        </p:txBody>
      </p:sp>
      <p:pic>
        <p:nvPicPr>
          <p:cNvPr id="5" name="Picture 4" descr="Украшение интерьера на Троицу | Журнал Ярмарки Мастер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349500"/>
            <a:ext cx="3671887" cy="1908175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6" name="Picture 8" descr="https://www.kleo.ru/img/articles/38t5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2276475"/>
            <a:ext cx="39592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51520" y="4221088"/>
            <a:ext cx="8892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 этого варили в складчину пиво и веселились с парнями на берегу реки до поздней ночи. В Троицу было принято украшать внутреннюю часть дома березовыми ветвями. Традиционной пищей были яйца, яичница и другие блюда из яиц.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067944" y="548680"/>
            <a:ext cx="18692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b="1" dirty="0" smtClean="0"/>
              <a:t>Иван Купала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908720"/>
            <a:ext cx="88924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Иван Купала Летний праздник языческого происхождения, празднуется с 6 по 7 июля. Праздник связан с летним солнцестоянием. Традиции: жечь костры и прыгать через них, водить хороводы, плести венки, собирать травы. Начинается праздник накануне вечером. Название праздника произошло от имени Иоанна Крестителя(эпитет Иоанна переводится как «</a:t>
            </a:r>
            <a:r>
              <a:rPr lang="ru-RU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купатель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погружатель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»). Главной особенностью Ивана Купалы являются очищающие костры, для того чтобы очиститься от находящийся внутри человека нечисти, он должен бы прыгать через эти костры</a:t>
            </a:r>
            <a:endParaRPr lang="ru-RU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" name="Picture 5" descr="http://s2.fotokto.ru/photo/full/332/33261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924944"/>
            <a:ext cx="3313113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https://st03.kakprosto.ru/images/article/2019/4/8/106096_5caaf26b012955caaf26b012ce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1825" y="2924945"/>
            <a:ext cx="3432175" cy="23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851920" y="620688"/>
            <a:ext cx="25080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b="1" dirty="0" smtClean="0"/>
              <a:t>Обряд Крещения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980728"/>
            <a:ext cx="88204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Главным обрядом, отмечавшим начало жизни ребенка было его крещение. Обряд совершали в церкви или дома. Как правило, младенца крестили на третий или сороковой день после рождения. Родителям не положено было присутствовать при крещении, вместо них были крестная мать, которая дарила рубашку и крестный отец, который должен был подарить ребенку нательный крест.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КАКИХ ДЕТЕЙ НЕ КРЕСТИЛИ НА РУС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420888"/>
            <a:ext cx="3975100" cy="2808312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7" name="Picture 4" descr="Для чего мы крестим детей? / Православие.R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27650" y="2420888"/>
            <a:ext cx="3816350" cy="2808312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http://900igr.net/up/datas/90973/0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96752"/>
            <a:ext cx="9144000" cy="405983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707904" y="836712"/>
            <a:ext cx="23975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гжельская роспись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99792" y="548680"/>
            <a:ext cx="41743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Русские народные промыслы</a:t>
            </a:r>
            <a:endParaRPr lang="ru-RU" sz="2400" b="1" dirty="0" smtClean="0"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779912" y="548680"/>
            <a:ext cx="25657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Жостовская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роспись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4274" name="Picture 2" descr="https://ds04.infourok.ru/uploads/ex/07e5/00090894-11541519/img4.jpg"/>
          <p:cNvPicPr>
            <a:picLocks noChangeAspect="1" noChangeArrowheads="1"/>
          </p:cNvPicPr>
          <p:nvPr/>
        </p:nvPicPr>
        <p:blipFill>
          <a:blip r:embed="rId3" cstate="print"/>
          <a:srcRect t="15000"/>
          <a:stretch>
            <a:fillRect/>
          </a:stretch>
        </p:blipFill>
        <p:spPr bwMode="auto">
          <a:xfrm>
            <a:off x="179512" y="1052736"/>
            <a:ext cx="9144000" cy="40324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779912" y="548680"/>
            <a:ext cx="24066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Палехская роспись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6322" name="Picture 2" descr="https://ds04.infourok.ru/uploads/ex/09ae/00054d55-3b2ad075/img8.jpg"/>
          <p:cNvPicPr>
            <a:picLocks noChangeAspect="1" noChangeArrowheads="1"/>
          </p:cNvPicPr>
          <p:nvPr/>
        </p:nvPicPr>
        <p:blipFill>
          <a:blip r:embed="rId3" cstate="print"/>
          <a:srcRect t="8793" b="1816"/>
          <a:stretch>
            <a:fillRect/>
          </a:stretch>
        </p:blipFill>
        <p:spPr bwMode="auto">
          <a:xfrm>
            <a:off x="179512" y="908720"/>
            <a:ext cx="9144000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779912" y="548680"/>
            <a:ext cx="24799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Тульские самовары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https://ds03.infourok.ru/uploads/ex/1000/00036b5f-825ee9b9/img19.jpg"/>
          <p:cNvPicPr>
            <a:picLocks noChangeAspect="1" noChangeArrowheads="1"/>
          </p:cNvPicPr>
          <p:nvPr/>
        </p:nvPicPr>
        <p:blipFill>
          <a:blip r:embed="rId3" cstate="print"/>
          <a:srcRect t="17850"/>
          <a:stretch>
            <a:fillRect/>
          </a:stretch>
        </p:blipFill>
        <p:spPr bwMode="auto">
          <a:xfrm>
            <a:off x="179512" y="908720"/>
            <a:ext cx="9144000" cy="42657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779912" y="548680"/>
            <a:ext cx="26756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Вологодские кружева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8370" name="Picture 2" descr="https://ds04.infourok.ru/uploads/ex/03b4/0013782b-93bfd7ae/img4.jpg"/>
          <p:cNvPicPr>
            <a:picLocks noChangeAspect="1" noChangeArrowheads="1"/>
          </p:cNvPicPr>
          <p:nvPr/>
        </p:nvPicPr>
        <p:blipFill>
          <a:blip r:embed="rId3" cstate="print"/>
          <a:srcRect t="16666"/>
          <a:stretch>
            <a:fillRect/>
          </a:stretch>
        </p:blipFill>
        <p:spPr bwMode="auto">
          <a:xfrm>
            <a:off x="179512" y="980728"/>
            <a:ext cx="9144000" cy="4104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1" descr="2 154242-sepi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980729"/>
            <a:ext cx="8676456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1520" y="548680"/>
            <a:ext cx="889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cs typeface="Times New Roman" pitchFamily="18" charset="0"/>
              </a:rPr>
              <a:t>Славяне входили в древнее индоевропейское единство</a:t>
            </a:r>
            <a:r>
              <a:rPr lang="ru-RU" b="1" dirty="0" smtClean="0">
                <a:cs typeface="Times New Roman" pitchFamily="18" charset="0"/>
              </a:rPr>
              <a:t>.</a:t>
            </a:r>
            <a:endParaRPr lang="ru-RU" b="1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779912" y="548680"/>
            <a:ext cx="26138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Ростовская финифть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346" name="Picture 2" descr="https://ds05.infourok.ru/uploads/ex/06d2/000b16d9-bf1c46b7/img10.jpg"/>
          <p:cNvPicPr>
            <a:picLocks noChangeAspect="1" noChangeArrowheads="1"/>
          </p:cNvPicPr>
          <p:nvPr/>
        </p:nvPicPr>
        <p:blipFill>
          <a:blip r:embed="rId3" cstate="print"/>
          <a:srcRect l="1882" t="18900" r="7547" b="3401"/>
          <a:stretch>
            <a:fillRect/>
          </a:stretch>
        </p:blipFill>
        <p:spPr bwMode="auto">
          <a:xfrm>
            <a:off x="251520" y="980728"/>
            <a:ext cx="8892480" cy="41318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1.bp.blogspot.com/-uBJsz4OOGz8/X8u28Dih8vI/AAAAAAAAEzY/JPYGBEmS0v0Fi0FZWtLnBfka9LIWGQnIQCLcBGAsYHQ/s960/xoxl.jp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9073008" cy="45365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854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ruzaria.ru/wp-content/uploads/2020/12/c3f89cca6afab34cab754c395881c8d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620688"/>
            <a:ext cx="2592288" cy="2088232"/>
          </a:xfrm>
          <a:prstGeom prst="rect">
            <a:avLst/>
          </a:prstGeom>
          <a:noFill/>
        </p:spPr>
      </p:pic>
      <p:pic>
        <p:nvPicPr>
          <p:cNvPr id="1028" name="Picture 4" descr="https://avatars.mds.yandex.net/i?id=5b145d318168b60f57fc94fe028faf07_l-5233529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620688"/>
            <a:ext cx="3035829" cy="2088232"/>
          </a:xfrm>
          <a:prstGeom prst="rect">
            <a:avLst/>
          </a:prstGeom>
          <a:noFill/>
        </p:spPr>
      </p:pic>
      <p:pic>
        <p:nvPicPr>
          <p:cNvPr id="1030" name="Picture 6" descr="https://upload.wikimedia.org/wikipedia/ru/1/1c/KargopolFolkToys4_192_24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620688"/>
            <a:ext cx="2952328" cy="2160240"/>
          </a:xfrm>
          <a:prstGeom prst="rect">
            <a:avLst/>
          </a:prstGeom>
          <a:noFill/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1" name="AutoShape 7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899592" y="2780928"/>
            <a:ext cx="105407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матрешки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19872" y="2708920"/>
            <a:ext cx="26617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филимоновские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игрушки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30876" y="2780928"/>
            <a:ext cx="25131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каргопольские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игрушки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5" name="Picture 11" descr="https://avatars.mds.yandex.net/i?id=fe9e5a847897656bd79cf54d9d17266c_l-4769810-images-thumbs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3068960"/>
            <a:ext cx="2487362" cy="187220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539552" y="4941168"/>
            <a:ext cx="22456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дымковская игрушка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7" name="Picture 13" descr="https://www.woodfun.ru/files/1311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3068960"/>
            <a:ext cx="2952329" cy="1872208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3707904" y="4869160"/>
            <a:ext cx="2279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богородская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игрушка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41" name="Picture 17" descr="https://cdn.culture.ru/c/55986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0645" y="3140968"/>
            <a:ext cx="2723355" cy="1728192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6732240" y="4869160"/>
            <a:ext cx="21768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городецкая игрушка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2" descr="https://ruzaria.ru/wp-content/uploads/2020/12/c3f89cca6afab34cab754c395881c8d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20688"/>
            <a:ext cx="2592288" cy="2088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67744" y="548680"/>
            <a:ext cx="57964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/>
              <a:t>Народные музыкальные инструменты</a:t>
            </a:r>
            <a:endParaRPr lang="ru-RU" sz="2400" dirty="0"/>
          </a:p>
        </p:txBody>
      </p:sp>
      <p:pic>
        <p:nvPicPr>
          <p:cNvPr id="4" name="Picture 2" descr="Россия присвоила себе нашу балалайку и гармонь – украинский дирижер ›  ПОЛИТИКУС"/>
          <p:cNvPicPr>
            <a:picLocks noChangeAspect="1" noChangeArrowheads="1"/>
          </p:cNvPicPr>
          <p:nvPr/>
        </p:nvPicPr>
        <p:blipFill>
          <a:blip r:embed="rId3" cstate="print"/>
          <a:srcRect l="5907" t="13499" r="4320" b="5501"/>
          <a:stretch>
            <a:fillRect/>
          </a:stretch>
        </p:blipFill>
        <p:spPr bwMode="auto">
          <a:xfrm>
            <a:off x="251521" y="908720"/>
            <a:ext cx="8892479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бубенцы"/>
          <p:cNvPicPr>
            <a:picLocks noChangeAspect="1" noChangeArrowheads="1"/>
          </p:cNvPicPr>
          <p:nvPr/>
        </p:nvPicPr>
        <p:blipFill>
          <a:blip r:embed="rId3" cstate="print"/>
          <a:srcRect t="1657" b="51129"/>
          <a:stretch>
            <a:fillRect/>
          </a:stretch>
        </p:blipFill>
        <p:spPr bwMode="auto">
          <a:xfrm>
            <a:off x="179512" y="620688"/>
            <a:ext cx="3457575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063" y="620688"/>
            <a:ext cx="3563937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бубен"/>
          <p:cNvPicPr>
            <a:picLocks noChangeAspect="1" noChangeArrowheads="1"/>
          </p:cNvPicPr>
          <p:nvPr/>
        </p:nvPicPr>
        <p:blipFill>
          <a:blip r:embed="rId5" cstate="print"/>
          <a:srcRect b="50562"/>
          <a:stretch>
            <a:fillRect/>
          </a:stretch>
        </p:blipFill>
        <p:spPr bwMode="auto">
          <a:xfrm>
            <a:off x="251520" y="3068960"/>
            <a:ext cx="316835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static.musiciansfriend.com/derivates/19/001/246/116/DV020_Jpg_Jumbo_471208.911_larg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3068960"/>
            <a:ext cx="327585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211960" y="764704"/>
            <a:ext cx="1052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Бубенцы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355976" y="2276872"/>
            <a:ext cx="8365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Ложки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185451" y="3244334"/>
            <a:ext cx="7730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Бубен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347864" y="4509120"/>
            <a:ext cx="2460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Деревянная коробочка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9" descr="http://mywishlist.ru/pic/i/wish/orig/006/808/14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20688"/>
            <a:ext cx="295116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 descr="http://photodomik.ru/photo/01/01ffe1b962430ede2134cde36490a36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9813" y="620688"/>
            <a:ext cx="3024187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203848" y="692696"/>
            <a:ext cx="28803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Гусли </a:t>
            </a:r>
            <a:r>
              <a:rPr lang="ru-RU" dirty="0" smtClean="0"/>
              <a:t>Название происходит от древнерусского слова «густы» - гудеть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1916832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Домра</a:t>
            </a:r>
            <a:r>
              <a:rPr lang="ru-RU" dirty="0" smtClean="0"/>
              <a:t> Старинный струнный щипковый инструмент</a:t>
            </a:r>
            <a:endParaRPr lang="ru-RU" dirty="0"/>
          </a:p>
        </p:txBody>
      </p:sp>
      <p:pic>
        <p:nvPicPr>
          <p:cNvPr id="8" name="Picture 8" descr="http://svetvmir.ru/wp-content/uploads/2014/02/balalaik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212976"/>
            <a:ext cx="2881313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203848" y="3212976"/>
            <a:ext cx="30780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Балалайка </a:t>
            </a:r>
            <a:r>
              <a:rPr lang="ru-RU" dirty="0" smtClean="0"/>
              <a:t>Название происходит от слова «балакать», «пустозвонить»</a:t>
            </a:r>
            <a:endParaRPr lang="ru-RU" dirty="0"/>
          </a:p>
        </p:txBody>
      </p:sp>
      <p:pic>
        <p:nvPicPr>
          <p:cNvPr id="10" name="Picture 8" descr="http://coursebii.ru/uploads/images/s/v/i/svire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61088" y="3284984"/>
            <a:ext cx="2982912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275856" y="4149080"/>
            <a:ext cx="30243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Свирель </a:t>
            </a:r>
            <a:r>
              <a:rPr lang="ru-RU" dirty="0" smtClean="0"/>
              <a:t>Изготавливается из крушины, орешника, клёна или черёмухи</a:t>
            </a:r>
            <a:endParaRPr lang="ru-RU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7"/>
          <p:cNvPicPr>
            <a:picLocks noChangeAspect="1" noChangeArrowheads="1"/>
          </p:cNvPicPr>
          <p:nvPr/>
        </p:nvPicPr>
        <p:blipFill>
          <a:blip r:embed="rId3" cstate="print"/>
          <a:srcRect t="16466"/>
          <a:stretch>
            <a:fillRect/>
          </a:stretch>
        </p:blipFill>
        <p:spPr bwMode="auto">
          <a:xfrm>
            <a:off x="251520" y="620688"/>
            <a:ext cx="3025775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http://ruxpert.ru/images/1/12/%D0%92%D0%BB%D0%B0%D0%B4%D0%B8%D0%BC%D0%B8%D1%80%D1%81%D0%BA%D0%B8%D0%B9_%D1%80%D0%BE%D0%B6%D0%BE%D0%B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3134" y="620688"/>
            <a:ext cx="288086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i.ugarmonista.ru/u/1a/9cb408691511e4a54cdf53ed673a5d/-/%D0%97%D0%B0%D0%BA%D0%B0%D0%B7%D0%BD%D0%B0%D1%8F%20%D1%81%D0%B8%D0%BD%D1%8F%D1%8F%20%D0%B1%D0%B5%D0%B7%20%D1%80%D0%B5%D0%B3%D0%B8%D1%81%D1%82%D1%80%D0%B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140968"/>
            <a:ext cx="295232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ic.pics.livejournal.com/krasavchik/45674525/330727/330727_origina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9525" y="3140968"/>
            <a:ext cx="2784475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355976" y="836712"/>
            <a:ext cx="13822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Жалейка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2132856"/>
            <a:ext cx="10447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Рожок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427984" y="3140968"/>
            <a:ext cx="13224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Гармонь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4437112"/>
            <a:ext cx="11222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Рубель</a:t>
            </a:r>
            <a:endParaRPr lang="ru-RU" sz="2400" b="1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3528" y="692696"/>
            <a:ext cx="54726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Дрова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музыкальная поленница В народе выдумщики и шутники изобрели свой ксилофон, более простой и любопытный. Представьте себе: на сцену выходит обыкновенный прохожий с вязанкой дров за спиной. Затем он раскладывает свои «дрова» перед собой и небольшими деревянными молоточками начинает играть на них веселые плясовые мелодии.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www.slavyarmarka.ru/image/data/2013/09/Drov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9812" y="764704"/>
            <a:ext cx="3024188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http://www.veciy.ru/origdocs/94/93780/93780_html_m53e6ebb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780928"/>
            <a:ext cx="340201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355976" y="34290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Трещотка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что за разговор? То ли ссора, то ли спор. Как сороки, затрещали, Инструмент такой узнали? Тараторит, будто тетка, Называется трещотка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275856" y="548680"/>
            <a:ext cx="33952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b="1" dirty="0" smtClean="0"/>
              <a:t>Русские народные игры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836712"/>
            <a:ext cx="89644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/>
              <a:t>«Дедушка </a:t>
            </a:r>
            <a:r>
              <a:rPr lang="ru-RU" b="1" i="1" dirty="0" err="1" smtClean="0"/>
              <a:t>Мазай</a:t>
            </a:r>
            <a:r>
              <a:rPr lang="ru-RU" b="1" i="1" dirty="0" smtClean="0"/>
              <a:t>».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Играющие выбирают дедушку </a:t>
            </a:r>
            <a:r>
              <a:rPr lang="ru-RU" i="1" dirty="0" err="1" smtClean="0"/>
              <a:t>Мазая</a:t>
            </a:r>
            <a:r>
              <a:rPr lang="ru-RU" i="1" dirty="0" smtClean="0"/>
              <a:t>. Остальные участники договариваются, какие движения, обозначающие работу, будут ему показывать (молотьбу, жатву и т.д.) они подходят к дедушке </a:t>
            </a:r>
            <a:r>
              <a:rPr lang="ru-RU" i="1" dirty="0" err="1" smtClean="0"/>
              <a:t>Мазаю</a:t>
            </a:r>
            <a:r>
              <a:rPr lang="ru-RU" i="1" dirty="0" smtClean="0"/>
              <a:t> и поют: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Здравствуй, дедушка </a:t>
            </a:r>
            <a:r>
              <a:rPr lang="ru-RU" i="1" dirty="0" err="1" smtClean="0"/>
              <a:t>Мазай</a:t>
            </a:r>
            <a:r>
              <a:rPr lang="ru-RU" i="1" dirty="0" smtClean="0"/>
              <a:t>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Из коробки вылезай!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Где мы были – мы не скажем,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А что делали – покажем!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После этих слов все изображают движениями работу, о которой договорились. Если дедушка </a:t>
            </a:r>
            <a:r>
              <a:rPr lang="ru-RU" i="1" dirty="0" err="1" smtClean="0"/>
              <a:t>Мазай</a:t>
            </a:r>
            <a:r>
              <a:rPr lang="ru-RU" i="1" dirty="0" smtClean="0"/>
              <a:t> отгадывает, дети разбегаются и он их ловит. Кого первого поймает, тот становится новым дедушкой </a:t>
            </a:r>
            <a:r>
              <a:rPr lang="ru-RU" i="1" dirty="0" err="1" smtClean="0"/>
              <a:t>Мазаем</a:t>
            </a:r>
            <a:r>
              <a:rPr lang="ru-RU" i="1" dirty="0" smtClean="0"/>
              <a:t> и игра повторяется. Если не отгадывает, ему показывают другую работу.</a:t>
            </a:r>
            <a:endParaRPr lang="ru-RU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39552" y="620688"/>
            <a:ext cx="860444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 smtClean="0"/>
              <a:t>Игра «У медведя во бору»</a:t>
            </a:r>
            <a:endParaRPr lang="ru-RU" dirty="0" smtClean="0"/>
          </a:p>
          <a:p>
            <a:pPr algn="ctr"/>
            <a:r>
              <a:rPr lang="ru-RU" dirty="0" smtClean="0"/>
              <a:t>Выбирается водящий – «медведь». Он находится на некотором расстоянии от других участников игры. Дети произносят текст, приближаясь к «медведю».</a:t>
            </a:r>
          </a:p>
          <a:p>
            <a:pPr algn="ctr"/>
            <a:r>
              <a:rPr lang="ru-RU" dirty="0" smtClean="0"/>
              <a:t>У медведя во </a:t>
            </a:r>
            <a:r>
              <a:rPr lang="ru-RU" dirty="0" err="1" smtClean="0"/>
              <a:t>боу</a:t>
            </a:r>
            <a:endParaRPr lang="ru-RU" dirty="0" smtClean="0"/>
          </a:p>
          <a:p>
            <a:pPr algn="ctr"/>
            <a:r>
              <a:rPr lang="ru-RU" dirty="0" smtClean="0"/>
              <a:t>Грибы, ягоды беру,</a:t>
            </a:r>
          </a:p>
          <a:p>
            <a:pPr algn="ctr"/>
            <a:r>
              <a:rPr lang="ru-RU" dirty="0" smtClean="0"/>
              <a:t>А медведь не спит,</a:t>
            </a:r>
          </a:p>
          <a:p>
            <a:pPr algn="ctr"/>
            <a:r>
              <a:rPr lang="ru-RU" dirty="0" smtClean="0"/>
              <a:t>Все на нас рычит.</a:t>
            </a:r>
          </a:p>
          <a:p>
            <a:pPr algn="ctr"/>
            <a:r>
              <a:rPr lang="ru-RU" i="1" dirty="0" smtClean="0"/>
              <a:t>С окончанием текста дети разбегаются, «медведь» их догоняет.</a:t>
            </a:r>
            <a:endParaRPr lang="ru-RU" dirty="0" smtClean="0"/>
          </a:p>
          <a:p>
            <a:pPr algn="ctr"/>
            <a:r>
              <a:rPr lang="ru-RU" i="1" dirty="0" smtClean="0"/>
              <a:t>В процессе игры могут быть использованы и такие слова:</a:t>
            </a:r>
            <a:endParaRPr lang="ru-RU" dirty="0" smtClean="0"/>
          </a:p>
          <a:p>
            <a:pPr algn="ctr"/>
            <a:r>
              <a:rPr lang="ru-RU" dirty="0" smtClean="0"/>
              <a:t>У медведя во бору</a:t>
            </a:r>
          </a:p>
          <a:p>
            <a:pPr algn="ctr"/>
            <a:r>
              <a:rPr lang="ru-RU" dirty="0" smtClean="0"/>
              <a:t>Грибы-ягоды я рву.</a:t>
            </a:r>
          </a:p>
          <a:p>
            <a:pPr algn="ctr"/>
            <a:r>
              <a:rPr lang="ru-RU" dirty="0" smtClean="0"/>
              <a:t>А медведь не спит,</a:t>
            </a:r>
          </a:p>
          <a:p>
            <a:pPr algn="ctr"/>
            <a:r>
              <a:rPr lang="ru-RU" dirty="0" smtClean="0"/>
              <a:t>Все на нас глядит,</a:t>
            </a:r>
          </a:p>
          <a:p>
            <a:pPr algn="ctr"/>
            <a:r>
              <a:rPr lang="ru-RU" dirty="0" smtClean="0"/>
              <a:t>А потом как зарычит</a:t>
            </a:r>
          </a:p>
          <a:p>
            <a:pPr algn="ctr"/>
            <a:r>
              <a:rPr lang="ru-RU" dirty="0" smtClean="0"/>
              <a:t>И за нами побежит!</a:t>
            </a:r>
          </a:p>
          <a:p>
            <a:pPr algn="ctr"/>
            <a:r>
              <a:rPr lang="ru-RU" dirty="0" smtClean="0"/>
              <a:t>А мы ягоды берем</a:t>
            </a:r>
          </a:p>
          <a:p>
            <a:pPr algn="ctr"/>
            <a:r>
              <a:rPr lang="ru-RU" dirty="0" smtClean="0"/>
              <a:t>И медведю не даем,</a:t>
            </a:r>
          </a:p>
          <a:p>
            <a:pPr algn="ctr"/>
            <a:r>
              <a:rPr lang="ru-RU" dirty="0" smtClean="0"/>
              <a:t>Идем в бор с дубинкой,</a:t>
            </a:r>
          </a:p>
          <a:p>
            <a:pPr algn="ctr"/>
            <a:r>
              <a:rPr lang="ru-RU" dirty="0" smtClean="0"/>
              <a:t>Бить медведю в спинку!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854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Содержимое 3" descr="2 Living_of_East_Slavs_by_Ivanov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56792"/>
            <a:ext cx="8568952" cy="3528392"/>
          </a:xfrm>
          <a:prstGeom prst="rect">
            <a:avLst/>
          </a:prstGeom>
          <a:noFill/>
          <a:ln w="53975" cap="rnd">
            <a:solidFill>
              <a:schemeClr val="tx1"/>
            </a:solidFill>
            <a:bevel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3528" y="548680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течением времени из индоевропейских племён стали выделяться общности с родственным языком, хозяйством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культурой. Одним из таких объединений стали славяне.</a:t>
            </a:r>
            <a:endParaRPr lang="ru-RU" sz="2000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s://7kul.ru/wp-content/uploads/2018/12/u_4b85901c436ba99d0db358bf27535093_800.jpg"/>
          <p:cNvPicPr>
            <a:picLocks noChangeAspect="1" noChangeArrowheads="1"/>
          </p:cNvPicPr>
          <p:nvPr/>
        </p:nvPicPr>
        <p:blipFill>
          <a:blip r:embed="rId3" cstate="print"/>
          <a:srcRect l="5797" t="5976" r="4348" b="6370"/>
          <a:stretch>
            <a:fillRect/>
          </a:stretch>
        </p:blipFill>
        <p:spPr bwMode="auto">
          <a:xfrm>
            <a:off x="4860032" y="1916832"/>
            <a:ext cx="4464496" cy="316835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692696"/>
            <a:ext cx="460851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 smtClean="0"/>
              <a:t>У наших предков ни одно праздничное мероприятие не обходилось без мудрой и веселой забавы. В ней удивительным образом переплетались такие трепетные чувства, как любовь, ревность, нежные прикосновения.</a:t>
            </a:r>
          </a:p>
          <a:p>
            <a:pPr fontAlgn="base"/>
            <a:r>
              <a:rPr lang="ru-RU" dirty="0" smtClean="0"/>
              <a:t>Игроки становились в ряд парочками, брались за руки и поднимали их над головой, образуя длинный коридорчик. Участник, оставшийся в одиночестве, проходил через ручеек, и разбивая любую пару, выбирал себе «соратника». Игрок, у которого похитили девушку или парня, отправлялся в начало коридора и искал нового «компаньона».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24128" y="764704"/>
            <a:ext cx="10967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/>
              <a:t>Ручеек</a:t>
            </a:r>
            <a:endParaRPr lang="ru-RU" sz="2400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203848" y="548680"/>
            <a:ext cx="36899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b="1" dirty="0" smtClean="0"/>
              <a:t>Символы русского народа</a:t>
            </a:r>
            <a:endParaRPr lang="ru-RU" sz="2400" dirty="0"/>
          </a:p>
        </p:txBody>
      </p:sp>
      <p:grpSp>
        <p:nvGrpSpPr>
          <p:cNvPr id="4" name="Группа 7"/>
          <p:cNvGrpSpPr>
            <a:grpSpLocks/>
          </p:cNvGrpSpPr>
          <p:nvPr/>
        </p:nvGrpSpPr>
        <p:grpSpPr bwMode="auto">
          <a:xfrm>
            <a:off x="323528" y="332656"/>
            <a:ext cx="2387600" cy="2755900"/>
            <a:chOff x="539552" y="1700808"/>
            <a:chExt cx="2386698" cy="2756030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9552" y="1700808"/>
              <a:ext cx="2386698" cy="23866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6"/>
            <p:cNvSpPr txBox="1">
              <a:spLocks noChangeArrowheads="1"/>
            </p:cNvSpPr>
            <p:nvPr/>
          </p:nvSpPr>
          <p:spPr bwMode="auto">
            <a:xfrm>
              <a:off x="539552" y="4087506"/>
              <a:ext cx="238669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гармонь</a:t>
              </a:r>
            </a:p>
          </p:txBody>
        </p:sp>
      </p:grpSp>
      <p:grpSp>
        <p:nvGrpSpPr>
          <p:cNvPr id="7" name="Группа 3"/>
          <p:cNvGrpSpPr>
            <a:grpSpLocks/>
          </p:cNvGrpSpPr>
          <p:nvPr/>
        </p:nvGrpSpPr>
        <p:grpSpPr bwMode="auto">
          <a:xfrm>
            <a:off x="3203848" y="692696"/>
            <a:ext cx="2743200" cy="2433637"/>
            <a:chOff x="3203848" y="1340768"/>
            <a:chExt cx="2742431" cy="2434908"/>
          </a:xfrm>
        </p:grpSpPr>
        <p:pic>
          <p:nvPicPr>
            <p:cNvPr id="8" name="Рисунок 1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03848" y="1340768"/>
              <a:ext cx="2742431" cy="2065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2"/>
            <p:cNvSpPr txBox="1">
              <a:spLocks noChangeArrowheads="1"/>
            </p:cNvSpPr>
            <p:nvPr/>
          </p:nvSpPr>
          <p:spPr bwMode="auto">
            <a:xfrm>
              <a:off x="3203848" y="3406344"/>
              <a:ext cx="274243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матрёшка</a:t>
              </a:r>
            </a:p>
          </p:txBody>
        </p:sp>
      </p:grpSp>
      <p:grpSp>
        <p:nvGrpSpPr>
          <p:cNvPr id="10" name="Группа 13"/>
          <p:cNvGrpSpPr>
            <a:grpSpLocks/>
          </p:cNvGrpSpPr>
          <p:nvPr/>
        </p:nvGrpSpPr>
        <p:grpSpPr bwMode="auto">
          <a:xfrm>
            <a:off x="7380312" y="404664"/>
            <a:ext cx="2141537" cy="2386012"/>
            <a:chOff x="6300192" y="1344575"/>
            <a:chExt cx="2141595" cy="2386365"/>
          </a:xfrm>
        </p:grpSpPr>
        <p:pic>
          <p:nvPicPr>
            <p:cNvPr id="11" name="Рисунок 11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00192" y="1344575"/>
              <a:ext cx="2141595" cy="20170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2"/>
            <p:cNvSpPr txBox="1">
              <a:spLocks noChangeArrowheads="1"/>
            </p:cNvSpPr>
            <p:nvPr/>
          </p:nvSpPr>
          <p:spPr bwMode="auto">
            <a:xfrm>
              <a:off x="6300192" y="3361608"/>
              <a:ext cx="214159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медведь</a:t>
              </a:r>
            </a:p>
          </p:txBody>
        </p:sp>
      </p:grpSp>
      <p:grpSp>
        <p:nvGrpSpPr>
          <p:cNvPr id="16" name="Группа 18"/>
          <p:cNvGrpSpPr>
            <a:grpSpLocks/>
          </p:cNvGrpSpPr>
          <p:nvPr/>
        </p:nvGrpSpPr>
        <p:grpSpPr bwMode="auto">
          <a:xfrm>
            <a:off x="539552" y="2924944"/>
            <a:ext cx="2159000" cy="2535237"/>
            <a:chOff x="684744" y="4143912"/>
            <a:chExt cx="2159064" cy="2534740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84744" y="4143912"/>
              <a:ext cx="2159064" cy="2165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17"/>
            <p:cNvSpPr txBox="1">
              <a:spLocks noChangeArrowheads="1"/>
            </p:cNvSpPr>
            <p:nvPr/>
          </p:nvSpPr>
          <p:spPr bwMode="auto">
            <a:xfrm>
              <a:off x="684744" y="6309320"/>
              <a:ext cx="215906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хохлома</a:t>
              </a:r>
            </a:p>
          </p:txBody>
        </p:sp>
      </p:grpSp>
      <p:grpSp>
        <p:nvGrpSpPr>
          <p:cNvPr id="19" name="Группа 10"/>
          <p:cNvGrpSpPr>
            <a:grpSpLocks/>
          </p:cNvGrpSpPr>
          <p:nvPr/>
        </p:nvGrpSpPr>
        <p:grpSpPr bwMode="auto">
          <a:xfrm>
            <a:off x="3275856" y="2564904"/>
            <a:ext cx="2447925" cy="2817812"/>
            <a:chOff x="3203848" y="3594210"/>
            <a:chExt cx="2448272" cy="2817604"/>
          </a:xfrm>
        </p:grpSpPr>
        <p:pic>
          <p:nvPicPr>
            <p:cNvPr id="20" name="Рисунок 8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03848" y="3594210"/>
              <a:ext cx="2448272" cy="2448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Box 9"/>
            <p:cNvSpPr txBox="1">
              <a:spLocks noChangeArrowheads="1"/>
            </p:cNvSpPr>
            <p:nvPr/>
          </p:nvSpPr>
          <p:spPr bwMode="auto">
            <a:xfrm>
              <a:off x="3203848" y="6042482"/>
              <a:ext cx="244827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балалайка</a:t>
              </a:r>
            </a:p>
          </p:txBody>
        </p:sp>
      </p:grpSp>
      <p:grpSp>
        <p:nvGrpSpPr>
          <p:cNvPr id="22" name="Группа 21"/>
          <p:cNvGrpSpPr>
            <a:grpSpLocks/>
          </p:cNvGrpSpPr>
          <p:nvPr/>
        </p:nvGrpSpPr>
        <p:grpSpPr bwMode="auto">
          <a:xfrm>
            <a:off x="5580112" y="2420888"/>
            <a:ext cx="1746250" cy="3008313"/>
            <a:chOff x="4930864" y="3591010"/>
            <a:chExt cx="1746920" cy="3008036"/>
          </a:xfrm>
        </p:grpSpPr>
        <p:pic>
          <p:nvPicPr>
            <p:cNvPr id="23" name="Рисунок 19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930864" y="3591010"/>
              <a:ext cx="1746920" cy="26387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0"/>
            <p:cNvSpPr txBox="1">
              <a:spLocks noChangeArrowheads="1"/>
            </p:cNvSpPr>
            <p:nvPr/>
          </p:nvSpPr>
          <p:spPr bwMode="auto">
            <a:xfrm>
              <a:off x="4930864" y="6229714"/>
              <a:ext cx="172936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берёза</a:t>
              </a:r>
            </a:p>
          </p:txBody>
        </p:sp>
      </p:grpSp>
      <p:grpSp>
        <p:nvGrpSpPr>
          <p:cNvPr id="25" name="Группа 15"/>
          <p:cNvGrpSpPr>
            <a:grpSpLocks/>
          </p:cNvGrpSpPr>
          <p:nvPr/>
        </p:nvGrpSpPr>
        <p:grpSpPr bwMode="auto">
          <a:xfrm>
            <a:off x="7380312" y="2780928"/>
            <a:ext cx="1990725" cy="2447925"/>
            <a:chOff x="6012160" y="3861048"/>
            <a:chExt cx="1991457" cy="2448272"/>
          </a:xfrm>
        </p:grpSpPr>
        <p:pic>
          <p:nvPicPr>
            <p:cNvPr id="26" name="Picture 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012160" y="3861048"/>
              <a:ext cx="1991457" cy="2076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Box 14"/>
            <p:cNvSpPr txBox="1">
              <a:spLocks noChangeArrowheads="1"/>
            </p:cNvSpPr>
            <p:nvPr/>
          </p:nvSpPr>
          <p:spPr bwMode="auto">
            <a:xfrm>
              <a:off x="6012160" y="5937762"/>
              <a:ext cx="1991457" cy="371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шапка-ушанка</a:t>
              </a:r>
            </a:p>
          </p:txBody>
        </p:sp>
      </p:grp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843808" y="476672"/>
            <a:ext cx="46576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b="1" dirty="0" smtClean="0"/>
              <a:t>Люди, прославившие свой народ</a:t>
            </a:r>
            <a:endParaRPr lang="ru-RU" sz="2400" dirty="0"/>
          </a:p>
        </p:txBody>
      </p:sp>
      <p:grpSp>
        <p:nvGrpSpPr>
          <p:cNvPr id="4" name="Группа 2"/>
          <p:cNvGrpSpPr>
            <a:grpSpLocks/>
          </p:cNvGrpSpPr>
          <p:nvPr/>
        </p:nvGrpSpPr>
        <p:grpSpPr bwMode="auto">
          <a:xfrm>
            <a:off x="251520" y="548680"/>
            <a:ext cx="1516063" cy="2808312"/>
            <a:chOff x="1562415" y="1124744"/>
            <a:chExt cx="1689025" cy="2481769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62415" y="1124744"/>
              <a:ext cx="1689025" cy="2173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1"/>
            <p:cNvSpPr txBox="1">
              <a:spLocks noChangeArrowheads="1"/>
            </p:cNvSpPr>
            <p:nvPr/>
          </p:nvSpPr>
          <p:spPr bwMode="auto">
            <a:xfrm>
              <a:off x="1562415" y="3298736"/>
              <a:ext cx="168902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400"/>
                <a:t>Князь Владимир</a:t>
              </a:r>
            </a:p>
          </p:txBody>
        </p:sp>
      </p:grpSp>
      <p:grpSp>
        <p:nvGrpSpPr>
          <p:cNvPr id="7" name="Группа 4"/>
          <p:cNvGrpSpPr>
            <a:grpSpLocks/>
          </p:cNvGrpSpPr>
          <p:nvPr/>
        </p:nvGrpSpPr>
        <p:grpSpPr bwMode="auto">
          <a:xfrm>
            <a:off x="2051720" y="836712"/>
            <a:ext cx="1508125" cy="2347912"/>
            <a:chOff x="3563888" y="980728"/>
            <a:chExt cx="1509260" cy="2347109"/>
          </a:xfrm>
        </p:grpSpPr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63888" y="980728"/>
              <a:ext cx="1509260" cy="197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3"/>
            <p:cNvSpPr txBox="1">
              <a:spLocks noChangeArrowheads="1"/>
            </p:cNvSpPr>
            <p:nvPr/>
          </p:nvSpPr>
          <p:spPr bwMode="auto">
            <a:xfrm>
              <a:off x="3563888" y="2958505"/>
              <a:ext cx="144016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Пётр</a:t>
              </a:r>
              <a:r>
                <a:rPr lang="en-US" altLang="ru-RU"/>
                <a:t> I</a:t>
              </a:r>
              <a:r>
                <a:rPr lang="ru-RU" altLang="ru-RU"/>
                <a:t> </a:t>
              </a:r>
            </a:p>
          </p:txBody>
        </p:sp>
      </p:grpSp>
      <p:grpSp>
        <p:nvGrpSpPr>
          <p:cNvPr id="10" name="Группа 6"/>
          <p:cNvGrpSpPr>
            <a:grpSpLocks/>
          </p:cNvGrpSpPr>
          <p:nvPr/>
        </p:nvGrpSpPr>
        <p:grpSpPr bwMode="auto">
          <a:xfrm>
            <a:off x="3851920" y="836712"/>
            <a:ext cx="1624012" cy="2297113"/>
            <a:chOff x="5508104" y="1016763"/>
            <a:chExt cx="1624613" cy="2281973"/>
          </a:xfrm>
        </p:grpSpPr>
        <p:pic>
          <p:nvPicPr>
            <p:cNvPr id="11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508104" y="1016763"/>
              <a:ext cx="1624613" cy="1905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5"/>
            <p:cNvSpPr txBox="1">
              <a:spLocks noChangeArrowheads="1"/>
            </p:cNvSpPr>
            <p:nvPr/>
          </p:nvSpPr>
          <p:spPr bwMode="auto">
            <a:xfrm>
              <a:off x="5508104" y="2922468"/>
              <a:ext cx="1624613" cy="376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/>
                <a:t>Н.И. Пирогов</a:t>
              </a:r>
            </a:p>
          </p:txBody>
        </p:sp>
      </p:grpSp>
      <p:grpSp>
        <p:nvGrpSpPr>
          <p:cNvPr id="13" name="Группа 10"/>
          <p:cNvGrpSpPr>
            <a:grpSpLocks/>
          </p:cNvGrpSpPr>
          <p:nvPr/>
        </p:nvGrpSpPr>
        <p:grpSpPr bwMode="auto">
          <a:xfrm>
            <a:off x="5724128" y="836712"/>
            <a:ext cx="1601788" cy="2302321"/>
            <a:chOff x="6507058" y="997476"/>
            <a:chExt cx="1602491" cy="2393079"/>
          </a:xfrm>
        </p:grpSpPr>
        <p:pic>
          <p:nvPicPr>
            <p:cNvPr id="14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507058" y="997476"/>
              <a:ext cx="1602491" cy="2147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9"/>
            <p:cNvSpPr txBox="1">
              <a:spLocks noChangeArrowheads="1"/>
            </p:cNvSpPr>
            <p:nvPr/>
          </p:nvSpPr>
          <p:spPr bwMode="auto">
            <a:xfrm>
              <a:off x="6507058" y="3082778"/>
              <a:ext cx="1602491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400"/>
                <a:t>М.В. Ломоносов</a:t>
              </a:r>
            </a:p>
          </p:txBody>
        </p:sp>
      </p:grpSp>
      <p:grpSp>
        <p:nvGrpSpPr>
          <p:cNvPr id="16" name="Группа 18"/>
          <p:cNvGrpSpPr>
            <a:grpSpLocks/>
          </p:cNvGrpSpPr>
          <p:nvPr/>
        </p:nvGrpSpPr>
        <p:grpSpPr bwMode="auto">
          <a:xfrm>
            <a:off x="7740352" y="548680"/>
            <a:ext cx="1639888" cy="2840038"/>
            <a:chOff x="2895180" y="2636912"/>
            <a:chExt cx="1639403" cy="2839724"/>
          </a:xfrm>
        </p:grpSpPr>
        <p:pic>
          <p:nvPicPr>
            <p:cNvPr id="17" name="Picture 1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895180" y="2636912"/>
              <a:ext cx="1639403" cy="2501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17"/>
            <p:cNvSpPr txBox="1">
              <a:spLocks noChangeArrowheads="1"/>
            </p:cNvSpPr>
            <p:nvPr/>
          </p:nvSpPr>
          <p:spPr bwMode="auto">
            <a:xfrm>
              <a:off x="2895180" y="5138082"/>
              <a:ext cx="1601904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600"/>
                <a:t>М. Плисецкая</a:t>
              </a:r>
            </a:p>
          </p:txBody>
        </p:sp>
      </p:grpSp>
      <p:grpSp>
        <p:nvGrpSpPr>
          <p:cNvPr id="19" name="Группа 8"/>
          <p:cNvGrpSpPr>
            <a:grpSpLocks/>
          </p:cNvGrpSpPr>
          <p:nvPr/>
        </p:nvGrpSpPr>
        <p:grpSpPr bwMode="auto">
          <a:xfrm>
            <a:off x="251520" y="3356992"/>
            <a:ext cx="1943100" cy="1987550"/>
            <a:chOff x="481198" y="3717032"/>
            <a:chExt cx="2295153" cy="2262634"/>
          </a:xfrm>
        </p:grpSpPr>
        <p:pic>
          <p:nvPicPr>
            <p:cNvPr id="20" name="Picture 6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81198" y="3717032"/>
              <a:ext cx="2295153" cy="1893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Box 7"/>
            <p:cNvSpPr txBox="1">
              <a:spLocks noChangeArrowheads="1"/>
            </p:cNvSpPr>
            <p:nvPr/>
          </p:nvSpPr>
          <p:spPr bwMode="auto">
            <a:xfrm>
              <a:off x="481198" y="5610334"/>
              <a:ext cx="229515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Ю.А. Гагарин</a:t>
              </a:r>
            </a:p>
          </p:txBody>
        </p:sp>
      </p:grpSp>
      <p:grpSp>
        <p:nvGrpSpPr>
          <p:cNvPr id="22" name="Группа 21"/>
          <p:cNvGrpSpPr>
            <a:grpSpLocks/>
          </p:cNvGrpSpPr>
          <p:nvPr/>
        </p:nvGrpSpPr>
        <p:grpSpPr bwMode="auto">
          <a:xfrm>
            <a:off x="2267744" y="3140968"/>
            <a:ext cx="1460500" cy="2209800"/>
            <a:chOff x="4055077" y="3498646"/>
            <a:chExt cx="1517627" cy="2209547"/>
          </a:xfrm>
        </p:grpSpPr>
        <p:pic>
          <p:nvPicPr>
            <p:cNvPr id="23" name="Picture 1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055077" y="3498646"/>
              <a:ext cx="1504760" cy="1850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0"/>
            <p:cNvSpPr txBox="1">
              <a:spLocks noChangeArrowheads="1"/>
            </p:cNvSpPr>
            <p:nvPr/>
          </p:nvSpPr>
          <p:spPr bwMode="auto">
            <a:xfrm>
              <a:off x="4067945" y="5369639"/>
              <a:ext cx="150475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600"/>
                <a:t>А. Ахматова</a:t>
              </a:r>
            </a:p>
          </p:txBody>
        </p:sp>
      </p:grpSp>
      <p:grpSp>
        <p:nvGrpSpPr>
          <p:cNvPr id="25" name="Группа 12"/>
          <p:cNvGrpSpPr>
            <a:grpSpLocks/>
          </p:cNvGrpSpPr>
          <p:nvPr/>
        </p:nvGrpSpPr>
        <p:grpSpPr bwMode="auto">
          <a:xfrm>
            <a:off x="3923928" y="3068960"/>
            <a:ext cx="1582737" cy="2482850"/>
            <a:chOff x="3275856" y="3403235"/>
            <a:chExt cx="1693848" cy="2648570"/>
          </a:xfrm>
        </p:grpSpPr>
        <p:pic>
          <p:nvPicPr>
            <p:cNvPr id="26" name="Picture 8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275856" y="3403235"/>
              <a:ext cx="1693848" cy="2279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Box 11"/>
            <p:cNvSpPr txBox="1">
              <a:spLocks noChangeArrowheads="1"/>
            </p:cNvSpPr>
            <p:nvPr/>
          </p:nvSpPr>
          <p:spPr bwMode="auto">
            <a:xfrm>
              <a:off x="3275856" y="5682473"/>
              <a:ext cx="169384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М.И. Кутузов</a:t>
              </a:r>
            </a:p>
          </p:txBody>
        </p:sp>
      </p:grpSp>
      <p:grpSp>
        <p:nvGrpSpPr>
          <p:cNvPr id="28" name="Группа 14"/>
          <p:cNvGrpSpPr>
            <a:grpSpLocks/>
          </p:cNvGrpSpPr>
          <p:nvPr/>
        </p:nvGrpSpPr>
        <p:grpSpPr bwMode="auto">
          <a:xfrm>
            <a:off x="5796136" y="3140968"/>
            <a:ext cx="1417638" cy="2255838"/>
            <a:chOff x="6320410" y="3689551"/>
            <a:chExt cx="1418530" cy="2256040"/>
          </a:xfrm>
        </p:grpSpPr>
        <p:pic>
          <p:nvPicPr>
            <p:cNvPr id="29" name="Picture 9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320410" y="3689551"/>
              <a:ext cx="1418530" cy="1948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TextBox 13"/>
            <p:cNvSpPr txBox="1">
              <a:spLocks noChangeArrowheads="1"/>
            </p:cNvSpPr>
            <p:nvPr/>
          </p:nvSpPr>
          <p:spPr bwMode="auto">
            <a:xfrm>
              <a:off x="6320410" y="5637814"/>
              <a:ext cx="141853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400"/>
                <a:t>П.С. Нахимов</a:t>
              </a:r>
            </a:p>
          </p:txBody>
        </p:sp>
      </p:grpSp>
      <p:grpSp>
        <p:nvGrpSpPr>
          <p:cNvPr id="31" name="Группа 16"/>
          <p:cNvGrpSpPr>
            <a:grpSpLocks/>
          </p:cNvGrpSpPr>
          <p:nvPr/>
        </p:nvGrpSpPr>
        <p:grpSpPr bwMode="auto">
          <a:xfrm>
            <a:off x="7413625" y="3284984"/>
            <a:ext cx="1730375" cy="2468562"/>
            <a:chOff x="6876256" y="3583389"/>
            <a:chExt cx="1730104" cy="2468416"/>
          </a:xfrm>
        </p:grpSpPr>
        <p:pic>
          <p:nvPicPr>
            <p:cNvPr id="32" name="Picture 12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6876256" y="3583389"/>
              <a:ext cx="1730104" cy="20990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TextBox 15"/>
            <p:cNvSpPr txBox="1">
              <a:spLocks noChangeArrowheads="1"/>
            </p:cNvSpPr>
            <p:nvPr/>
          </p:nvSpPr>
          <p:spPr bwMode="auto">
            <a:xfrm>
              <a:off x="6876256" y="5682473"/>
              <a:ext cx="173010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/>
                <a:t>Ф.И. Шаляпин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854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539552" y="1196752"/>
            <a:ext cx="3140075" cy="3436938"/>
            <a:chOff x="995680" y="1666240"/>
            <a:chExt cx="3139440" cy="3437652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95680" y="1666240"/>
              <a:ext cx="3139440" cy="3068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3"/>
            <p:cNvSpPr txBox="1">
              <a:spLocks noChangeArrowheads="1"/>
            </p:cNvSpPr>
            <p:nvPr/>
          </p:nvSpPr>
          <p:spPr bwMode="auto">
            <a:xfrm>
              <a:off x="995680" y="4734560"/>
              <a:ext cx="313944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старославянская   азбука</a:t>
              </a:r>
            </a:p>
          </p:txBody>
        </p:sp>
      </p:grpSp>
      <p:pic>
        <p:nvPicPr>
          <p:cNvPr id="8" name="Рисунок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052737"/>
            <a:ext cx="3478213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131840" y="620688"/>
            <a:ext cx="45283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b="1" dirty="0" smtClean="0"/>
              <a:t>Национальный  язык – русский. 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2"/>
          <p:cNvGrpSpPr>
            <a:grpSpLocks/>
          </p:cNvGrpSpPr>
          <p:nvPr/>
        </p:nvGrpSpPr>
        <p:grpSpPr bwMode="auto">
          <a:xfrm>
            <a:off x="539553" y="1340768"/>
            <a:ext cx="4104456" cy="4104456"/>
            <a:chOff x="611560" y="1484784"/>
            <a:chExt cx="3168084" cy="2482419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1560" y="1484784"/>
              <a:ext cx="3168084" cy="2113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1"/>
            <p:cNvSpPr txBox="1">
              <a:spLocks noChangeArrowheads="1"/>
            </p:cNvSpPr>
            <p:nvPr/>
          </p:nvSpPr>
          <p:spPr bwMode="auto">
            <a:xfrm>
              <a:off x="611560" y="3597871"/>
              <a:ext cx="316808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Собор Василия Блаженного</a:t>
              </a: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467544" y="620688"/>
            <a:ext cx="8424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/>
              <a:t>Национальная религия русских – православие. </a:t>
            </a:r>
            <a:endParaRPr lang="ru-RU" sz="2400" dirty="0"/>
          </a:p>
        </p:txBody>
      </p:sp>
      <p:grpSp>
        <p:nvGrpSpPr>
          <p:cNvPr id="7" name="Группа 7"/>
          <p:cNvGrpSpPr>
            <a:grpSpLocks/>
          </p:cNvGrpSpPr>
          <p:nvPr/>
        </p:nvGrpSpPr>
        <p:grpSpPr bwMode="auto">
          <a:xfrm>
            <a:off x="4788024" y="1340768"/>
            <a:ext cx="4355976" cy="4051300"/>
            <a:chOff x="4572000" y="1465791"/>
            <a:chExt cx="2952328" cy="2501412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88024" y="1465791"/>
              <a:ext cx="2536695" cy="2113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4572000" y="3597871"/>
              <a:ext cx="295232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/>
                <a:t>Храм Христа Спасителя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onoteka.org/uploads/posts/2021-04/thumbs/1619559834_23-phonoteka_org-p-fon-dlya-prezentatsii-dekorativno-prikladn-2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131840" y="548680"/>
            <a:ext cx="38850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eaLnBrk="0" hangingPunct="0"/>
            <a:r>
              <a:rPr lang="ru-RU" sz="2400" b="1" dirty="0" smtClean="0">
                <a:solidFill>
                  <a:srgbClr val="111111"/>
                </a:solidFill>
                <a:cs typeface="Times New Roman" pitchFamily="18" charset="0"/>
              </a:rPr>
              <a:t>Основные занятия славян</a:t>
            </a:r>
            <a:endParaRPr lang="ru-RU" sz="2400" b="1" dirty="0"/>
          </a:p>
        </p:txBody>
      </p:sp>
      <p:pic>
        <p:nvPicPr>
          <p:cNvPr id="4" name="Рисунок 2" descr="http://player.myshared.ru/62/1348542/slides/slide_17.jpg"/>
          <p:cNvPicPr>
            <a:picLocks noChangeAspect="1" noChangeArrowheads="1"/>
          </p:cNvPicPr>
          <p:nvPr/>
        </p:nvPicPr>
        <p:blipFill>
          <a:blip r:embed="rId3" cstate="print"/>
          <a:srcRect l="3636" t="11307" r="40604" b="43469"/>
          <a:stretch>
            <a:fillRect/>
          </a:stretch>
        </p:blipFill>
        <p:spPr bwMode="auto">
          <a:xfrm>
            <a:off x="323528" y="1124744"/>
            <a:ext cx="33131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 descr="http://player.myshared.ru/62/1348542/slides/slide_17.jpg"/>
          <p:cNvPicPr>
            <a:picLocks noChangeAspect="1" noChangeArrowheads="1"/>
          </p:cNvPicPr>
          <p:nvPr/>
        </p:nvPicPr>
        <p:blipFill>
          <a:blip r:embed="rId3" cstate="print"/>
          <a:srcRect t="56531" r="56361"/>
          <a:stretch>
            <a:fillRect/>
          </a:stretch>
        </p:blipFill>
        <p:spPr bwMode="auto">
          <a:xfrm>
            <a:off x="2267744" y="3284984"/>
            <a:ext cx="4320480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4" descr="http://player.myshared.ru/62/1348542/slides/slide_17.jpg"/>
          <p:cNvPicPr>
            <a:picLocks noChangeAspect="1" noChangeArrowheads="1"/>
          </p:cNvPicPr>
          <p:nvPr/>
        </p:nvPicPr>
        <p:blipFill>
          <a:blip r:embed="rId3" cstate="print"/>
          <a:srcRect l="43639" t="56531" r="10300"/>
          <a:stretch>
            <a:fillRect/>
          </a:stretch>
        </p:blipFill>
        <p:spPr bwMode="auto">
          <a:xfrm>
            <a:off x="5580112" y="1124744"/>
            <a:ext cx="356388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563888" y="908720"/>
            <a:ext cx="20669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eaLnBrk="0" hangingPunct="0"/>
            <a:r>
              <a:rPr lang="ru-RU" sz="2400" b="1" dirty="0" smtClean="0">
                <a:solidFill>
                  <a:srgbClr val="111111"/>
                </a:solidFill>
                <a:cs typeface="Times New Roman" pitchFamily="18" charset="0"/>
              </a:rPr>
              <a:t>Земледелие</a:t>
            </a:r>
            <a:endParaRPr lang="ru-RU" sz="24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3147</TotalTime>
  <Words>1540</Words>
  <Application>Microsoft Office PowerPoint</Application>
  <PresentationFormat>Экран (4:3)</PresentationFormat>
  <Paragraphs>186</Paragraphs>
  <Slides>62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Arlekin 146</dc:creator>
  <cp:lastModifiedBy>Arlekin 146</cp:lastModifiedBy>
  <cp:revision>102</cp:revision>
  <dcterms:created xsi:type="dcterms:W3CDTF">2022-05-06T09:55:34Z</dcterms:created>
  <dcterms:modified xsi:type="dcterms:W3CDTF">2022-05-27T09:28:06Z</dcterms:modified>
</cp:coreProperties>
</file>