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300" r:id="rId3"/>
    <p:sldId id="258" r:id="rId4"/>
    <p:sldId id="259" r:id="rId5"/>
    <p:sldId id="264" r:id="rId6"/>
    <p:sldId id="260" r:id="rId7"/>
    <p:sldId id="299" r:id="rId8"/>
    <p:sldId id="285" r:id="rId9"/>
    <p:sldId id="266" r:id="rId10"/>
    <p:sldId id="267" r:id="rId11"/>
    <p:sldId id="268" r:id="rId12"/>
    <p:sldId id="287" r:id="rId13"/>
    <p:sldId id="288" r:id="rId14"/>
    <p:sldId id="289" r:id="rId15"/>
    <p:sldId id="290" r:id="rId16"/>
    <p:sldId id="291" r:id="rId17"/>
    <p:sldId id="292" r:id="rId18"/>
    <p:sldId id="277" r:id="rId19"/>
    <p:sldId id="293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98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88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434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451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7013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636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009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595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047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016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061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817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644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595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977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133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610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397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267D5-5457-4BBC-8359-66E594DE7FFA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1861D-6A73-4B37-8F81-FA785CE96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08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2.jpg"/><Relationship Id="rId4" Type="http://schemas.openxmlformats.org/officeDocument/2006/relationships/image" Target="../media/image18.pn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9.png"/><Relationship Id="rId7" Type="http://schemas.openxmlformats.org/officeDocument/2006/relationships/image" Target="../media/image3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44.png"/><Relationship Id="rId4" Type="http://schemas.openxmlformats.org/officeDocument/2006/relationships/image" Target="../media/image60.png"/><Relationship Id="rId9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g"/><Relationship Id="rId7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3876" y="1571585"/>
            <a:ext cx="9448800" cy="1825096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Hello, sunshine!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641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164" y="3503886"/>
            <a:ext cx="2329175" cy="3382898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447" y="1577717"/>
            <a:ext cx="2047350" cy="2086534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951" y="1661450"/>
            <a:ext cx="1470338" cy="1908016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746" y="4949541"/>
            <a:ext cx="3593394" cy="1714303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376" y="1651322"/>
            <a:ext cx="2162432" cy="1997260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174" y="3300783"/>
            <a:ext cx="3287757" cy="1664427"/>
          </a:xfrm>
          <a:prstGeom prst="rect">
            <a:avLst/>
          </a:prstGeo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684" y="3482571"/>
            <a:ext cx="2082817" cy="1354626"/>
          </a:xfrm>
          <a:prstGeom prst="rect">
            <a:avLst/>
          </a:prstGeom>
        </p:spPr>
      </p:pic>
      <p:pic>
        <p:nvPicPr>
          <p:cNvPr id="12" name="Объект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500872"/>
            <a:ext cx="1642908" cy="21912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7590" y="295150"/>
            <a:ext cx="7234410" cy="129302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Camping holiday in the mountains.</a:t>
            </a:r>
            <a:endParaRPr lang="ru-RU" sz="54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18" y="-1"/>
            <a:ext cx="5150778" cy="3867702"/>
          </a:xfrm>
        </p:spPr>
      </p:pic>
      <p:sp>
        <p:nvSpPr>
          <p:cNvPr id="5" name="TextBox 4"/>
          <p:cNvSpPr txBox="1"/>
          <p:nvPr/>
        </p:nvSpPr>
        <p:spPr>
          <a:xfrm>
            <a:off x="94129" y="3867701"/>
            <a:ext cx="658561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I’m going to </a:t>
            </a:r>
            <a:r>
              <a:rPr lang="en-US" sz="4400" b="1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go on a holiday  in the </a:t>
            </a:r>
            <a:r>
              <a:rPr lang="en-US" sz="4400" b="1" dirty="0" err="1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moutains</a:t>
            </a:r>
            <a:r>
              <a:rPr lang="en-US" sz="4400" b="1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and </a:t>
            </a:r>
            <a:r>
              <a:rPr lang="en-US" sz="4400" b="1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I’m going to </a:t>
            </a:r>
            <a:r>
              <a:rPr lang="en-US" sz="4400" b="1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take …</a:t>
            </a:r>
            <a:endParaRPr lang="ru-RU" sz="4400" b="1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822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4876" y="284074"/>
            <a:ext cx="6621138" cy="1293028"/>
          </a:xfrm>
        </p:spPr>
        <p:txBody>
          <a:bodyPr>
            <a:normAutofit fontScale="90000"/>
          </a:bodyPr>
          <a:lstStyle/>
          <a:p>
            <a:r>
              <a:rPr lang="en-US" sz="6000" cap="none" dirty="0" smtClean="0">
                <a:solidFill>
                  <a:srgbClr val="00206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A seaside holiday.</a:t>
            </a:r>
            <a:endParaRPr lang="ru-RU" sz="6000" cap="none" dirty="0">
              <a:solidFill>
                <a:srgbClr val="002060"/>
              </a:solidFill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1026" name="Picture 2" descr="http://tyr02.ru/media/tours/2016/07/29/23_scale_800x600.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2357"/>
            <a:ext cx="6040244" cy="466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.gifamerica.com/1d043365e71827c4ac98787ef86ae955_gif-playa-gif-de-playa_450-30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244" y="2192357"/>
            <a:ext cx="6151756" cy="466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6438" y="1431573"/>
            <a:ext cx="11192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What are you going to take on a seaside holiday?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10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8172" y="2712505"/>
            <a:ext cx="7766936" cy="100368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Future </a:t>
            </a:r>
            <a:br>
              <a:rPr lang="en-US" sz="6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en-US" sz="6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Simple Tense.</a:t>
            </a:r>
            <a:br>
              <a:rPr lang="en-US" sz="6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en-US" sz="6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(</a:t>
            </a:r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Будущее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простое время</a:t>
            </a:r>
            <a:r>
              <a:rPr lang="en-US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)</a:t>
            </a:r>
            <a:endParaRPr lang="ru-RU" sz="3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53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Arial Black" panose="020B0A04020102020204" pitchFamily="34" charset="0"/>
              </a:rPr>
              <a:t>Future </a:t>
            </a:r>
            <a:br>
              <a:rPr lang="en-US" sz="5400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en-US" sz="5400" b="1" dirty="0">
                <a:solidFill>
                  <a:srgbClr val="002060"/>
                </a:solidFill>
                <a:latin typeface="Arial Black" panose="020B0A04020102020204" pitchFamily="34" charset="0"/>
              </a:rPr>
              <a:t>      Simple Tense.</a:t>
            </a:r>
            <a:br>
              <a:rPr lang="en-US" sz="5400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170" y="2160589"/>
            <a:ext cx="8604172" cy="388077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Обозначает действие, которое произойдет в будущем, а также признак предмета в будущем</a:t>
            </a:r>
            <a:r>
              <a:rPr lang="en-US" sz="3600" b="1" dirty="0" smtClean="0">
                <a:solidFill>
                  <a:srgbClr val="0070C0"/>
                </a:solidFill>
              </a:rPr>
              <a:t>.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endParaRPr lang="en-US" sz="36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	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ПОМНИ: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Важны события и 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время их совершения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4086" y="2714556"/>
            <a:ext cx="2494599" cy="301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7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Tomorrow 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Next year 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Next month 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Next week 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In a day 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In three days 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In 2020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727" y="4674916"/>
            <a:ext cx="4907705" cy="4450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147" y="5173033"/>
            <a:ext cx="4907705" cy="4450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866" y="5741787"/>
            <a:ext cx="4907705" cy="4450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307" y="4153171"/>
            <a:ext cx="4907705" cy="4450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1202" y="3608045"/>
            <a:ext cx="4907705" cy="4450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306" y="3136463"/>
            <a:ext cx="4907705" cy="4450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307" y="2599259"/>
            <a:ext cx="4907705" cy="445047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4322539" y="211569"/>
            <a:ext cx="1588360" cy="6134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i="1" dirty="0" smtClean="0">
                <a:solidFill>
                  <a:srgbClr val="002060"/>
                </a:solidFill>
              </a:rPr>
              <a:t>завтра</a:t>
            </a:r>
            <a:endParaRPr lang="ru-RU" sz="3100" b="1" i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98237" y="1295091"/>
            <a:ext cx="3724549" cy="75066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i="1" dirty="0">
                <a:solidFill>
                  <a:srgbClr val="002060"/>
                </a:solidFill>
              </a:rPr>
              <a:t>в следующем </a:t>
            </a:r>
            <a:r>
              <a:rPr lang="ru-RU" sz="2800" b="1" i="1" dirty="0" smtClean="0">
                <a:solidFill>
                  <a:srgbClr val="002060"/>
                </a:solidFill>
              </a:rPr>
              <a:t>месяце</a:t>
            </a:r>
            <a:endParaRPr lang="ru-RU" sz="3100" b="1" i="1" dirty="0">
              <a:solidFill>
                <a:srgbClr val="002060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7523390" y="215156"/>
            <a:ext cx="3632290" cy="61822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i="1" dirty="0">
                <a:solidFill>
                  <a:srgbClr val="002060"/>
                </a:solidFill>
              </a:rPr>
              <a:t>на следующей неделе</a:t>
            </a:r>
            <a:endParaRPr lang="ru-RU" sz="3100" b="1" i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289929" y="215156"/>
            <a:ext cx="2213831" cy="52876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i="1" dirty="0">
                <a:solidFill>
                  <a:srgbClr val="002060"/>
                </a:solidFill>
              </a:rPr>
              <a:t>через день	</a:t>
            </a:r>
            <a:endParaRPr lang="ru-RU" sz="3100" b="1" i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322539" y="826570"/>
            <a:ext cx="2213831" cy="52876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i="1" dirty="0">
                <a:solidFill>
                  <a:srgbClr val="002060"/>
                </a:solidFill>
              </a:rPr>
              <a:t>через 3 дня </a:t>
            </a:r>
            <a:r>
              <a:rPr lang="ru-RU" sz="2800" i="1" dirty="0">
                <a:solidFill>
                  <a:srgbClr val="0070C0"/>
                </a:solidFill>
              </a:rPr>
              <a:t>	</a:t>
            </a:r>
            <a:endParaRPr lang="ru-RU" sz="3100" i="1" dirty="0">
              <a:solidFill>
                <a:srgbClr val="00B050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758199" y="833379"/>
            <a:ext cx="2920698" cy="64977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i="1" dirty="0">
                <a:solidFill>
                  <a:srgbClr val="002060"/>
                </a:solidFill>
              </a:rPr>
              <a:t>в 2020-ом году</a:t>
            </a:r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961604" y="1852938"/>
            <a:ext cx="8596668" cy="892147"/>
          </a:xfrm>
        </p:spPr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rgbClr val="002060"/>
                </a:solidFill>
              </a:rPr>
              <a:t>Спутники </a:t>
            </a:r>
            <a:r>
              <a:rPr lang="en-US" sz="4000" b="1" i="1" dirty="0">
                <a:solidFill>
                  <a:srgbClr val="002060"/>
                </a:solidFill>
              </a:rPr>
              <a:t>Future Simple:</a:t>
            </a:r>
            <a:r>
              <a:rPr lang="ru-RU" sz="4000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	</a:t>
            </a:r>
            <a:r>
              <a:rPr lang="ru-RU" sz="2400" i="1" dirty="0">
                <a:solidFill>
                  <a:srgbClr val="00B050"/>
                </a:solidFill>
              </a:rPr>
              <a:t/>
            </a:r>
            <a:br>
              <a:rPr lang="ru-RU" sz="2400" i="1" dirty="0"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924415" y="1291020"/>
            <a:ext cx="3062330" cy="59890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i="1" dirty="0">
                <a:solidFill>
                  <a:srgbClr val="002060"/>
                </a:solidFill>
              </a:rPr>
              <a:t>в следующем году </a:t>
            </a:r>
          </a:p>
        </p:txBody>
      </p:sp>
    </p:spTree>
    <p:extLst>
      <p:ext uri="{BB962C8B-B14F-4D97-AF65-F5344CB8AC3E}">
        <p14:creationId xmlns:p14="http://schemas.microsoft.com/office/powerpoint/2010/main" val="106926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96296E-6 L -0.03997 0.09074 C -0.04896 0.10973 -0.05403 0.13843 -0.05403 0.16852 C -0.05403 0.20232 -0.04896 0.22963 -0.03997 0.24861 L -1.45833E-6 0.33982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4.44444E-6 L -0.0892 0.06875 C -0.10964 0.08311 -0.12097 0.1051 -0.12097 0.12801 C -0.12097 0.15394 -0.10964 0.17454 -0.0892 0.18936 L 0.00156 0.25926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1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0.12044 -3.7037E-6 C 0.17434 -3.7037E-6 0.24088 0.11181 0.24088 0.20278 L 0.24088 0.40579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4" y="2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4.375E-6 0.27546 C 4.375E-6 0.39838 -0.08816 0.55116 -0.15964 0.55116 L -0.31928 0.55116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64" y="2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0.03594 2.59259E-6 L 0.03594 0.08889 L 0.07188 0.08889 L 0.07188 0.17801 L 0.10782 0.17801 L 0.10782 0.26713 L 0.14375 0.26713 L 0.14375 0.35602 L 0.17969 0.35602 L 0.17969 0.44514 L 0.21563 0.44514 L 0.21563 0.53426 L 0.25157 0.53426 L 0.25157 0.62338 " pathEditMode="relative" rAng="0" ptsTypes="AAAAAAAAAAAAA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78" y="31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0.00365 0.606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3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77556E-17 L -0.15898 2.77556E-17 C -0.23021 2.77556E-17 -0.31784 0.18588 -0.31784 0.33704 L -0.31784 0.67431 " pathEditMode="relative" rAng="0" ptsTypes="AA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8" y="3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990" y="1466105"/>
            <a:ext cx="9291810" cy="1293028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WILL + </a:t>
            </a:r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глагол в </a:t>
            </a:r>
            <a:r>
              <a:rPr lang="en-US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I </a:t>
            </a:r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форме</a:t>
            </a:r>
            <a:b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сокращенная форма </a:t>
            </a:r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(</a:t>
            </a:r>
            <a:r>
              <a:rPr lang="en-US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`ll </a:t>
            </a:r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</a:t>
            </a:r>
            <a:endParaRPr lang="ru-RU" sz="4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9643" y="2421846"/>
            <a:ext cx="9628743" cy="3880773"/>
          </a:xfrm>
        </p:spPr>
        <p:txBody>
          <a:bodyPr>
            <a:normAutofit/>
          </a:bodyPr>
          <a:lstStyle/>
          <a:p>
            <a:endParaRPr lang="ru-RU" sz="3600" dirty="0" smtClean="0"/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I will go to school tomorrow.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We will get presents next week.</a:t>
            </a:r>
            <a:endParaRPr lang="ru-RU" sz="36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He will be a teacher.</a:t>
            </a:r>
            <a:endParaRPr lang="en-US" sz="3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She`ll invite her friends next Sunday.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They`ll phone you in 4 days.</a:t>
            </a:r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3" y="2645901"/>
            <a:ext cx="2449718" cy="34326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91499" y="550844"/>
            <a:ext cx="841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Утвердительные предложения.</a:t>
            </a:r>
            <a:endParaRPr lang="ru-RU" sz="3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794964"/>
            <a:ext cx="22413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Will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615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624" y="879690"/>
            <a:ext cx="11666895" cy="12930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Вопросительные предложения</a:t>
            </a:r>
            <a:r>
              <a:rPr lang="en-US" sz="4400" b="1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will +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подлежащее + основной глагол … .</a:t>
            </a:r>
            <a: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?</a:t>
            </a:r>
            <a:endParaRPr lang="ru-RU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320" y="2683576"/>
            <a:ext cx="10731681" cy="3880773"/>
          </a:xfrm>
        </p:spPr>
        <p:txBody>
          <a:bodyPr>
            <a:normAutofit/>
          </a:bodyPr>
          <a:lstStyle/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Will you go to the park tomorrow? 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When will she write you a letter?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What will you do on Tuesday?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How will you spend your holidays 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next summer</a:t>
            </a:r>
            <a:r>
              <a:rPr lang="en-US" sz="3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? </a:t>
            </a:r>
            <a:endParaRPr lang="ru-RU" sz="32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9590" y="2683576"/>
            <a:ext cx="2544929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0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663432"/>
            <a:ext cx="11975334" cy="18373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Отрицательные предложения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подлежащее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+ </a:t>
            </a:r>
            <a:r>
              <a:rPr lang="en-US" b="1" dirty="0">
                <a:solidFill>
                  <a:srgbClr val="002060"/>
                </a:solidFill>
                <a:latin typeface="Arial Black" panose="020B0A04020102020204" pitchFamily="34" charset="0"/>
              </a:rPr>
              <a:t>will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+ </a:t>
            </a:r>
            <a:r>
              <a:rPr lang="en-US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NOT </a:t>
            </a: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+ </a:t>
            </a:r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основной глагол</a:t>
            </a: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…   .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4217" y="2381205"/>
            <a:ext cx="9437783" cy="4214086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sz="3200" b="1" dirty="0" smtClean="0">
                <a:latin typeface="Arial Black" panose="020B0A04020102020204" pitchFamily="34" charset="0"/>
              </a:rPr>
              <a:t>I will not put my warm coat on.</a:t>
            </a:r>
          </a:p>
          <a:p>
            <a:r>
              <a:rPr lang="en-US" sz="3200" b="1" dirty="0" smtClean="0">
                <a:latin typeface="Arial Black" panose="020B0A04020102020204" pitchFamily="34" charset="0"/>
              </a:rPr>
              <a:t>They will not help me tomorrow.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Краткая форма: </a:t>
            </a: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will not = won`t </a:t>
            </a:r>
            <a:r>
              <a:rPr lang="en-US" sz="3200" b="1" dirty="0" smtClean="0">
                <a:latin typeface="Arial Black" panose="020B0A04020102020204" pitchFamily="34" charset="0"/>
              </a:rPr>
              <a:t>[w</a:t>
            </a:r>
            <a:r>
              <a:rPr lang="ru-RU" sz="3200" b="1" dirty="0" smtClean="0">
                <a:latin typeface="Arial Black" panose="020B0A04020102020204" pitchFamily="34" charset="0"/>
              </a:rPr>
              <a:t>ә</a:t>
            </a:r>
            <a:r>
              <a:rPr lang="en-US" sz="3200" b="1" dirty="0" err="1" smtClean="0">
                <a:latin typeface="Arial Black" panose="020B0A04020102020204" pitchFamily="34" charset="0"/>
              </a:rPr>
              <a:t>unt</a:t>
            </a:r>
            <a:r>
              <a:rPr lang="en-US" sz="3200" b="1" dirty="0" smtClean="0">
                <a:latin typeface="Arial Black" panose="020B0A04020102020204" pitchFamily="34" charset="0"/>
              </a:rPr>
              <a:t>] </a:t>
            </a:r>
          </a:p>
          <a:p>
            <a:pPr marL="0" indent="0" algn="ctr">
              <a:buNone/>
            </a:pPr>
            <a:endParaRPr lang="en-US" sz="3200" b="1" dirty="0" smtClean="0">
              <a:latin typeface="Arial Black" panose="020B0A04020102020204" pitchFamily="34" charset="0"/>
            </a:endParaRPr>
          </a:p>
          <a:p>
            <a:pPr>
              <a:buFontTx/>
              <a:buChar char="-"/>
            </a:pPr>
            <a:r>
              <a:rPr lang="en-US" sz="3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Will</a:t>
            </a:r>
            <a:r>
              <a:rPr lang="en-US" sz="3200" b="1" dirty="0" smtClean="0">
                <a:latin typeface="Arial Black" panose="020B0A04020102020204" pitchFamily="34" charset="0"/>
              </a:rPr>
              <a:t> you </a:t>
            </a:r>
            <a:r>
              <a:rPr lang="en-US" sz="3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take</a:t>
            </a:r>
            <a:r>
              <a:rPr lang="en-US" sz="3200" b="1" dirty="0" smtClean="0">
                <a:latin typeface="Arial Black" panose="020B0A04020102020204" pitchFamily="34" charset="0"/>
              </a:rPr>
              <a:t> your little brother with you?</a:t>
            </a:r>
          </a:p>
          <a:p>
            <a:pPr>
              <a:buFontTx/>
              <a:buChar char="-"/>
            </a:pPr>
            <a:r>
              <a:rPr lang="en-US" sz="3200" b="1" dirty="0" smtClean="0">
                <a:latin typeface="Arial Black" panose="020B0A04020102020204" pitchFamily="34" charset="0"/>
              </a:rPr>
              <a:t>No, I </a:t>
            </a:r>
            <a:r>
              <a:rPr lang="en-US" sz="3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won`t</a:t>
            </a:r>
            <a:r>
              <a:rPr lang="en-US" sz="3200" b="1" dirty="0" smtClean="0">
                <a:latin typeface="Arial Black" panose="020B0A04020102020204" pitchFamily="34" charset="0"/>
              </a:rPr>
              <a:t>.</a:t>
            </a:r>
            <a:r>
              <a:rPr lang="en-US" sz="3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en-US" sz="3200" b="1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39" y="2500830"/>
            <a:ext cx="2371009" cy="39550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2119595"/>
            <a:ext cx="3767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Will not = Won’t</a:t>
            </a:r>
            <a:endParaRPr lang="en-U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2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152" y="771584"/>
            <a:ext cx="11986595" cy="5838536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     </a:t>
            </a:r>
          </a:p>
          <a:p>
            <a:r>
              <a:rPr lang="en-US" sz="40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 </a:t>
            </a:r>
            <a:r>
              <a:rPr lang="en-US" sz="4000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will</a:t>
            </a:r>
            <a:r>
              <a:rPr lang="en-US" sz="40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go to school.  </a:t>
            </a:r>
            <a:endParaRPr lang="en-US" sz="3600" dirty="0" smtClean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  <a:p>
            <a:pPr marL="0" indent="0">
              <a:buNone/>
            </a:pPr>
            <a:endParaRPr lang="en-US" sz="3600" dirty="0" smtClean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  <a:p>
            <a:pPr algn="r"/>
            <a:endParaRPr lang="en-US" sz="3600" dirty="0" smtClean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  <a:p>
            <a:pPr algn="r"/>
            <a:endParaRPr lang="en-US" sz="3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  <a:p>
            <a:pPr algn="r"/>
            <a:r>
              <a:rPr lang="en-US" sz="36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 </a:t>
            </a:r>
            <a:r>
              <a:rPr lang="en-US" sz="3600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won’t</a:t>
            </a:r>
            <a:r>
              <a:rPr lang="en-US" sz="36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go to school.</a:t>
            </a:r>
            <a:endParaRPr lang="en-US" sz="3600" dirty="0">
              <a:solidFill>
                <a:srgbClr val="FF0000"/>
              </a:solidFill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  <a:p>
            <a:pPr algn="ctr"/>
            <a:r>
              <a:rPr lang="en-US" sz="3600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Will</a:t>
            </a:r>
            <a:r>
              <a:rPr lang="en-US" sz="36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you go to school?</a:t>
            </a:r>
            <a:endParaRPr lang="en-US" sz="3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  <a:p>
            <a:pPr algn="ctr"/>
            <a:r>
              <a:rPr lang="en-US" sz="36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Yes, I </a:t>
            </a:r>
            <a:r>
              <a:rPr lang="en-US" sz="3600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will</a:t>
            </a:r>
            <a:r>
              <a:rPr lang="en-US" sz="36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.      No, I </a:t>
            </a:r>
            <a:r>
              <a:rPr lang="en-US" sz="3600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won’t</a:t>
            </a:r>
            <a:r>
              <a:rPr lang="en-US" sz="3600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. </a:t>
            </a:r>
            <a:endParaRPr lang="ru-RU" sz="3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305" y="489266"/>
            <a:ext cx="883539" cy="19833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5524" y="0"/>
            <a:ext cx="2540223" cy="25402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827" y="2472614"/>
            <a:ext cx="1989483" cy="19894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87642">
            <a:off x="7730361" y="-318766"/>
            <a:ext cx="2354012" cy="33155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87642">
            <a:off x="2281645" y="1980546"/>
            <a:ext cx="2354012" cy="33155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39" y="2960946"/>
            <a:ext cx="1354709" cy="13547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15" y="2075406"/>
            <a:ext cx="2237658" cy="223765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94" y="4756948"/>
            <a:ext cx="1641986" cy="16419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217" y="4785758"/>
            <a:ext cx="1681207" cy="16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7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243" y="81504"/>
            <a:ext cx="11289535" cy="280193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What is the weather </a:t>
            </a:r>
            <a:r>
              <a:rPr lang="en-US" b="1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tOday</a:t>
            </a:r>
            <a: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?</a:t>
            </a:r>
            <a:b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en-US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What will be the weather tomorrow?</a:t>
            </a:r>
            <a:endParaRPr lang="ru-RU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80399" y="3190034"/>
            <a:ext cx="10490200" cy="955675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Look and say!</a:t>
            </a:r>
            <a:endParaRPr lang="ru-RU" sz="6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55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914" y="1724297"/>
            <a:ext cx="10820400" cy="4024125"/>
          </a:xfrm>
        </p:spPr>
        <p:txBody>
          <a:bodyPr/>
          <a:lstStyle/>
          <a:p>
            <a:r>
              <a:rPr lang="en-US" sz="4000" i="1" dirty="0">
                <a:latin typeface="Arial Black" panose="020B0A04020102020204" pitchFamily="34" charset="0"/>
              </a:rPr>
              <a:t>- Where are you going to go on holiday?</a:t>
            </a:r>
            <a:endParaRPr lang="ru-RU" sz="4000" dirty="0">
              <a:latin typeface="Arial Black" panose="020B0A04020102020204" pitchFamily="34" charset="0"/>
            </a:endParaRPr>
          </a:p>
          <a:p>
            <a:r>
              <a:rPr lang="en-US" sz="4000" i="1" dirty="0">
                <a:latin typeface="Arial Black" panose="020B0A04020102020204" pitchFamily="34" charset="0"/>
              </a:rPr>
              <a:t>- I’m going to go to Turkey.</a:t>
            </a:r>
            <a:endParaRPr lang="ru-RU" sz="4000" dirty="0">
              <a:latin typeface="Arial Black" panose="020B0A04020102020204" pitchFamily="34" charset="0"/>
            </a:endParaRPr>
          </a:p>
          <a:p>
            <a:r>
              <a:rPr lang="en-US" sz="4000" i="1" dirty="0">
                <a:latin typeface="Arial Black" panose="020B0A04020102020204" pitchFamily="34" charset="0"/>
              </a:rPr>
              <a:t>- What are you going to do there?</a:t>
            </a:r>
            <a:endParaRPr lang="ru-RU" sz="4000" dirty="0">
              <a:latin typeface="Arial Black" panose="020B0A04020102020204" pitchFamily="34" charset="0"/>
            </a:endParaRPr>
          </a:p>
          <a:p>
            <a:r>
              <a:rPr lang="en-US" sz="4000" i="1" dirty="0">
                <a:latin typeface="Arial Black" panose="020B0A04020102020204" pitchFamily="34" charset="0"/>
              </a:rPr>
              <a:t>- I’m going to go to the seaside.</a:t>
            </a:r>
            <a:endParaRPr lang="ru-RU" sz="4000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6167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4713" y="2248951"/>
            <a:ext cx="7807287" cy="1293028"/>
          </a:xfrm>
        </p:spPr>
        <p:txBody>
          <a:bodyPr/>
          <a:lstStyle/>
          <a:p>
            <a:pPr algn="l"/>
            <a:r>
              <a:rPr lang="en-US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</a:t>
            </a:r>
            <a:r>
              <a:rPr lang="en-US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h</a:t>
            </a:r>
            <a:r>
              <a:rPr lang="en-US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at’s the weather like</a:t>
            </a:r>
            <a:r>
              <a:rPr lang="ru-RU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</a:t>
            </a:r>
            <a:r>
              <a:rPr lang="en-US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today</a:t>
            </a:r>
            <a:r>
              <a:rPr lang="en-US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?</a:t>
            </a:r>
            <a:endParaRPr lang="ru-RU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7793"/>
            <a:ext cx="4296580" cy="4891489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36712" y="4419446"/>
            <a:ext cx="10889476" cy="2825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</a:t>
            </a:r>
            <a:r>
              <a:rPr lang="en-US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h</a:t>
            </a:r>
            <a:r>
              <a:rPr lang="en-US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at </a:t>
            </a:r>
            <a:r>
              <a:rPr lang="en-US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will</a:t>
            </a:r>
            <a:r>
              <a:rPr lang="en-US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the weather </a:t>
            </a:r>
            <a:r>
              <a:rPr lang="en-US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be</a:t>
            </a:r>
            <a:r>
              <a:rPr lang="en-US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 like</a:t>
            </a:r>
            <a:r>
              <a:rPr lang="ru-RU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</a:t>
            </a:r>
            <a:r>
              <a:rPr lang="en-US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tomorrow</a:t>
            </a:r>
            <a:r>
              <a:rPr lang="en-US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? </a:t>
            </a:r>
            <a:endParaRPr lang="ru-RU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737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3692" y="854525"/>
            <a:ext cx="6959026" cy="1293028"/>
          </a:xfrm>
        </p:spPr>
        <p:txBody>
          <a:bodyPr>
            <a:noAutofit/>
          </a:bodyPr>
          <a:lstStyle/>
          <a:p>
            <a:r>
              <a:rPr lang="en-US" sz="88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88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’s</a:t>
            </a:r>
            <a:r>
              <a:rPr lang="en-US" sz="88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sunny.</a:t>
            </a:r>
            <a:endParaRPr lang="ru-RU" sz="88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823" y="-430203"/>
            <a:ext cx="6129104" cy="612910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490730" y="3837738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 </a:t>
            </a:r>
            <a:r>
              <a:rPr lang="en-US" sz="88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will be </a:t>
            </a:r>
            <a:r>
              <a:rPr lang="en-US" sz="88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sunny.</a:t>
            </a:r>
            <a:endParaRPr lang="ru-RU" sz="88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931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’s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rainy.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86" y="764373"/>
            <a:ext cx="5758437" cy="575843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448754" y="3857500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will be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rainy.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947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’s 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windy.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9" y="906038"/>
            <a:ext cx="6385422" cy="6152977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009363" y="3982526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 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will be  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windy.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280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’s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hot.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21" y="764373"/>
            <a:ext cx="5485159" cy="54851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350" y="1458322"/>
            <a:ext cx="4097260" cy="409726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099515" y="5298578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will be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hot.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07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’s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cold.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59" y="1141669"/>
            <a:ext cx="5339579" cy="53395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171" y="1855148"/>
            <a:ext cx="4349556" cy="434955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88186" y="4287691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will be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cold.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735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40" y="0"/>
            <a:ext cx="5485159" cy="54851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3482" y="508050"/>
            <a:ext cx="8610600" cy="1293028"/>
          </a:xfrm>
        </p:spPr>
        <p:txBody>
          <a:bodyPr>
            <a:noAutofit/>
          </a:bodyPr>
          <a:lstStyle/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’s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cloudy.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8795" y="2309128"/>
            <a:ext cx="6196836" cy="4024313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062" y="1112254"/>
            <a:ext cx="4316079" cy="280292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700271" y="4588826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It </a:t>
            </a:r>
            <a:r>
              <a:rPr lang="en-US" sz="9600" cap="none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will be</a:t>
            </a:r>
            <a:r>
              <a:rPr lang="en-US" sz="96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cloudy.</a:t>
            </a:r>
            <a:endParaRPr lang="ru-RU" sz="96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209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6742" y="2868595"/>
            <a:ext cx="6757930" cy="1251714"/>
          </a:xfrm>
        </p:spPr>
        <p:txBody>
          <a:bodyPr>
            <a:noAutofit/>
          </a:bodyPr>
          <a:lstStyle/>
          <a:p>
            <a:r>
              <a:rPr lang="en-US" sz="9600" dirty="0" err="1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london</a:t>
            </a:r>
            <a:endParaRPr lang="ru-RU" sz="9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67" y="1060584"/>
            <a:ext cx="4205870" cy="56209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976" y="5040405"/>
            <a:ext cx="2758170" cy="164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3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9325" y="2251650"/>
            <a:ext cx="8610600" cy="1293028"/>
          </a:xfrm>
        </p:spPr>
        <p:txBody>
          <a:bodyPr>
            <a:noAutofit/>
          </a:bodyPr>
          <a:lstStyle/>
          <a:p>
            <a:r>
              <a:rPr lang="en-US" sz="9600" dirty="0" err="1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rome</a:t>
            </a:r>
            <a:endParaRPr lang="ru-RU" sz="9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8167"/>
            <a:ext cx="6232343" cy="402431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458" y="3837905"/>
            <a:ext cx="4172756" cy="278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70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007" y="698272"/>
            <a:ext cx="8610600" cy="1293028"/>
          </a:xfrm>
        </p:spPr>
        <p:txBody>
          <a:bodyPr>
            <a:noAutofit/>
          </a:bodyPr>
          <a:lstStyle/>
          <a:p>
            <a:r>
              <a:rPr lang="en-US" sz="9600" dirty="0" err="1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madrid</a:t>
            </a:r>
            <a:endParaRPr lang="ru-RU" sz="9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38" y="2155289"/>
            <a:ext cx="6036469" cy="402431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620" y="4306105"/>
            <a:ext cx="3219852" cy="214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66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3175" y="3684409"/>
            <a:ext cx="5215569" cy="3333902"/>
          </a:xfrm>
        </p:spPr>
        <p:txBody>
          <a:bodyPr>
            <a:noAutofit/>
          </a:bodyPr>
          <a:lstStyle/>
          <a:p>
            <a:r>
              <a:rPr lang="en-US" sz="4400" cap="none" dirty="0" smtClean="0">
                <a:latin typeface="Arial Black" panose="020B0A04020102020204" pitchFamily="34" charset="0"/>
              </a:rPr>
              <a:t>Swimsuit</a:t>
            </a:r>
            <a:r>
              <a:rPr lang="en-US" sz="4400" cap="none" dirty="0">
                <a:latin typeface="Arial Black" panose="020B0A04020102020204" pitchFamily="34" charset="0"/>
              </a:rPr>
              <a:t/>
            </a:r>
            <a:br>
              <a:rPr lang="en-US" sz="4400" cap="none" dirty="0">
                <a:latin typeface="Arial Black" panose="020B0A04020102020204" pitchFamily="34" charset="0"/>
              </a:rPr>
            </a:br>
            <a:r>
              <a:rPr lang="en-US" sz="4400" cap="none" dirty="0">
                <a:latin typeface="Arial Black" panose="020B0A04020102020204" pitchFamily="34" charset="0"/>
              </a:rPr>
              <a:t> </a:t>
            </a:r>
            <a:r>
              <a:rPr lang="en-US" sz="4400" cap="none" dirty="0" smtClean="0">
                <a:latin typeface="Arial Black" panose="020B0A04020102020204" pitchFamily="34" charset="0"/>
              </a:rPr>
              <a:t>[ˈ</a:t>
            </a:r>
            <a:r>
              <a:rPr lang="en-US" sz="4400" cap="none" dirty="0" err="1" smtClean="0">
                <a:latin typeface="Arial Black" panose="020B0A04020102020204" pitchFamily="34" charset="0"/>
              </a:rPr>
              <a:t>swɪmsjuːt</a:t>
            </a:r>
            <a:r>
              <a:rPr lang="en-US" sz="4400" cap="none" dirty="0" smtClean="0">
                <a:latin typeface="Arial Black" panose="020B0A04020102020204" pitchFamily="34" charset="0"/>
              </a:rPr>
              <a:t> ]</a:t>
            </a:r>
            <a:endParaRPr lang="ru-RU" sz="4400" cap="none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212" y="804231"/>
            <a:ext cx="3532173" cy="4350905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8" y="1499725"/>
            <a:ext cx="5239927" cy="2652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2592" y="4152438"/>
            <a:ext cx="45095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latin typeface="Arial Black" panose="020B0A04020102020204" pitchFamily="34" charset="0"/>
              </a:rPr>
              <a:t>sunglasses</a:t>
            </a:r>
            <a:br>
              <a:rPr lang="en-US" sz="4800" b="1" dirty="0">
                <a:latin typeface="Arial Black" panose="020B0A04020102020204" pitchFamily="34" charset="0"/>
              </a:rPr>
            </a:br>
            <a:r>
              <a:rPr lang="en-US" sz="4800" b="1" dirty="0" smtClean="0">
                <a:latin typeface="Arial Black" panose="020B0A04020102020204" pitchFamily="34" charset="0"/>
              </a:rPr>
              <a:t>[ˈ</a:t>
            </a:r>
            <a:r>
              <a:rPr lang="en-US" sz="4800" b="1" dirty="0" err="1" smtClean="0">
                <a:latin typeface="Arial Black" panose="020B0A04020102020204" pitchFamily="34" charset="0"/>
              </a:rPr>
              <a:t>sʌnɡla:sɪz</a:t>
            </a:r>
            <a:r>
              <a:rPr lang="en-US" sz="4800" b="1" dirty="0" smtClean="0">
                <a:latin typeface="Arial Black" panose="020B0A04020102020204" pitchFamily="34" charset="0"/>
              </a:rPr>
              <a:t>]</a:t>
            </a:r>
            <a:endParaRPr lang="ru-RU" sz="4800" b="1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8617" y="804231"/>
            <a:ext cx="4715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 Black" panose="020B0A04020102020204" pitchFamily="34" charset="0"/>
              </a:rPr>
              <a:t>Listen and repeat!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2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9335" y="643319"/>
            <a:ext cx="8610600" cy="1293028"/>
          </a:xfrm>
        </p:spPr>
        <p:txBody>
          <a:bodyPr>
            <a:noAutofit/>
          </a:bodyPr>
          <a:lstStyle/>
          <a:p>
            <a:r>
              <a:rPr lang="en-US" sz="9600" dirty="0" err="1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athens</a:t>
            </a:r>
            <a:endParaRPr lang="ru-RU" sz="9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24" y="1936347"/>
            <a:ext cx="5801709" cy="43512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841" y="4111988"/>
            <a:ext cx="3545059" cy="236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6116" y="987119"/>
            <a:ext cx="8610600" cy="1293028"/>
          </a:xfrm>
        </p:spPr>
        <p:txBody>
          <a:bodyPr>
            <a:noAutofit/>
          </a:bodyPr>
          <a:lstStyle/>
          <a:p>
            <a:r>
              <a:rPr lang="en-US" sz="9600" dirty="0" err="1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paris</a:t>
            </a:r>
            <a:endParaRPr lang="ru-RU" sz="9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84951"/>
            <a:ext cx="10820400" cy="36074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88" y="2057401"/>
            <a:ext cx="3805707" cy="253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0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1191" y="2410298"/>
            <a:ext cx="8610600" cy="1293028"/>
          </a:xfrm>
        </p:spPr>
        <p:txBody>
          <a:bodyPr>
            <a:noAutofit/>
          </a:bodyPr>
          <a:lstStyle/>
          <a:p>
            <a:r>
              <a:rPr lang="en-US" sz="9600" dirty="0" err="1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moscow</a:t>
            </a:r>
            <a:endParaRPr lang="ru-RU" sz="9600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56" y="1410887"/>
            <a:ext cx="4013282" cy="50997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608" y="3960781"/>
            <a:ext cx="3438659" cy="229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9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267" y="726299"/>
            <a:ext cx="8610600" cy="1293028"/>
          </a:xfrm>
        </p:spPr>
        <p:txBody>
          <a:bodyPr>
            <a:noAutofit/>
          </a:bodyPr>
          <a:lstStyle/>
          <a:p>
            <a:r>
              <a:rPr lang="en-US" sz="4400" cap="none" dirty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</a:t>
            </a:r>
            <a:r>
              <a:rPr lang="en-US" sz="4400" cap="none" dirty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h</a:t>
            </a:r>
            <a:r>
              <a:rPr lang="en-US" sz="4400" cap="none" dirty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at </a:t>
            </a:r>
            <a:r>
              <a:rPr lang="en-US" sz="4400" cap="none" dirty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will</a:t>
            </a:r>
            <a:r>
              <a:rPr lang="en-US" sz="4400" cap="none" dirty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the weather </a:t>
            </a:r>
            <a:r>
              <a:rPr lang="en-US" sz="4400" cap="none" dirty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be</a:t>
            </a:r>
            <a:r>
              <a:rPr lang="en-US" sz="4400" cap="none" dirty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 like</a:t>
            </a:r>
            <a:r>
              <a:rPr lang="ru-RU" sz="4400" cap="none" dirty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 </a:t>
            </a:r>
            <a:r>
              <a:rPr lang="en-US" sz="44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tomorrow in…..? </a:t>
            </a:r>
            <a:r>
              <a:rPr lang="ru-RU" sz="4400" cap="none" dirty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/>
            </a:r>
            <a:br>
              <a:rPr lang="ru-RU" sz="4400" cap="none" dirty="0">
                <a:latin typeface="Kozuka Mincho Pro B" panose="02020800000000000000" pitchFamily="18" charset="-128"/>
                <a:ea typeface="Kozuka Mincho Pro B" panose="02020800000000000000" pitchFamily="18" charset="-128"/>
              </a:rPr>
            </a:b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848" y="1221618"/>
            <a:ext cx="4733368" cy="132343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Moscow </a:t>
            </a:r>
            <a:endParaRPr lang="ru-RU" sz="8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1088" y="3155808"/>
            <a:ext cx="3112323" cy="132344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Rome </a:t>
            </a:r>
            <a:endParaRPr lang="ru-RU" sz="80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125" y="5055945"/>
            <a:ext cx="2749471" cy="132343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Paris </a:t>
            </a:r>
            <a:endParaRPr lang="ru-RU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69821" y="5290227"/>
            <a:ext cx="403027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Madrid </a:t>
            </a:r>
            <a:endParaRPr lang="ru-RU" sz="8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5258" y="4994442"/>
            <a:ext cx="3877985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Athens </a:t>
            </a:r>
            <a:endParaRPr lang="ru-RU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11311" y="1799213"/>
            <a:ext cx="4147290" cy="132343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London </a:t>
            </a:r>
            <a:endParaRPr lang="ru-RU" sz="8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584" y="2696734"/>
            <a:ext cx="2560396" cy="2467191"/>
          </a:xfr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494" y="3196241"/>
            <a:ext cx="2768958" cy="1798201"/>
          </a:xfrm>
          <a:prstGeom prst="rect">
            <a:avLst/>
          </a:prstGeom>
        </p:spPr>
      </p:pic>
      <p:pic>
        <p:nvPicPr>
          <p:cNvPr id="12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580" y="777091"/>
            <a:ext cx="2484471" cy="24844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423" y="1436046"/>
            <a:ext cx="2023820" cy="2023820"/>
          </a:xfrm>
          <a:prstGeom prst="rect">
            <a:avLst/>
          </a:prstGeom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90" y="2548695"/>
            <a:ext cx="2445747" cy="2445747"/>
          </a:xfrm>
          <a:prstGeom prst="rect">
            <a:avLst/>
          </a:prstGeom>
        </p:spPr>
      </p:pic>
      <p:pic>
        <p:nvPicPr>
          <p:cNvPr id="15" name="Объект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417" y="3112062"/>
            <a:ext cx="2822358" cy="2822358"/>
          </a:xfrm>
          <a:prstGeom prst="rect">
            <a:avLst/>
          </a:prstGeom>
        </p:spPr>
      </p:pic>
      <p:pic>
        <p:nvPicPr>
          <p:cNvPr id="16" name="Объект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799" y="5301042"/>
            <a:ext cx="2112198" cy="211219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56934">
            <a:off x="2703391" y="5377158"/>
            <a:ext cx="1577752" cy="157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3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esiglitters.com/wp-content/uploads/2009/02/thank-you-desi-glitters-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144" y="330504"/>
            <a:ext cx="5717754" cy="209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4.bp.blogspot.com/-veAUJlgbKVk/VQ8C4016UUI/AAAAAAAAAmI/aN1Zb8GIPp8/s1600/nTBXGG4bc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04" y="2688112"/>
            <a:ext cx="11766014" cy="196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freeiconspng.com/uploads/homework-icon-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1657"/>
            <a:ext cx="7620000" cy="148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76781" y="5001657"/>
            <a:ext cx="441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atin typeface="Arial Black" panose="020B0A04020102020204" pitchFamily="34" charset="0"/>
              </a:rPr>
              <a:t>:</a:t>
            </a:r>
            <a:endParaRPr lang="ru-RU" sz="6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988" y="764373"/>
            <a:ext cx="5233012" cy="51836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58987" y="3116852"/>
            <a:ext cx="163416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</a:rPr>
              <a:t>jeans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 </a:t>
            </a:r>
            <a:r>
              <a:rPr lang="en-US" b="1" dirty="0" smtClean="0"/>
              <a:t>[</a:t>
            </a:r>
            <a:r>
              <a:rPr lang="en-US" b="1" dirty="0" err="1" smtClean="0"/>
              <a:t>dʒiːnz</a:t>
            </a:r>
            <a:r>
              <a:rPr lang="en-US" dirty="0" smtClean="0"/>
              <a:t> </a:t>
            </a:r>
            <a:r>
              <a:rPr lang="en-US" b="1" dirty="0" smtClean="0"/>
              <a:t>]</a:t>
            </a:r>
            <a:endParaRPr lang="ru-RU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51" y="1410887"/>
            <a:ext cx="3948739" cy="40243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62987" y="565767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</a:rPr>
              <a:t>swimming trunks</a:t>
            </a:r>
            <a:br>
              <a:rPr lang="en-US" sz="2400" b="1" dirty="0">
                <a:latin typeface="Arial Black" panose="020B0A04020102020204" pitchFamily="34" charset="0"/>
              </a:rPr>
            </a:br>
            <a:r>
              <a:rPr lang="en-US" sz="2400" b="1" dirty="0" smtClean="0">
                <a:latin typeface="Arial Black" panose="020B0A04020102020204" pitchFamily="34" charset="0"/>
              </a:rPr>
              <a:t>[ˈ</a:t>
            </a:r>
            <a:r>
              <a:rPr lang="en-US" sz="2400" b="1" dirty="0" err="1">
                <a:latin typeface="Arial Black" panose="020B0A04020102020204" pitchFamily="34" charset="0"/>
              </a:rPr>
              <a:t>swɪmɪŋ</a:t>
            </a:r>
            <a:r>
              <a:rPr lang="en-US" sz="2400" b="1" dirty="0">
                <a:latin typeface="Arial Black" panose="020B0A04020102020204" pitchFamily="34" charset="0"/>
              </a:rPr>
              <a:t> </a:t>
            </a:r>
            <a:r>
              <a:rPr lang="en-US" sz="2400" b="1" dirty="0" err="1" smtClean="0">
                <a:latin typeface="Arial Black" panose="020B0A04020102020204" pitchFamily="34" charset="0"/>
              </a:rPr>
              <a:t>trʌŋks</a:t>
            </a:r>
            <a:r>
              <a:rPr lang="en-US" sz="2400" b="1" dirty="0" smtClean="0">
                <a:latin typeface="Arial Black" panose="020B0A04020102020204" pitchFamily="34" charset="0"/>
              </a:rPr>
              <a:t>]</a:t>
            </a:r>
            <a:r>
              <a:rPr lang="en-US" sz="2400" b="1" dirty="0">
                <a:latin typeface="Arial Black" panose="020B0A04020102020204" pitchFamily="34" charset="0"/>
              </a:rPr>
              <a:t/>
            </a:r>
            <a:br>
              <a:rPr lang="en-US" sz="2400" b="1" dirty="0">
                <a:latin typeface="Arial Black" panose="020B0A04020102020204" pitchFamily="34" charset="0"/>
              </a:rPr>
            </a:br>
            <a:endParaRPr lang="ru-RU" sz="2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36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8093" y="4352663"/>
            <a:ext cx="3668617" cy="2180339"/>
          </a:xfrm>
        </p:spPr>
        <p:txBody>
          <a:bodyPr>
            <a:normAutofit/>
          </a:bodyPr>
          <a:lstStyle/>
          <a:p>
            <a:r>
              <a:rPr lang="en-US" sz="6600" b="1" cap="none" dirty="0" smtClean="0">
                <a:latin typeface="Arial Black" panose="020B0A04020102020204" pitchFamily="34" charset="0"/>
              </a:rPr>
              <a:t>boots</a:t>
            </a:r>
            <a:br>
              <a:rPr lang="en-US" sz="6600" b="1" cap="none" dirty="0" smtClean="0">
                <a:latin typeface="Arial Black" panose="020B0A04020102020204" pitchFamily="34" charset="0"/>
              </a:rPr>
            </a:br>
            <a:r>
              <a:rPr lang="en-US" sz="6600" b="1" cap="none" dirty="0" smtClean="0">
                <a:latin typeface="Arial Black" panose="020B0A04020102020204" pitchFamily="34" charset="0"/>
              </a:rPr>
              <a:t>[</a:t>
            </a:r>
            <a:r>
              <a:rPr lang="en-US" sz="6600" b="1" cap="none" dirty="0" err="1" smtClean="0">
                <a:latin typeface="Arial Black" panose="020B0A04020102020204" pitchFamily="34" charset="0"/>
              </a:rPr>
              <a:t>buːts</a:t>
            </a:r>
            <a:r>
              <a:rPr lang="en-US" sz="6600" b="1" cap="none" dirty="0">
                <a:latin typeface="Arial Black" panose="020B0A04020102020204" pitchFamily="34" charset="0"/>
              </a:rPr>
              <a:t>]</a:t>
            </a:r>
            <a:endParaRPr lang="ru-RU" sz="6600" b="1" cap="none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853" y="207165"/>
            <a:ext cx="3439099" cy="4024313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28" y="837893"/>
            <a:ext cx="5291655" cy="35147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7893" y="4352663"/>
            <a:ext cx="27799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smtClean="0">
                <a:latin typeface="Arial Black" panose="020B0A04020102020204" pitchFamily="34" charset="0"/>
              </a:rPr>
              <a:t> tent </a:t>
            </a:r>
            <a:r>
              <a:rPr lang="en-US" sz="6600" b="1" dirty="0">
                <a:latin typeface="Arial Black" panose="020B0A04020102020204" pitchFamily="34" charset="0"/>
              </a:rPr>
              <a:t/>
            </a:r>
            <a:br>
              <a:rPr lang="en-US" sz="6600" b="1" dirty="0">
                <a:latin typeface="Arial Black" panose="020B0A04020102020204" pitchFamily="34" charset="0"/>
              </a:rPr>
            </a:br>
            <a:r>
              <a:rPr lang="en-US" sz="6600" b="1" dirty="0" smtClean="0">
                <a:latin typeface="Arial Black" panose="020B0A04020102020204" pitchFamily="34" charset="0"/>
              </a:rPr>
              <a:t>[tent]</a:t>
            </a:r>
            <a:endParaRPr lang="ru-RU" sz="6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31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7741" y="4157569"/>
            <a:ext cx="4390144" cy="2485604"/>
          </a:xfrm>
        </p:spPr>
        <p:txBody>
          <a:bodyPr>
            <a:normAutofit/>
          </a:bodyPr>
          <a:lstStyle/>
          <a:p>
            <a:r>
              <a:rPr lang="en-US" sz="6600" b="1" cap="none" dirty="0" smtClean="0">
                <a:latin typeface="Arial Black" panose="020B0A04020102020204" pitchFamily="34" charset="0"/>
              </a:rPr>
              <a:t>flippers </a:t>
            </a:r>
            <a:br>
              <a:rPr lang="en-US" sz="6600" b="1" cap="none" dirty="0" smtClean="0">
                <a:latin typeface="Arial Black" panose="020B0A04020102020204" pitchFamily="34" charset="0"/>
              </a:rPr>
            </a:br>
            <a:r>
              <a:rPr lang="en-US" sz="6600" b="1" cap="none" dirty="0" smtClean="0">
                <a:latin typeface="Arial Black" panose="020B0A04020102020204" pitchFamily="34" charset="0"/>
              </a:rPr>
              <a:t>[ˈ</a:t>
            </a:r>
            <a:r>
              <a:rPr lang="en-US" sz="6600" b="1" cap="none" dirty="0" err="1" smtClean="0">
                <a:latin typeface="Arial Black" panose="020B0A04020102020204" pitchFamily="34" charset="0"/>
              </a:rPr>
              <a:t>flɪpəz</a:t>
            </a:r>
            <a:r>
              <a:rPr lang="en-US" sz="6600" b="1" cap="none" dirty="0" smtClean="0">
                <a:latin typeface="Arial Black" panose="020B0A04020102020204" pitchFamily="34" charset="0"/>
              </a:rPr>
              <a:t> ]</a:t>
            </a:r>
            <a:endParaRPr lang="ru-RU" sz="6600" b="1" cap="none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932" y="133256"/>
            <a:ext cx="4858438" cy="4024313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40" y="1129252"/>
            <a:ext cx="6247917" cy="248703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580" y="3913081"/>
            <a:ext cx="638243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>
                <a:latin typeface="Arial Black" panose="020B0A04020102020204" pitchFamily="34" charset="0"/>
              </a:rPr>
              <a:t>sleeping bag</a:t>
            </a:r>
            <a:br>
              <a:rPr lang="en-US" sz="6600" b="1" dirty="0">
                <a:latin typeface="Arial Black" panose="020B0A04020102020204" pitchFamily="34" charset="0"/>
              </a:rPr>
            </a:br>
            <a:r>
              <a:rPr lang="en-US" sz="6600" b="1" dirty="0" smtClean="0">
                <a:latin typeface="Arial Black" panose="020B0A04020102020204" pitchFamily="34" charset="0"/>
              </a:rPr>
              <a:t>[ˈ</a:t>
            </a:r>
            <a:r>
              <a:rPr lang="en-US" sz="6600" b="1" dirty="0" err="1">
                <a:latin typeface="Arial Black" panose="020B0A04020102020204" pitchFamily="34" charset="0"/>
              </a:rPr>
              <a:t>sliːpɪŋ</a:t>
            </a:r>
            <a:r>
              <a:rPr lang="en-US" sz="6600" b="1" dirty="0">
                <a:latin typeface="Arial Black" panose="020B0A04020102020204" pitchFamily="34" charset="0"/>
              </a:rPr>
              <a:t> </a:t>
            </a:r>
            <a:r>
              <a:rPr lang="en-US" sz="6600" b="1" dirty="0" err="1" smtClean="0">
                <a:latin typeface="Arial Black" panose="020B0A04020102020204" pitchFamily="34" charset="0"/>
              </a:rPr>
              <a:t>bæɡ</a:t>
            </a:r>
            <a:r>
              <a:rPr lang="en-US" sz="6600" b="1" dirty="0" smtClean="0">
                <a:latin typeface="Arial Black" panose="020B0A04020102020204" pitchFamily="34" charset="0"/>
              </a:rPr>
              <a:t>]</a:t>
            </a:r>
            <a:endParaRPr lang="ru-RU" sz="6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410887"/>
            <a:ext cx="11140440" cy="5304285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Arial Black" panose="020B0A04020102020204" pitchFamily="34" charset="0"/>
              </a:rPr>
              <a:t>а</a:t>
            </a:r>
            <a:r>
              <a:rPr lang="en-US" sz="3600" b="1" dirty="0">
                <a:latin typeface="Arial Black" panose="020B0A04020102020204" pitchFamily="34" charset="0"/>
              </a:rPr>
              <a:t>)  You wear these when you walk up in the mountains.</a:t>
            </a:r>
            <a:endParaRPr lang="ru-RU" sz="3600" b="1" dirty="0">
              <a:latin typeface="Arial Black" panose="020B0A04020102020204" pitchFamily="34" charset="0"/>
            </a:endParaRPr>
          </a:p>
          <a:p>
            <a:r>
              <a:rPr lang="en-US" sz="3600" b="1" dirty="0">
                <a:latin typeface="Arial Black" panose="020B0A04020102020204" pitchFamily="34" charset="0"/>
              </a:rPr>
              <a:t>b) Boys wear these when they swim.</a:t>
            </a:r>
            <a:endParaRPr lang="ru-RU" sz="3600" b="1" dirty="0">
              <a:latin typeface="Arial Black" panose="020B0A04020102020204" pitchFamily="34" charset="0"/>
            </a:endParaRPr>
          </a:p>
          <a:p>
            <a:r>
              <a:rPr lang="en-US" sz="3600" b="1" dirty="0">
                <a:latin typeface="Arial Black" panose="020B0A04020102020204" pitchFamily="34" charset="0"/>
              </a:rPr>
              <a:t>c) You can sleep in it.</a:t>
            </a:r>
            <a:endParaRPr lang="ru-RU" sz="3600" b="1" dirty="0">
              <a:latin typeface="Arial Black" panose="020B0A04020102020204" pitchFamily="34" charset="0"/>
            </a:endParaRPr>
          </a:p>
          <a:p>
            <a:r>
              <a:rPr lang="en-US" sz="3600" b="1" dirty="0">
                <a:latin typeface="Arial Black" panose="020B0A04020102020204" pitchFamily="34" charset="0"/>
              </a:rPr>
              <a:t>d) We ear these over our eyes when it’s sunny.</a:t>
            </a:r>
            <a:endParaRPr lang="ru-RU" sz="3600" b="1" dirty="0">
              <a:latin typeface="Arial Black" panose="020B0A04020102020204" pitchFamily="34" charset="0"/>
            </a:endParaRPr>
          </a:p>
          <a:p>
            <a:r>
              <a:rPr lang="en-US" sz="3600" b="1" dirty="0">
                <a:latin typeface="Arial Black" panose="020B0A04020102020204" pitchFamily="34" charset="0"/>
              </a:rPr>
              <a:t>e) You can swim faster with these.</a:t>
            </a:r>
            <a:endParaRPr lang="ru-RU" sz="3600" b="1" dirty="0">
              <a:latin typeface="Arial Black" panose="020B0A04020102020204" pitchFamily="34" charset="0"/>
            </a:endParaRPr>
          </a:p>
          <a:p>
            <a:r>
              <a:rPr lang="en-US" sz="3600" b="1" dirty="0">
                <a:latin typeface="Arial Black" panose="020B0A04020102020204" pitchFamily="34" charset="0"/>
              </a:rPr>
              <a:t>f)Girls wear this when they swim.</a:t>
            </a:r>
            <a:endParaRPr lang="ru-RU" sz="3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59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03" y="224724"/>
            <a:ext cx="11047164" cy="181339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Choose three things to take on an </a:t>
            </a:r>
            <a:r>
              <a:rPr lang="en-US" sz="4800" b="1" dirty="0" err="1" smtClean="0">
                <a:solidFill>
                  <a:srgbClr val="002060"/>
                </a:solidFill>
              </a:rPr>
              <a:t>irland</a:t>
            </a:r>
            <a:r>
              <a:rPr lang="en-US" sz="4800" b="1" dirty="0" smtClean="0">
                <a:solidFill>
                  <a:srgbClr val="002060"/>
                </a:solidFill>
              </a:rPr>
              <a:t> holiday!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65" y="2038121"/>
            <a:ext cx="8714341" cy="352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3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636" y="1377774"/>
            <a:ext cx="2120448" cy="2356893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76800" cy="3264408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157" y="1719250"/>
            <a:ext cx="1753666" cy="1634205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167" y="1747970"/>
            <a:ext cx="1973124" cy="1673945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838" y="3275211"/>
            <a:ext cx="3287757" cy="1664427"/>
          </a:xfrm>
          <a:prstGeom prst="rect">
            <a:avLst/>
          </a:prstGeo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263" y="1689236"/>
            <a:ext cx="1753224" cy="15751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6800" y="407625"/>
            <a:ext cx="6629400" cy="1027594"/>
          </a:xfrm>
        </p:spPr>
        <p:txBody>
          <a:bodyPr>
            <a:normAutofit/>
          </a:bodyPr>
          <a:lstStyle/>
          <a:p>
            <a:r>
              <a:rPr lang="en-US" sz="5400" cap="none" dirty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A</a:t>
            </a:r>
            <a:r>
              <a:rPr lang="en-US" sz="5400" cap="none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n island holiday.</a:t>
            </a:r>
            <a:endParaRPr lang="ru-RU" sz="5400" cap="none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6467" y="3877809"/>
            <a:ext cx="75666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I’m going to </a:t>
            </a:r>
            <a:r>
              <a:rPr lang="en-US" sz="4400" b="1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go on an island holiday  and </a:t>
            </a:r>
            <a:r>
              <a:rPr lang="en-US" sz="4400" b="1" dirty="0" smtClean="0">
                <a:solidFill>
                  <a:srgbClr val="FF0000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I’m going to </a:t>
            </a:r>
            <a:r>
              <a:rPr lang="en-US" sz="4400" b="1" dirty="0" smtClean="0">
                <a:latin typeface="Kozuka Mincho Pro B" panose="02020800000000000000" pitchFamily="18" charset="-128"/>
                <a:ea typeface="Kozuka Mincho Pro B" panose="02020800000000000000" pitchFamily="18" charset="-128"/>
              </a:rPr>
              <a:t>take……</a:t>
            </a:r>
            <a:endParaRPr lang="ru-RU" sz="4400" b="1" dirty="0">
              <a:latin typeface="Kozuka Mincho Pro B" panose="02020800000000000000" pitchFamily="18" charset="-128"/>
              <a:ea typeface="Kozuka Mincho Pro B" panose="02020800000000000000" pitchFamily="18" charset="-128"/>
            </a:endParaRPr>
          </a:p>
        </p:txBody>
      </p:sp>
      <p:pic>
        <p:nvPicPr>
          <p:cNvPr id="15" name="Объект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265" y="5197543"/>
            <a:ext cx="4245325" cy="1607848"/>
          </a:xfrm>
          <a:prstGeom prst="rect">
            <a:avLst/>
          </a:prstGeom>
        </p:spPr>
      </p:pic>
      <p:pic>
        <p:nvPicPr>
          <p:cNvPr id="16" name="Объект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595" y="3518425"/>
            <a:ext cx="2301405" cy="313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6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399</TotalTime>
  <Words>484</Words>
  <Application>Microsoft Office PowerPoint</Application>
  <PresentationFormat>Широкоэкранный</PresentationFormat>
  <Paragraphs>112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Arial Black</vt:lpstr>
      <vt:lpstr>Century Gothic</vt:lpstr>
      <vt:lpstr>Kozuka Mincho Pro B</vt:lpstr>
      <vt:lpstr>След самолета</vt:lpstr>
      <vt:lpstr>Hello, sunshine!</vt:lpstr>
      <vt:lpstr>Презентация PowerPoint</vt:lpstr>
      <vt:lpstr>Swimsuit  [ˈswɪmsjuːt ]</vt:lpstr>
      <vt:lpstr>Презентация PowerPoint</vt:lpstr>
      <vt:lpstr>boots [buːts]</vt:lpstr>
      <vt:lpstr>flippers  [ˈflɪpəz ]</vt:lpstr>
      <vt:lpstr>Презентация PowerPoint</vt:lpstr>
      <vt:lpstr>Choose three things to take on an irland holiday!</vt:lpstr>
      <vt:lpstr>An island holiday.</vt:lpstr>
      <vt:lpstr>Camping holiday in the mountains.</vt:lpstr>
      <vt:lpstr>A seaside holiday.</vt:lpstr>
      <vt:lpstr>        Future        Simple Tense.    (Будущее простое время)</vt:lpstr>
      <vt:lpstr>Future        Simple Tense. </vt:lpstr>
      <vt:lpstr>Спутники Future Simple:  </vt:lpstr>
      <vt:lpstr>WILL + глагол в I форме сокращенная форма (`ll )</vt:lpstr>
      <vt:lpstr>Вопросительные предложения.   will + подлежащее + основной глагол … .?</vt:lpstr>
      <vt:lpstr>Отрицательные предложения  подлежащее + will + NOT + основной глагол  …   .</vt:lpstr>
      <vt:lpstr>Презентация PowerPoint</vt:lpstr>
      <vt:lpstr>What is the weather tOday?  What will be the weather tomorrow?</vt:lpstr>
      <vt:lpstr>What’s the weather like today?</vt:lpstr>
      <vt:lpstr>It’s sunny.</vt:lpstr>
      <vt:lpstr>It’s rainy.</vt:lpstr>
      <vt:lpstr>It’s windy.</vt:lpstr>
      <vt:lpstr>It’s hot.</vt:lpstr>
      <vt:lpstr>It’s cold.</vt:lpstr>
      <vt:lpstr>It’s cloudy.</vt:lpstr>
      <vt:lpstr>london</vt:lpstr>
      <vt:lpstr>rome</vt:lpstr>
      <vt:lpstr>madrid</vt:lpstr>
      <vt:lpstr>athens</vt:lpstr>
      <vt:lpstr>paris</vt:lpstr>
      <vt:lpstr>moscow</vt:lpstr>
      <vt:lpstr>What will the weather be  like tomorrow in…..?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Hello, sunshine!</dc:title>
  <dc:creator>Marina Bukreeva</dc:creator>
  <cp:lastModifiedBy>А ЛЕРУСИК МОЛОДЕЦ</cp:lastModifiedBy>
  <cp:revision>34</cp:revision>
  <dcterms:created xsi:type="dcterms:W3CDTF">2016-05-04T12:58:24Z</dcterms:created>
  <dcterms:modified xsi:type="dcterms:W3CDTF">2022-04-05T18:03:36Z</dcterms:modified>
</cp:coreProperties>
</file>