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8" r:id="rId11"/>
    <p:sldId id="269" r:id="rId12"/>
    <p:sldId id="270" r:id="rId13"/>
    <p:sldId id="263" r:id="rId14"/>
    <p:sldId id="264" r:id="rId15"/>
    <p:sldId id="265" r:id="rId16"/>
  </p:sldIdLst>
  <p:sldSz cx="9144000" cy="6858000" type="screen4x3"/>
  <p:notesSz cx="6858000" cy="9144000"/>
  <p:embeddedFontLst>
    <p:embeddedFont>
      <p:font typeface="Book Antiqua" panose="02040602050305030304" pitchFamily="18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jbUhRAFtWDvuHxjC2tt011U6Bg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47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5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7" name="Google Shape;17;p15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</p:grpSpPr>
        <p:sp>
          <p:nvSpPr>
            <p:cNvPr id="18" name="Google Shape;18;p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ffectLst>
              <a:outerShdw blurRad="38100" dist="12700" dir="16200000" rotWithShape="0">
                <a:srgbClr val="000000">
                  <a:alpha val="29803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 b="0" i="0" u="none" strike="noStrike" cap="none">
                  <a:solidFill>
                    <a:srgbClr val="E1DCA5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E1DCA5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9" name="Google Shape;19;p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" name="Google Shape;20;p15"/>
            <p:cNvCxnSpPr/>
            <p:nvPr/>
          </p:nvCxnSpPr>
          <p:spPr>
            <a:xfrm rot="10800000">
              <a:off x="4831976" y="192293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1" name="Google Shape;21;p15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3"/>
          <p:cNvSpPr>
            <a:spLocks noGrp="1"/>
          </p:cNvSpPr>
          <p:nvPr>
            <p:ph type="pic" idx="2"/>
          </p:nvPr>
        </p:nvSpPr>
        <p:spPr>
          <a:xfrm rot="240000">
            <a:off x="2183792" y="666965"/>
            <a:ext cx="4772156" cy="3598016"/>
          </a:xfrm>
          <a:prstGeom prst="rect">
            <a:avLst/>
          </a:prstGeom>
          <a:solidFill>
            <a:srgbClr val="ECECEC"/>
          </a:solidFill>
          <a:ln w="1905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5000" dist="50800" dir="12900000" kx="195000" ky="145000" algn="tl" rotWithShape="0">
              <a:srgbClr val="000000">
                <a:alpha val="23921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09" name="Google Shape;109;p23"/>
          <p:cNvSpPr txBox="1">
            <a:spLocks noGrp="1"/>
          </p:cNvSpPr>
          <p:nvPr>
            <p:ph type="body" idx="1"/>
          </p:nvPr>
        </p:nvSpPr>
        <p:spPr>
          <a:xfrm>
            <a:off x="688489" y="5324306"/>
            <a:ext cx="7756264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3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4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body" idx="1"/>
          </p:nvPr>
        </p:nvSpPr>
        <p:spPr>
          <a:xfrm rot="5400000">
            <a:off x="2633092" y="314502"/>
            <a:ext cx="3877815" cy="7745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4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4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9" name="Google Shape;119;p24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20" name="Google Shape;120;p2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21" name="Google Shape;121;p2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" name="Google Shape;122;p2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 rot="5400000">
            <a:off x="4822274" y="2503684"/>
            <a:ext cx="5566765" cy="16781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body" idx="1"/>
          </p:nvPr>
        </p:nvSpPr>
        <p:spPr>
          <a:xfrm rot="5400000">
            <a:off x="930536" y="607806"/>
            <a:ext cx="5023821" cy="5507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29" name="Google Shape;129;p25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30" name="Google Shape;130;p2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131" name="Google Shape;131;p25"/>
            <p:cNvCxnSpPr/>
            <p:nvPr/>
          </p:nvCxnSpPr>
          <p:spPr>
            <a:xfrm rot="10800000">
              <a:off x="1815339" y="1924709"/>
              <a:ext cx="2468880" cy="2505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132;p25"/>
            <p:cNvCxnSpPr/>
            <p:nvPr/>
          </p:nvCxnSpPr>
          <p:spPr>
            <a:xfrm rot="10800000">
              <a:off x="4826613" y="1927417"/>
              <a:ext cx="2468880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6" name="Google Shape;36;p16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37" name="Google Shape;37;p16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38" name="Google Shape;38;p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9" name="Google Shape;39;p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45" name="Google Shape;45;p17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46" name="Google Shape;46;p17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47" name="Google Shape;47;p17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" name="Google Shape;48;p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14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54" name="Google Shape;54;p14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</p:grpSpPr>
        <p:sp>
          <p:nvSpPr>
            <p:cNvPr id="55" name="Google Shape;55;p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  <a:effectLst>
              <a:outerShdw blurRad="38100" dist="12700" dir="16200000" rotWithShape="0">
                <a:srgbClr val="000000">
                  <a:alpha val="29803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E1DCA5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E1DCA5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56" name="Google Shape;56;p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" name="Google Shape;57;p14"/>
            <p:cNvCxnSpPr/>
            <p:nvPr/>
          </p:nvCxnSpPr>
          <p:spPr>
            <a:xfrm rot="10800000">
              <a:off x="4831976" y="192293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E1DCA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58" name="Google Shape;58;p14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440"/>
              </a:spcBef>
              <a:spcAft>
                <a:spcPts val="0"/>
              </a:spcAft>
              <a:buSzPts val="22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bg>
      <p:bgPr>
        <a:blipFill rotWithShape="1">
          <a:blip r:embed="rId2">
            <a:alphaModFix/>
          </a:blip>
          <a:tile tx="0" ty="0" sx="60000" sy="60000" flip="none" algn="tl"/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8" descr="CoverOverlay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18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63" name="Google Shape;63;p1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64" name="Google Shape;64;p18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5" name="Google Shape;65;p18"/>
            <p:cNvCxnSpPr/>
            <p:nvPr/>
          </p:nvCxnSpPr>
          <p:spPr>
            <a:xfrm rot="10800000">
              <a:off x="4831976" y="1927412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cap="none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76" name="Google Shape;76;p1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77" name="Google Shape;77;p19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78" name="Google Shape;78;p1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" name="Google Shape;79;p19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>
            <a:off x="685800" y="2240280"/>
            <a:ext cx="3803904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body" idx="2"/>
          </p:nvPr>
        </p:nvSpPr>
        <p:spPr>
          <a:xfrm>
            <a:off x="4645151" y="2240280"/>
            <a:ext cx="3803904" cy="387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/>
            </a:lvl5pPr>
            <a:lvl6pPr marL="2743200" lvl="5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6pPr>
            <a:lvl7pPr marL="3200400" lvl="6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7pPr>
            <a:lvl8pPr marL="3657600" lvl="7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8pPr>
            <a:lvl9pPr marL="4114800" lvl="8" indent="-342900" algn="l">
              <a:spcBef>
                <a:spcPts val="400"/>
              </a:spcBef>
              <a:spcAft>
                <a:spcPts val="0"/>
              </a:spcAft>
              <a:buSzPts val="1800"/>
              <a:buChar char="🙣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body" idx="2"/>
          </p:nvPr>
        </p:nvSpPr>
        <p:spPr>
          <a:xfrm>
            <a:off x="688488" y="2947595"/>
            <a:ext cx="3803904" cy="3172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6pPr>
            <a:lvl7pPr marL="3200400" lvl="6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7pPr>
            <a:lvl8pPr marL="3657600" lvl="7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8pPr>
            <a:lvl9pPr marL="4114800" lvl="8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body" idx="3"/>
          </p:nvPr>
        </p:nvSpPr>
        <p:spPr>
          <a:xfrm>
            <a:off x="5002306" y="2240280"/>
            <a:ext cx="3447288" cy="658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7" name="Google Shape;87;p20"/>
          <p:cNvSpPr txBox="1">
            <a:spLocks noGrp="1"/>
          </p:cNvSpPr>
          <p:nvPr>
            <p:ph type="body" idx="4"/>
          </p:nvPr>
        </p:nvSpPr>
        <p:spPr>
          <a:xfrm>
            <a:off x="4645026" y="2944368"/>
            <a:ext cx="3799728" cy="3172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🙢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6pPr>
            <a:lvl7pPr marL="3200400" lvl="6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7pPr>
            <a:lvl8pPr marL="3657600" lvl="7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8pPr>
            <a:lvl9pPr marL="4114800" lvl="8" indent="-330200" algn="l">
              <a:spcBef>
                <a:spcPts val="400"/>
              </a:spcBef>
              <a:spcAft>
                <a:spcPts val="0"/>
              </a:spcAft>
              <a:buSzPts val="1600"/>
              <a:buChar char="🙣"/>
              <a:defRPr sz="1600"/>
            </a:lvl9pPr>
          </a:lstStyle>
          <a:p>
            <a:endParaRPr/>
          </a:p>
        </p:txBody>
      </p:sp>
      <p:sp>
        <p:nvSpPr>
          <p:cNvPr id="88" name="Google Shape;88;p20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0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0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91" name="Google Shape;91;p2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92" name="Google Shape;92;p20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400">
                  <a:solidFill>
                    <a:srgbClr val="DBA253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🙢</a:t>
              </a:r>
              <a:endParaRPr sz="5400">
                <a:solidFill>
                  <a:srgbClr val="DBA253"/>
                </a:solidFill>
                <a:latin typeface="Noto Sans Symbols"/>
                <a:ea typeface="Noto Sans Symbols"/>
                <a:cs typeface="Noto Sans Symbols"/>
                <a:sym typeface="Noto Sans Symbols"/>
              </a:endParaRPr>
            </a:p>
          </p:txBody>
        </p:sp>
        <p:cxnSp>
          <p:nvCxnSpPr>
            <p:cNvPr id="93" name="Google Shape;93;p2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" name="Google Shape;94;p20"/>
            <p:cNvCxnSpPr/>
            <p:nvPr/>
          </p:nvCxnSpPr>
          <p:spPr>
            <a:xfrm rot="10800000">
              <a:off x="4831976" y="1922650"/>
              <a:ext cx="3119718" cy="1588"/>
            </a:xfrm>
            <a:prstGeom prst="straightConnector1">
              <a:avLst/>
            </a:prstGeom>
            <a:noFill/>
            <a:ln w="12700" cap="flat" cmpd="sng">
              <a:solidFill>
                <a:srgbClr val="DBA25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ook Antiqua"/>
              <a:buNone/>
              <a:defRPr sz="2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2"/>
          <p:cNvSpPr txBox="1">
            <a:spLocks noGrp="1"/>
          </p:cNvSpPr>
          <p:nvPr>
            <p:ph type="body" idx="1"/>
          </p:nvPr>
        </p:nvSpPr>
        <p:spPr>
          <a:xfrm>
            <a:off x="692001" y="559398"/>
            <a:ext cx="4116667" cy="5566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🙣"/>
              <a:defRPr sz="2400"/>
            </a:lvl1pPr>
            <a:lvl2pPr marL="914400" lvl="1" indent="-368300" algn="l">
              <a:spcBef>
                <a:spcPts val="440"/>
              </a:spcBef>
              <a:spcAft>
                <a:spcPts val="0"/>
              </a:spcAft>
              <a:buSzPts val="2200"/>
              <a:buChar char="🙢"/>
              <a:defRPr sz="22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🙣"/>
              <a:defRPr sz="18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🙣"/>
              <a:defRPr sz="16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🙣"/>
              <a:defRPr sz="2000"/>
            </a:lvl9pPr>
          </a:lstStyle>
          <a:p>
            <a:endParaRPr/>
          </a:p>
        </p:txBody>
      </p:sp>
      <p:sp>
        <p:nvSpPr>
          <p:cNvPr id="102" name="Google Shape;102;p22"/>
          <p:cNvSpPr txBox="1">
            <a:spLocks noGrp="1"/>
          </p:cNvSpPr>
          <p:nvPr>
            <p:ph type="body" idx="2"/>
          </p:nvPr>
        </p:nvSpPr>
        <p:spPr>
          <a:xfrm>
            <a:off x="5034579" y="3603812"/>
            <a:ext cx="3411725" cy="2517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tile tx="0" ty="0" sx="60000" sy="60000" flip="none" algn="tl"/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00000">
                  <a:alpha val="10980"/>
                </a:srgbClr>
              </a:gs>
              <a:gs pos="83000">
                <a:srgbClr val="000000">
                  <a:alpha val="10980"/>
                </a:srgbClr>
              </a:gs>
              <a:gs pos="100000">
                <a:srgbClr val="664515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" name="Google Shape;7;p13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FEFEFE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9" name="Google Shape;9;p13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0" name="Google Shape;10;p13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tile tx="0" ty="0" sx="60000" sy="60000" flip="none" algn="tl"/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>
                  <a:alpha val="10980"/>
                </a:srgbClr>
              </a:gs>
              <a:gs pos="83000">
                <a:srgbClr val="FFFFFF">
                  <a:alpha val="10980"/>
                </a:srgbClr>
              </a:gs>
              <a:gs pos="100000">
                <a:srgbClr val="D0C974">
                  <a:alpha val="22745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25" name="Google Shape;25;p12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  <a:defRPr sz="5400" b="0" i="0" u="none" strike="noStrike" cap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🙣"/>
              <a:defRPr sz="24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🙢"/>
              <a:defRPr sz="22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🙣"/>
              <a:defRPr sz="20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🙣"/>
              <a:defRPr sz="18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🙣"/>
              <a:defRPr sz="1600" b="0" i="0" u="none" strike="noStrike" cap="none">
                <a:solidFill>
                  <a:srgbClr val="262626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🙣"/>
              <a:defRPr sz="14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dt" idx="10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ftr" idx="11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sldNum" idx="12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dk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"/>
          <p:cNvSpPr txBox="1">
            <a:spLocks noGrp="1"/>
          </p:cNvSpPr>
          <p:nvPr>
            <p:ph type="ctrTitle"/>
          </p:nvPr>
        </p:nvSpPr>
        <p:spPr>
          <a:xfrm>
            <a:off x="755576" y="1340768"/>
            <a:ext cx="6777318" cy="173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Book Antiqua"/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«Мы в ответе за тех, кого приручили»</a:t>
            </a:r>
            <a:endParaRPr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640" y="94516"/>
            <a:ext cx="86969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увидала, что он забыл закрыть клетку, и кричит ему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Сережа, закрой клетку, а то вылетит и убьется твоя птичка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успела она сказать, чижик нашел дверку, обрадовался, распустил крылышки и полетел через горницу к окошку. Да не видал стекла, ударился о стекло и упал на подоконник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Прибежал Сережа, взял птичку, понес ее в клетку. Чижик был еще жив, но лежал на груди, распустивши крылышки, и тяжело дышал. Сережа смотрел, смотрел и начал плакать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Мама! Что мне теперь делать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Теперь ничего не сделаешь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Сережа целый день не отходил от клетки и все смотрел на чижика, а чижик все так же лежал на грудке и тяжело дышал. Когда Сережа пошел спать, чижик еще был жив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Сережа долго не мог заснуть, всякий раз, как закрывал глаза, ему представлялся чижик, как он лежит и дышит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Утром, когда Сережа подошел к клетке, он увидел, что чиж уже лежит на спинке, поджал лапки и закостенел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тех пор Сережа никогда не ловил птиц.</a:t>
            </a:r>
          </a:p>
        </p:txBody>
      </p:sp>
    </p:spTree>
    <p:extLst>
      <p:ext uri="{BB962C8B-B14F-4D97-AF65-F5344CB8AC3E}">
        <p14:creationId xmlns:p14="http://schemas.microsoft.com/office/powerpoint/2010/main" val="1473422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89" y="102796"/>
            <a:ext cx="7756263" cy="105425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рассказа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часто дети просят родителей купить им домашних питомцев. Это для них как новое развлечение, новая игрушка, но только живая.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чему нас хотел научить автор?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настроение создало Вам это произведение? Отчего Вам стало грустно?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урок в своем рассказе дает нам Л. Н. Толстой? </a:t>
            </a:r>
          </a:p>
        </p:txBody>
      </p:sp>
      <p:pic>
        <p:nvPicPr>
          <p:cNvPr id="2050" name="Picture 2" descr="«Птичка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8" t="24380" r="7078" b="8373"/>
          <a:stretch/>
        </p:blipFill>
        <p:spPr bwMode="auto">
          <a:xfrm>
            <a:off x="5161280" y="5059680"/>
            <a:ext cx="3099354" cy="1706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291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"/>
          <p:cNvSpPr txBox="1">
            <a:spLocks noGrp="1"/>
          </p:cNvSpPr>
          <p:nvPr>
            <p:ph type="body" idx="1"/>
          </p:nvPr>
        </p:nvSpPr>
        <p:spPr>
          <a:xfrm>
            <a:off x="109967" y="218738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воспитывать щенков</a:t>
            </a:r>
          </a:p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крика и пинков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Щенок, воспитанный пинком,</a:t>
            </a:r>
          </a:p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будет преданным щенком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после грубого пинка</a:t>
            </a:r>
          </a:p>
          <a:p>
            <a:pPr marL="365760" lvl="0" indent="-213359">
              <a:spcBef>
                <a:spcPts val="0"/>
              </a:spcBef>
              <a:buSzPts val="240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подзови щенка!</a:t>
            </a:r>
          </a:p>
          <a:p>
            <a:pPr marL="365760" lvl="0" indent="-213359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85" name="Google Shape;185;p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В.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Михалков Важный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6" name="Google Shape;186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42560" y="2331283"/>
            <a:ext cx="3597594" cy="35900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42899" y="6191032"/>
            <a:ext cx="5376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же важный совет дает нам поэт?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213359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192" name="Google Shape;192;p9"/>
          <p:cNvSpPr txBox="1">
            <a:spLocks noGrp="1"/>
          </p:cNvSpPr>
          <p:nvPr>
            <p:ph type="title"/>
          </p:nvPr>
        </p:nvSpPr>
        <p:spPr>
          <a:xfrm>
            <a:off x="699247" y="19423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 для бездомных животных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3" name="Google Shape;19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200" y="1615440"/>
            <a:ext cx="8615680" cy="4958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213359" algn="l" rtl="0"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199" name="Google Shape;199;p10"/>
          <p:cNvSpPr txBox="1">
            <a:spLocks noGrp="1"/>
          </p:cNvSpPr>
          <p:nvPr>
            <p:ph type="title"/>
          </p:nvPr>
        </p:nvSpPr>
        <p:spPr>
          <a:xfrm>
            <a:off x="688489" y="316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 ответе за тех, кого приручили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0" name="Google Shape;20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4640" y="2248347"/>
            <a:ext cx="8341360" cy="4345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Машет радостно хвостом,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Когда идет хозяин в дом.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У нее удел таков  -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Дом хранить от чужаков.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Google Shape;144;p2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5" name="Google Shape;145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4048" y="3501008"/>
            <a:ext cx="3312368" cy="273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Мордочка усатая, шубка полосатая,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умывается, но с водой не знается.  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Google Shape;151;p3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2" name="Google Shape;15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1960" y="3164876"/>
            <a:ext cx="4413101" cy="2943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Вот идёт на ножках дом,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живёт - не знаю - в нём!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зверь? - я видел лапу!!!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Успокоил меня папа-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нет для страха!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- ..!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0" indent="-213359" algn="l" rtl="0">
              <a:spcBef>
                <a:spcPts val="48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58" name="Google Shape;158;p4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9" name="Google Shape;15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9992" y="3573016"/>
            <a:ext cx="4176464" cy="313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большие щёчки,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за щёчками мешочки.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еду таскает ловко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свою тайную кладовку.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Рожица хитрющая,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Глазки вездесущие.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Разодет в пуховичок...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он детки? ...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/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6" name="Google Shape;16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0" y="4135579"/>
            <a:ext cx="4458861" cy="25081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 txBox="1"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5760" lvl="0" indent="-365760" algn="l" rtl="0">
              <a:spcBef>
                <a:spcPts val="0"/>
              </a:spcBef>
              <a:spcAft>
                <a:spcPts val="0"/>
              </a:spcAft>
              <a:buSzPts val="2400"/>
              <a:buChar char="🙣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окошке - пруд.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нём рыбёшки живут.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стеклянных берегов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бывает рыбаков. 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Google Shape;172;p6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3" name="Google Shape;17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76056" y="2996952"/>
            <a:ext cx="2952328" cy="3423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"/>
          <p:cNvSpPr txBox="1"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Book Antiqua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Н. Толстой «Птичка»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9" name="Google Shape;179;p7" descr="https://libmir.com/i/69/280169/i_013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1960" y="2852936"/>
            <a:ext cx="4104456" cy="3672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3448" y="273110"/>
            <a:ext cx="8636231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42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 Сережа именинник, и много ему разных подарили подарков: и волчки, и кони, и картинки. Но дороже всех подарков подарил дядя Сереже сетку, чтоб птиц ловить.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Сетка сделана так, что на рамке приделана дощечка и сетка откинута. Насыпать семя на дощечку и выставить во двор. Прилетит птичка, сядет на дощечку, дощечка подвернется, и сетка сама захлопнется.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Обрадовался Сережа, прибежал к матери показать сетку. Мать говорит: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Не хороша игрушка. На что тебе птички? Зачем ты их мучить будешь?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Я их в клетки посажу. Они будут петь, и я их буду кормить!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549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720" y="0"/>
            <a:ext cx="88392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Достал Сережа семя, насыпал на дощечку и выставил сетку в сад. И все стоял, ждал, что птички прилетят. Но птицы его боялись и не летели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Пошел Сережа обедать и сетку оставил. Поглядел после обеда, сетка захлопнулась и под сеткой бьется птичка. Сережа обрадовался, поймал птичку и понес домой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Мама! Посмотрите, я птичку поймал, это, верно, соловей! И как у него сердце бьется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 сказала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чиж. Смотри же, не мучай его, а лучше пусти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Нет, я его кормить и поить буду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Посадил Сережа чижа в клетку и два дня сыпал ему семя и ставил воду, и чистил клетку. На третий день он забыл про чижа и не переменил ему воду. Мать ему и говорит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Вот видишь, ты забыл про свою птичку, лучше пусти ее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Нет, я не забуду, я сейчас поставлю воды и вычищу клетку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Засунул Сережа руку в клетку, стал чистить, а чижик испугался, бьется об клетку. Сережа вычистил клетку и пошел за водой. </a:t>
            </a:r>
          </a:p>
        </p:txBody>
      </p:sp>
    </p:spTree>
    <p:extLst>
      <p:ext uri="{BB962C8B-B14F-4D97-AF65-F5344CB8AC3E}">
        <p14:creationId xmlns:p14="http://schemas.microsoft.com/office/powerpoint/2010/main" val="265287556"/>
      </p:ext>
    </p:extLst>
  </p:cSld>
  <p:clrMapOvr>
    <a:masterClrMapping/>
  </p:clrMapOvr>
</p:sld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rgbClr val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Твердый переплет">
      <a:dk1>
        <a:srgbClr val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687</Words>
  <Application>Microsoft Office PowerPoint</Application>
  <PresentationFormat>Экран (4:3)</PresentationFormat>
  <Paragraphs>54</Paragraphs>
  <Slides>14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Noto Sans Symbols</vt:lpstr>
      <vt:lpstr>Book Antiqua</vt:lpstr>
      <vt:lpstr>Arial</vt:lpstr>
      <vt:lpstr>Times New Roman</vt:lpstr>
      <vt:lpstr>Твердый переплет</vt:lpstr>
      <vt:lpstr>Твердый переплет</vt:lpstr>
      <vt:lpstr> «Мы в ответе за тех, кого приручили»</vt:lpstr>
      <vt:lpstr>Загадки </vt:lpstr>
      <vt:lpstr>Загадки</vt:lpstr>
      <vt:lpstr>Загадки</vt:lpstr>
      <vt:lpstr> Загадки</vt:lpstr>
      <vt:lpstr> Загадки</vt:lpstr>
      <vt:lpstr>Л. Н. Толстой «Птичка»</vt:lpstr>
      <vt:lpstr>Презентация PowerPoint</vt:lpstr>
      <vt:lpstr>Презентация PowerPoint</vt:lpstr>
      <vt:lpstr>Презентация PowerPoint</vt:lpstr>
      <vt:lpstr>Анализ рассказа</vt:lpstr>
      <vt:lpstr>С. В. Михалков Важный совет</vt:lpstr>
      <vt:lpstr>Приют для бездомных животных</vt:lpstr>
      <vt:lpstr> Мы в ответе за тех, кого приручили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в ответе за тех, кого приручили»</dc:title>
  <dc:creator>Пользователь</dc:creator>
  <cp:lastModifiedBy>Пользователь</cp:lastModifiedBy>
  <cp:revision>3</cp:revision>
  <dcterms:modified xsi:type="dcterms:W3CDTF">2022-04-14T14:01:00Z</dcterms:modified>
</cp:coreProperties>
</file>