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3" r:id="rId18"/>
    <p:sldId id="272" r:id="rId19"/>
    <p:sldId id="274" r:id="rId20"/>
    <p:sldId id="275" r:id="rId21"/>
    <p:sldId id="276" r:id="rId22"/>
    <p:sldId id="277" r:id="rId23"/>
    <p:sldId id="280" r:id="rId24"/>
    <p:sldId id="278" r:id="rId25"/>
    <p:sldId id="279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81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hyperlink" Target="http://skiv.instrao.ru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fioco.ru/%D0%BF%D1%80%D0%B8%D0%BC%D0%B5%D1%80%D1%8B-%D0%B7%D0%B0%D0%B4%D0%B0%D1%87-pisa" TargetMode="External"/><Relationship Id="rId7" Type="http://schemas.openxmlformats.org/officeDocument/2006/relationships/hyperlink" Target="http://www.centeroko.ru/pisa18/pisa2018_ml.html" TargetMode="External"/><Relationship Id="rId2" Type="http://schemas.openxmlformats.org/officeDocument/2006/relationships/hyperlink" Target="http://skiv.instrao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dia.prosv.ru/fg/" TargetMode="External"/><Relationship Id="rId5" Type="http://schemas.openxmlformats.org/officeDocument/2006/relationships/hyperlink" Target="https://fipi.ru/otkrytyy-bank-zadaniy-dlya-otsenki-yestestvennonauchnoy-gramotnosti" TargetMode="External"/><Relationship Id="rId4" Type="http://schemas.openxmlformats.org/officeDocument/2006/relationships/hyperlink" Target="https://fg.resh.edu.ru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564904"/>
            <a:ext cx="7772400" cy="178010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Функциональная грамотность на уроках физики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42713" y="116632"/>
            <a:ext cx="5472608" cy="108012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4018" t="11909" r="77910" b="71719"/>
          <a:stretch/>
        </p:blipFill>
        <p:spPr bwMode="auto">
          <a:xfrm>
            <a:off x="971599" y="1556792"/>
            <a:ext cx="2209165" cy="11258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/>
          <p:cNvPicPr/>
          <p:nvPr/>
        </p:nvPicPr>
        <p:blipFill rotWithShape="1">
          <a:blip r:embed="rId3"/>
          <a:srcRect l="6544" t="11226" r="7692" b="3864"/>
          <a:stretch/>
        </p:blipFill>
        <p:spPr bwMode="auto">
          <a:xfrm>
            <a:off x="213667" y="4689039"/>
            <a:ext cx="3148965" cy="17532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skiv.instrao.ru/bitrix/templates/books/images/logo1.jpg">
            <a:hlinkClick r:id="rId4" tooltip="&quot;Главная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3889375" cy="10033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5220072" y="4941168"/>
            <a:ext cx="376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Минеева Е. Г.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 № 36» г. Чебоксары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36555" y="6185671"/>
            <a:ext cx="1308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18. 08. 2022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98146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988840"/>
            <a:ext cx="8640960" cy="4464496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 грамотность – это способность человека мыслить математически, формулировать, применять и интерпретировать математику для решения задач в разнообразных практических контекстах.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понимается под математической грамотностью?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22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19" y="1988840"/>
            <a:ext cx="8640961" cy="4608512"/>
          </a:xfrm>
        </p:spPr>
        <p:txBody>
          <a:bodyPr/>
          <a:lstStyle/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критическое мышление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креативность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и изучение</a:t>
            </a:r>
          </a:p>
          <a:p>
            <a:pPr lvl="0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системное мышление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коммуникация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математической грамотности оценивают компетенции </a:t>
            </a:r>
          </a:p>
        </p:txBody>
      </p:sp>
    </p:spTree>
    <p:extLst>
      <p:ext uri="{BB962C8B-B14F-4D97-AF65-F5344CB8AC3E}">
        <p14:creationId xmlns:p14="http://schemas.microsoft.com/office/powerpoint/2010/main" val="22567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060848"/>
            <a:ext cx="8640960" cy="468052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СКОРОСТЬ ПАДЕНИЯ КАПЕЛЬ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Внутривенные капельные вливания используются для введения жидкости и лекарств пациентам.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осуществления вливания медицинским сестрам нужно вычислять скорость падения капель (D), в каплях в минуту. Они используют формулу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kV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/(60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показатель «число капель в единице объема», который измеряется в каплях в миллилитре (мл),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объём вливания (в мл), </a:t>
            </a:r>
            <a:r>
              <a:rPr lang="ru-RU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время (в часах), за которое требуется сделать вливание.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по математической грамотности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27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268760"/>
            <a:ext cx="8640960" cy="532859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1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СКОРОСТЬ ПАДЕНИЯ КАПЕЛЬ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Медицинская сестра хочет увеличить вдвое время вливания.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Приведите точное описание того, как изменится значение </a:t>
            </a:r>
            <a:r>
              <a:rPr lang="ru-RU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если </a:t>
            </a:r>
            <a:r>
              <a:rPr lang="ru-RU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у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величить в два раза, а </a:t>
            </a:r>
            <a:r>
              <a:rPr lang="ru-RU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оставить без изменения.</a:t>
            </a:r>
          </a:p>
          <a:p>
            <a:pPr marL="0" indent="0">
              <a:buNone/>
            </a:pPr>
            <a:r>
              <a:rPr lang="ru-RU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2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СКОРОСТЬ ПАДЕНИЯ КАПЕЛЬ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Медицинским сестрам также нужно вычислять объем вливания (V), используя скорость падения капель </a:t>
            </a:r>
            <a:r>
              <a:rPr lang="ru-RU" sz="26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Вливание со скоростью 50 капель в минуту надо сделать пациенту за 3 часа. Показатель «число капель в единице объема» для данного вливания равен 25 каплям в миллилитре.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Чему равен объем вливания в миллилитрах?</a:t>
            </a:r>
          </a:p>
          <a:p>
            <a:pPr marL="0" indent="0">
              <a:buNone/>
            </a:pP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Объем вливания: ………………….. мл.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4524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988840"/>
            <a:ext cx="8640960" cy="45365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Хозяин квартиры планирует заменить в квартире счётчик.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рассматривает два варианта: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однотарифный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двухтарифный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счётчики.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Цены на оборудование и стоимость его установки, данные о тарифах оплаты, и их стоимости даны в таблице.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Обдумав оба варианта, хозяин решил установить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двухтарифный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электросчётчик.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сколько дней (суток) непрерывного использования электричества экономия от использования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двухтарифного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счётчика вместо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однотарифного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компенсирует разность в стоимости установки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двухтарифного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счётчика и </a:t>
            </a:r>
            <a:r>
              <a:rPr lang="ru-RU" sz="28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однотарифного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 задания по математической грамотности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01089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03736416"/>
              </p:ext>
            </p:extLst>
          </p:nvPr>
        </p:nvGraphicFramePr>
        <p:xfrm>
          <a:off x="251520" y="2969567"/>
          <a:ext cx="8424935" cy="38884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6530">
                  <a:extLst>
                    <a:ext uri="{9D8B030D-6E8A-4147-A177-3AD203B41FA5}">
                      <a16:colId xmlns:a16="http://schemas.microsoft.com/office/drawing/2014/main" val="3413671141"/>
                    </a:ext>
                  </a:extLst>
                </a:gridCol>
                <a:gridCol w="2384462">
                  <a:extLst>
                    <a:ext uri="{9D8B030D-6E8A-4147-A177-3AD203B41FA5}">
                      <a16:colId xmlns:a16="http://schemas.microsoft.com/office/drawing/2014/main" val="1959562976"/>
                    </a:ext>
                  </a:extLst>
                </a:gridCol>
                <a:gridCol w="2463943">
                  <a:extLst>
                    <a:ext uri="{9D8B030D-6E8A-4147-A177-3AD203B41FA5}">
                      <a16:colId xmlns:a16="http://schemas.microsoft.com/office/drawing/2014/main" val="1414655268"/>
                    </a:ext>
                  </a:extLst>
                </a:gridCol>
              </a:tblGrid>
              <a:tr h="620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Счётчик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Однотарифный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kern="120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Двухтарифный</a:t>
                      </a:r>
                      <a:r>
                        <a:rPr lang="ru-RU" sz="1800" b="1" i="0" u="none" strike="noStrike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2029523"/>
                  </a:ext>
                </a:extLst>
              </a:tr>
              <a:tr h="8168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Стоимость оборудования и монтажа (тыс. руб.)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9365667"/>
                  </a:ext>
                </a:extLst>
              </a:tr>
              <a:tr h="8168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Средняя потребляемая мощность (кВт) 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3,5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0311613"/>
                  </a:ext>
                </a:extLst>
              </a:tr>
              <a:tr h="8168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Тариф дневной (06:0‐23:00) (руб./(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кВт∙ч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9789529"/>
                  </a:ext>
                </a:extLst>
              </a:tr>
              <a:tr h="8168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Тариф ночной (23:00‐06:00) (руб./(</a:t>
                      </a:r>
                      <a:r>
                        <a:rPr lang="ru-RU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кВт∙ч</a:t>
                      </a:r>
                      <a:r>
                        <a:rPr lang="ru-RU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)) 	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912808"/>
                  </a:ext>
                </a:extLst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9512" y="980728"/>
            <a:ext cx="8642350" cy="2664296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Через сколько дней (суток) непрерывного использования электричества экономия от использования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двухтарифного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счётчика вместо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однотарифного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компенсирует разность в стоимости установки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двухтарифного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счётчика 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однотарифного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08520" y="332655"/>
            <a:ext cx="94467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задания на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математическую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722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276872"/>
            <a:ext cx="8568951" cy="3849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– это необходимые знания, которые помогают планировать семейный бюджет, сохранять денежные средства в условиях не стабильной экономики и приумножать их с целью обеспечения достойного уровня жизни для себя и своих близких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50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6796" y="618094"/>
            <a:ext cx="8713787" cy="2376264"/>
          </a:xfrm>
        </p:spPr>
        <p:txBody>
          <a:bodyPr>
            <a:normAutofit/>
          </a:bodyPr>
          <a:lstStyle/>
          <a:p>
            <a:pPr algn="l"/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Многие домашние электроприборы находятся в режиме ожидания и при этом потребляют электроэнергию. Рассчитайте затраты на электроэнергию в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месяц (30 дней)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условии их работы в режиме ожидания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 в сутки.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0" y="2537519"/>
            <a:ext cx="9160619" cy="432048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619" y="2546782"/>
            <a:ext cx="9160619" cy="43204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6619" y="2557668"/>
            <a:ext cx="9160619" cy="43204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314467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задания на финансовую грамотность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693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132856"/>
            <a:ext cx="8640960" cy="439248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Рассчитайте стоимость израсходованной электроэнергии при тарифе Т = 3,48 р. за 1 кВт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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ч при горении электрической лампы мощностью 100 Вт, если лампа горит по 8 часов в сутки в течение месяца (30 дней).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задания на финансовую грамотность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80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2420888"/>
            <a:ext cx="8568952" cy="4104456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 — компонент функциональный грамотности, под которым понимают умение человека использовать свое воображение для выработки и совершенствования идей, формирования нового знания, решения задач, с которыми он не сталкивался раньше.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41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8280920" cy="45365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грамотность – способность человека вступать в отношения с внешней средой и максимально быстро адаптироваться и функционировать в ней.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"функциональная грамотность"? 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43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гибкость и беглость мышления при выборе способа решения;</a:t>
            </a:r>
          </a:p>
          <a:p>
            <a:pPr lvl="0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предложить оригинальные идеи.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 подразумевает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63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2675467"/>
            <a:ext cx="8496943" cy="3450696"/>
          </a:xfrm>
        </p:spPr>
        <p:txBody>
          <a:bodyPr/>
          <a:lstStyle/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выдвижение новых идей;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оригинальность предлагаемых подходов;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множественность правильных ответов;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множественность способов и процессов получения решения.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Задания,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мышление, нацелены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на: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9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задания на креативное мышление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7098" t="21191" r="3305" b="7142"/>
          <a:stretch/>
        </p:blipFill>
        <p:spPr bwMode="auto">
          <a:xfrm>
            <a:off x="107504" y="1097359"/>
            <a:ext cx="9144000" cy="57606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82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8124" t="24999" r="23662" b="11429"/>
          <a:stretch/>
        </p:blipFill>
        <p:spPr bwMode="auto">
          <a:xfrm>
            <a:off x="251520" y="692696"/>
            <a:ext cx="8892480" cy="597666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166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/>
          <p:nvPr/>
        </p:nvPicPr>
        <p:blipFill rotWithShape="1">
          <a:blip r:embed="rId2"/>
          <a:srcRect l="7634" t="24762" r="2635" b="5239"/>
          <a:stretch/>
        </p:blipFill>
        <p:spPr bwMode="auto">
          <a:xfrm>
            <a:off x="107504" y="908720"/>
            <a:ext cx="8928992" cy="56886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6725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19251" t="23285" r="13720" b="5714"/>
          <a:stretch/>
        </p:blipFill>
        <p:spPr bwMode="auto">
          <a:xfrm>
            <a:off x="0" y="764704"/>
            <a:ext cx="9036496" cy="58326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6669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2944" y="188640"/>
            <a:ext cx="8229600" cy="1252728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/>
          <a:srcRect l="25966" t="17381" r="18897" b="6613"/>
          <a:stretch/>
        </p:blipFill>
        <p:spPr bwMode="auto">
          <a:xfrm>
            <a:off x="107504" y="1340768"/>
            <a:ext cx="4460240" cy="345821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Объект 6"/>
          <p:cNvPicPr>
            <a:picLocks noGrp="1"/>
          </p:cNvPicPr>
          <p:nvPr>
            <p:ph idx="1"/>
          </p:nvPr>
        </p:nvPicPr>
        <p:blipFill rotWithShape="1">
          <a:blip r:embed="rId3"/>
          <a:srcRect l="25445" t="20953" r="18709" b="6904"/>
          <a:stretch/>
        </p:blipFill>
        <p:spPr bwMode="auto">
          <a:xfrm>
            <a:off x="4211960" y="3933056"/>
            <a:ext cx="4749507" cy="3451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4186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1988840"/>
            <a:ext cx="8640960" cy="4752528"/>
          </a:xfrm>
        </p:spPr>
        <p:txBody>
          <a:bodyPr>
            <a:noAutofit/>
          </a:bodyPr>
          <a:lstStyle/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особенности научного исследования (формулировать цель 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выдвигать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научные гипотезы и предлагать способы их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определять план исследования, интерпретировать его результаты,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результаты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анализировать и интерпретировать данные, представленные в виде графиков, таблиц, схем, рисунков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выводы на основании данных, представленных в задании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сравнивать, обобщать, классифицировать, делать выводы на основании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описания ситуации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явления, процесса </a:t>
            </a:r>
          </a:p>
          <a:p>
            <a:pPr lvl="0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развёрнутый ответ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в заданиях, в которых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необходимо: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21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отдельные задания можно применять как на разных этапах урока, так и во внеурочное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время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блоки заданий могут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использоваться    самостоятельно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являться частью контрольных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работ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применять задания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функциональной грамотности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006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393504"/>
            <a:ext cx="8856984" cy="446449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1.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 стратегии развития образования     </a:t>
            </a:r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 http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skiv.instrao.ru</a:t>
            </a:r>
            <a:endParaRPr lang="ru-RU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2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ФИОКО   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https://fioco.ru/%D0%BF%D1%80%D0%B8%D0%BC%D0%B5%D1%80%D1%8B-%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D0%B7%D0%B0%D0%B4%D0%B0%D1%87-pisa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Symbol" pitchFamily="18" charset="2"/>
              <a:buAutoNum type="arabicPeriod" startAt="2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РЭШ 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https://fg.resh.edu.ru/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AutoNum type="arabicPeriod" startAt="2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ФИПИ  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fipi.ru/otkrytyy-bank-zadaniy-dlya-otsenki-yestestvennonauchnoy-gramotnosti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Symbol" pitchFamily="18" charset="2"/>
              <a:buAutoNum type="arabicPeriod" startAt="2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грамотность. Банк заданий       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https://media.prosv.ru/fg</a:t>
            </a:r>
            <a:r>
              <a:rPr lang="ru-RU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/</a:t>
            </a:r>
            <a:endParaRPr lang="ru-RU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Symbol" pitchFamily="18" charset="2"/>
              <a:buAutoNum type="arabicPeriod" startAt="2"/>
            </a:pP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оценки качества образования       </a:t>
            </a:r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http://www.centeroko.ru/pisa18/pisa2018_ml.html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457200" indent="-457200">
              <a:buAutoNum type="arabicPeriod" startAt="2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Цифровые ресурсы: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90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536504"/>
          </a:xfrm>
        </p:spPr>
        <p:txBody>
          <a:bodyPr/>
          <a:lstStyle/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</a:t>
            </a:r>
          </a:p>
          <a:p>
            <a:pPr lvl="0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Математическая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Креативное мышление</a:t>
            </a:r>
          </a:p>
          <a:p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Финансовая грамотность </a:t>
            </a:r>
          </a:p>
          <a:p>
            <a:pPr lvl="0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Глобальные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функциональной грамотности: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94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75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060848"/>
            <a:ext cx="7992888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естественнонаучной грамотностью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понимают «способность человека занимать активную гражданскую позицию по вопросам, связанным с развитием естественных наук и применением их достижений,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 же готовность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интересоваться естественно-научными идеями».</a:t>
            </a:r>
          </a:p>
          <a:p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Естественнонаучная грамотность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342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2348880"/>
            <a:ext cx="7632848" cy="3450696"/>
          </a:xfrm>
        </p:spPr>
        <p:txBody>
          <a:bodyPr/>
          <a:lstStyle/>
          <a:p>
            <a:pPr lvl="0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 объяснять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особенности естественно-научного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 интерпретировать данные и использовать доказательства для получения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выводов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34076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Естественно-научно грамотный человек должен уметь: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262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772816"/>
            <a:ext cx="8712967" cy="4896544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Задания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комплексными и структурированными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основаны на реальной жизненной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ситуации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описывать экспериментальные работы исследовательского типа, 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содержать результаты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реальных научных экспериментов, предполагать анализ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первичных научных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данных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имеют междисциплинарный характер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 как текстовую информацию, так и информацию в виде таблиц, диаграмм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графиков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рисунков</a:t>
            </a:r>
          </a:p>
          <a:p>
            <a:pPr lvl="0"/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требовать привлечения дополнительной информации или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содержать избыточную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информацию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заданий по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естественнонаучной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грамотности.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2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1" y="2060848"/>
            <a:ext cx="8640960" cy="4536504"/>
          </a:xfrm>
        </p:spPr>
        <p:txBody>
          <a:bodyPr/>
          <a:lstStyle/>
          <a:p>
            <a:pPr lvl="0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 объяснять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особенности естественнонаучного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интерпретировать данные и использовать научные доказательства для получения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выводов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252728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умения </a:t>
            </a: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применять при выполнении заданий по естественнонаучной грамотности?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226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204864"/>
            <a:ext cx="7408333" cy="3450696"/>
          </a:xfrm>
        </p:spPr>
        <p:txBody>
          <a:bodyPr/>
          <a:lstStyle/>
          <a:p>
            <a:pPr lvl="0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«Физические системы» (материал физики и химии)</a:t>
            </a:r>
          </a:p>
          <a:p>
            <a:pPr lvl="0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«Живые системы» (материал биологии)</a:t>
            </a:r>
          </a:p>
          <a:p>
            <a:pPr lvl="0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«Науки о Земле и Вселенной» (материал географии, геологии, астрономии)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29614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Содержательные знания: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83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77018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задания по естественнонаучной грамотности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6"/>
            <a:ext cx="8640960" cy="53285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708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745</TotalTime>
  <Words>936</Words>
  <Application>Microsoft Office PowerPoint</Application>
  <PresentationFormat>Экран (4:3)</PresentationFormat>
  <Paragraphs>120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Candara</vt:lpstr>
      <vt:lpstr>Symbol</vt:lpstr>
      <vt:lpstr>Times New Roman</vt:lpstr>
      <vt:lpstr>Волна</vt:lpstr>
      <vt:lpstr>Функциональная грамотность на уроках физики</vt:lpstr>
      <vt:lpstr>Что такое "функциональная грамотность"?  </vt:lpstr>
      <vt:lpstr>Виды функциональной грамотности: </vt:lpstr>
      <vt:lpstr>Естественнонаучная грамотность</vt:lpstr>
      <vt:lpstr>Естественно-научно грамотный человек должен уметь: </vt:lpstr>
      <vt:lpstr>  Особенности заданий по естественнонаучной грамотности.  </vt:lpstr>
      <vt:lpstr>Какие умения  надо применять при выполнении заданий по естественнонаучной грамотности? </vt:lpstr>
      <vt:lpstr>Содержательные знания: </vt:lpstr>
      <vt:lpstr>Пример задания по естественнонаучной грамотности</vt:lpstr>
      <vt:lpstr>Что понимается под математической грамотностью? </vt:lpstr>
      <vt:lpstr>Задания по математической грамотности оценивают компетенции </vt:lpstr>
      <vt:lpstr>Пример  задания по математической грамотности </vt:lpstr>
      <vt:lpstr>Презентация PowerPoint</vt:lpstr>
      <vt:lpstr>Пример  задания по математической грамотности</vt:lpstr>
      <vt:lpstr>Через сколько дней (суток) непрерывного использования электричества экономия от использования двухтарифного счётчика вместо однотарифного компенсирует разность в стоимости установки двухтарифного счётчика и однотарифного?  </vt:lpstr>
      <vt:lpstr>Финансовая грамотность</vt:lpstr>
      <vt:lpstr>Многие домашние электроприборы находятся в режиме ожидания и при этом потребляют электроэнергию. Рассчитайте затраты на электроэнергию в месяц (30 дней) при условии их работы в режиме ожидания 10 ч в сутки.  </vt:lpstr>
      <vt:lpstr>Пример задания на финансовую грамотность</vt:lpstr>
      <vt:lpstr>Креативное мышление</vt:lpstr>
      <vt:lpstr>Креативное мышление подразумевает: </vt:lpstr>
      <vt:lpstr>Задания, развивающие креативное мышление, нацелены на: </vt:lpstr>
      <vt:lpstr>Пример задания на креативное мышление</vt:lpstr>
      <vt:lpstr>Презентация PowerPoint</vt:lpstr>
      <vt:lpstr>Презентация PowerPoint</vt:lpstr>
      <vt:lpstr>Презентация PowerPoint</vt:lpstr>
      <vt:lpstr>Критерии оценивания</vt:lpstr>
      <vt:lpstr>Трудности в заданиях, в которых  необходимо: </vt:lpstr>
      <vt:lpstr>Как применять задания по функциональной грамотности</vt:lpstr>
      <vt:lpstr>Цифровые ресурсы: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Функциональная грамотность на уроках физики</dc:title>
  <dc:creator>Tatyana Mineyeva</dc:creator>
  <cp:lastModifiedBy>Физика</cp:lastModifiedBy>
  <cp:revision>36</cp:revision>
  <dcterms:created xsi:type="dcterms:W3CDTF">2022-08-14T22:05:54Z</dcterms:created>
  <dcterms:modified xsi:type="dcterms:W3CDTF">2022-08-23T06:08:28Z</dcterms:modified>
</cp:coreProperties>
</file>