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sldIdLst>
    <p:sldId id="256" r:id="rId3"/>
    <p:sldId id="257" r:id="rId4"/>
    <p:sldId id="277" r:id="rId5"/>
    <p:sldId id="265" r:id="rId6"/>
    <p:sldId id="258" r:id="rId7"/>
    <p:sldId id="259" r:id="rId8"/>
    <p:sldId id="260" r:id="rId9"/>
    <p:sldId id="261" r:id="rId10"/>
    <p:sldId id="263" r:id="rId11"/>
    <p:sldId id="268" r:id="rId12"/>
    <p:sldId id="269" r:id="rId13"/>
    <p:sldId id="270" r:id="rId14"/>
    <p:sldId id="271" r:id="rId15"/>
    <p:sldId id="272" r:id="rId16"/>
    <p:sldId id="273" r:id="rId17"/>
    <p:sldId id="264" r:id="rId18"/>
    <p:sldId id="274" r:id="rId19"/>
    <p:sldId id="278" r:id="rId20"/>
    <p:sldId id="279" r:id="rId21"/>
    <p:sldId id="281" r:id="rId22"/>
    <p:sldId id="280" r:id="rId23"/>
    <p:sldId id="266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>
      <p:cViewPr varScale="1">
        <p:scale>
          <a:sx n="86" d="100"/>
          <a:sy n="86" d="100"/>
        </p:scale>
        <p:origin x="-91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baseline="0" dirty="0" smtClean="0">
                <a:solidFill>
                  <a:srgbClr val="FF0000"/>
                </a:solidFill>
              </a:rPr>
              <a:t>Сколько длилась блокада Ленинграда?</a:t>
            </a:r>
            <a:endParaRPr lang="ru-RU" dirty="0">
              <a:solidFill>
                <a:srgbClr val="FF0000"/>
              </a:solidFill>
            </a:endParaRPr>
          </a:p>
        </c:rich>
      </c:tx>
      <c:layout>
        <c:manualLayout>
          <c:xMode val="edge"/>
          <c:yMode val="edge"/>
          <c:x val="0.29251258029022698"/>
          <c:y val="4.1975347220552912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Ответ на 1 вопрос</c:v>
                </c:pt>
              </c:strCache>
            </c:strRef>
          </c:tx>
          <c:explosion val="2"/>
          <c:dPt>
            <c:idx val="0"/>
            <c:bubble3D val="0"/>
            <c:explosion val="17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Лист1!$A$2:$A$5</c:f>
              <c:strCache>
                <c:ptCount val="2"/>
                <c:pt idx="0">
                  <c:v>Знаю</c:v>
                </c:pt>
                <c:pt idx="1">
                  <c:v>Не знаю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60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ayout>
        <c:manualLayout>
          <c:xMode val="edge"/>
          <c:yMode val="edge"/>
          <c:x val="0.30400596575304067"/>
          <c:y val="0.89901518684287729"/>
          <c:w val="0.32179502332391768"/>
          <c:h val="7.808916921863957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dirty="0" smtClean="0">
                <a:solidFill>
                  <a:srgbClr val="FF0000"/>
                </a:solidFill>
              </a:rPr>
              <a:t>Хронологические</a:t>
            </a:r>
            <a:r>
              <a:rPr lang="ru-RU" baseline="0" dirty="0" smtClean="0">
                <a:solidFill>
                  <a:srgbClr val="FF0000"/>
                </a:solidFill>
              </a:rPr>
              <a:t> рамки блокады Ленинграда? (годы)</a:t>
            </a:r>
            <a:endParaRPr lang="ru-RU" dirty="0">
              <a:solidFill>
                <a:srgbClr val="FF0000"/>
              </a:solidFill>
            </a:endParaRPr>
          </a:p>
        </c:rich>
      </c:tx>
      <c:layout>
        <c:manualLayout>
          <c:xMode val="edge"/>
          <c:yMode val="edge"/>
          <c:x val="0.13224687997629894"/>
          <c:y val="0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 вопрос</c:v>
                </c:pt>
              </c:strCache>
            </c:strRef>
          </c:tx>
          <c:dPt>
            <c:idx val="0"/>
            <c:bubble3D val="0"/>
            <c:explosion val="19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Лист1!$A$2:$A$5</c:f>
              <c:strCache>
                <c:ptCount val="2"/>
                <c:pt idx="0">
                  <c:v>Правильно</c:v>
                </c:pt>
                <c:pt idx="1">
                  <c:v>неправильно                    1,2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8</c:v>
                </c:pt>
                <c:pt idx="1">
                  <c:v>62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2"/>
        <c:delete val="1"/>
      </c:legendEntry>
      <c:legendEntry>
        <c:idx val="3"/>
        <c:delete val="1"/>
      </c:legendEntry>
      <c:layout>
        <c:manualLayout>
          <c:xMode val="edge"/>
          <c:yMode val="edge"/>
          <c:x val="6.8588058116999348E-2"/>
          <c:y val="0.88756736487363508"/>
          <c:w val="0.89346759825040012"/>
          <c:h val="7.808916921863957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dirty="0">
                <a:solidFill>
                  <a:srgbClr val="FF0000"/>
                </a:solidFill>
              </a:rPr>
              <a:t>1 вопрос</a:t>
            </a:r>
          </a:p>
        </c:rich>
      </c:tx>
      <c:layout>
        <c:manualLayout>
          <c:xMode val="edge"/>
          <c:yMode val="edge"/>
          <c:x val="0.3707321993462715"/>
          <c:y val="4.6009380600223165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dirty="0" smtClean="0">
                <a:solidFill>
                  <a:srgbClr val="FF0000"/>
                </a:solidFill>
              </a:rPr>
              <a:t>2</a:t>
            </a:r>
            <a:r>
              <a:rPr lang="ru-RU" baseline="0" dirty="0" smtClean="0">
                <a:solidFill>
                  <a:srgbClr val="FF0000"/>
                </a:solidFill>
              </a:rPr>
              <a:t> вопрос</a:t>
            </a:r>
            <a:endParaRPr lang="ru-RU" dirty="0">
              <a:solidFill>
                <a:srgbClr val="FF0000"/>
              </a:solidFill>
            </a:endParaRPr>
          </a:p>
        </c:rich>
      </c:tx>
      <c:layout>
        <c:manualLayout>
          <c:xMode val="edge"/>
          <c:yMode val="edge"/>
          <c:x val="0.38841917753018035"/>
          <c:y val="6.8226337424496714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20774169317261537"/>
          <c:y val="0.15396931994910223"/>
          <c:w val="0.61432876374690437"/>
          <c:h val="0.67274301762142885"/>
        </c:manualLayout>
      </c:layout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dirty="0" smtClean="0">
                <a:solidFill>
                  <a:srgbClr val="FF0000"/>
                </a:solidFill>
              </a:rPr>
              <a:t>Сколько</a:t>
            </a:r>
            <a:r>
              <a:rPr lang="ru-RU" baseline="0" dirty="0" smtClean="0">
                <a:solidFill>
                  <a:srgbClr val="FF0000"/>
                </a:solidFill>
              </a:rPr>
              <a:t> длилась блокада Ленинграда?</a:t>
            </a:r>
            <a:endParaRPr lang="ru-RU" dirty="0">
              <a:solidFill>
                <a:srgbClr val="FF0000"/>
              </a:solidFill>
            </a:endParaRPr>
          </a:p>
        </c:rich>
      </c:tx>
      <c:layout>
        <c:manualLayout>
          <c:xMode val="edge"/>
          <c:yMode val="edge"/>
          <c:x val="0.4100879352636469"/>
          <c:y val="3.5102956387571035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Вопрос 1</c:v>
                </c:pt>
              </c:strCache>
            </c:strRef>
          </c:tx>
          <c:dPt>
            <c:idx val="0"/>
            <c:bubble3D val="0"/>
            <c:explosion val="14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explosion val="18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Лист1!$A$2:$A$5</c:f>
              <c:strCache>
                <c:ptCount val="2"/>
                <c:pt idx="0">
                  <c:v>Правильно</c:v>
                </c:pt>
                <c:pt idx="1">
                  <c:v>Неправильно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67</c:v>
                </c:pt>
                <c:pt idx="1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ayout>
        <c:manualLayout>
          <c:xMode val="edge"/>
          <c:yMode val="edge"/>
          <c:x val="0.24452374206666053"/>
          <c:y val="0.89678195259657489"/>
          <c:w val="0.41955529361499688"/>
          <c:h val="7.981607647837807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dirty="0" smtClean="0">
                <a:solidFill>
                  <a:srgbClr val="FF0000"/>
                </a:solidFill>
              </a:rPr>
              <a:t>Назовите хронологические рамки?</a:t>
            </a:r>
            <a:endParaRPr lang="ru-RU" dirty="0">
              <a:solidFill>
                <a:srgbClr val="FF0000"/>
              </a:solidFill>
            </a:endParaRPr>
          </a:p>
        </c:rich>
      </c:tx>
      <c:layout>
        <c:manualLayout>
          <c:xMode val="edge"/>
          <c:yMode val="edge"/>
          <c:x val="0.20751639783837306"/>
          <c:y val="6.1189346308460048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Вопрос 2</c:v>
                </c:pt>
              </c:strCache>
            </c:strRef>
          </c:tx>
          <c:explosion val="13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Лист1!$A$2:$A$5</c:f>
              <c:strCache>
                <c:ptCount val="2"/>
                <c:pt idx="0">
                  <c:v>Правильно</c:v>
                </c:pt>
                <c:pt idx="1">
                  <c:v>Неправильно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61</c:v>
                </c:pt>
                <c:pt idx="1">
                  <c:v>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ayout>
        <c:manualLayout>
          <c:xMode val="edge"/>
          <c:yMode val="edge"/>
          <c:x val="0.22175694072026733"/>
          <c:y val="0.90474641139646628"/>
          <c:w val="0.44646590487191112"/>
          <c:h val="7.365734872995970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85786" y="571480"/>
            <a:ext cx="7772400" cy="1470025"/>
          </a:xfrm>
          <a:prstGeom prst="roundRect">
            <a:avLst/>
          </a:prstGeom>
          <a:noFill/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28728" y="2285992"/>
            <a:ext cx="6400800" cy="250033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450B1-3107-4C54-8CE7-C9171495428D}" type="datetimeFigureOut">
              <a:rPr lang="en-US" smtClean="0"/>
              <a:pPr/>
              <a:t>4/13/2020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E1F65-84BC-41E0-8679-CDE510EE03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450B1-3107-4C54-8CE7-C9171495428D}" type="datetimeFigureOut">
              <a:rPr lang="en-US" smtClean="0"/>
              <a:pPr/>
              <a:t>4/13/2020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E1F65-84BC-41E0-8679-CDE510EE03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450B1-3107-4C54-8CE7-C9171495428D}" type="datetimeFigureOut">
              <a:rPr lang="en-US" smtClean="0"/>
              <a:pPr/>
              <a:t>4/13/2020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E1F65-84BC-41E0-8679-CDE510EE03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450B1-3107-4C54-8CE7-C9171495428D}" type="datetimeFigureOut">
              <a:rPr lang="en-US" smtClean="0"/>
              <a:pPr/>
              <a:t>4/13/2020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E1F65-84BC-41E0-8679-CDE510EE03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450B1-3107-4C54-8CE7-C9171495428D}" type="datetimeFigureOut">
              <a:rPr lang="en-US" smtClean="0"/>
              <a:pPr/>
              <a:t>4/13/2020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E1F65-84BC-41E0-8679-CDE510EE03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450B1-3107-4C54-8CE7-C9171495428D}" type="datetimeFigureOut">
              <a:rPr lang="en-US" smtClean="0"/>
              <a:pPr/>
              <a:t>4/13/2020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E1F65-84BC-41E0-8679-CDE510EE03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450B1-3107-4C54-8CE7-C9171495428D}" type="datetimeFigureOut">
              <a:rPr lang="en-US" smtClean="0"/>
              <a:pPr/>
              <a:t>4/13/2020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E1F65-84BC-41E0-8679-CDE510EE03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450B1-3107-4C54-8CE7-C9171495428D}" type="datetimeFigureOut">
              <a:rPr lang="en-US" smtClean="0"/>
              <a:pPr/>
              <a:t>4/13/2020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E1F65-84BC-41E0-8679-CDE510EE03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450B1-3107-4C54-8CE7-C9171495428D}" type="datetimeFigureOut">
              <a:rPr lang="en-US" smtClean="0"/>
              <a:pPr/>
              <a:t>4/13/2020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E1F65-84BC-41E0-8679-CDE510EE03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450B1-3107-4C54-8CE7-C9171495428D}" type="datetimeFigureOut">
              <a:rPr lang="en-US" smtClean="0"/>
              <a:pPr/>
              <a:t>4/13/2020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E1F65-84BC-41E0-8679-CDE510EE03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450B1-3107-4C54-8CE7-C9171495428D}" type="datetimeFigureOut">
              <a:rPr lang="en-US" smtClean="0"/>
              <a:pPr/>
              <a:t>4/13/2020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E1F65-84BC-41E0-8679-CDE510EE03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oundRect">
            <a:avLst/>
          </a:prstGeom>
          <a:solidFill>
            <a:srgbClr val="FFFFFF">
              <a:alpha val="30196"/>
            </a:srgbClr>
          </a:solidFill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D450B1-3107-4C54-8CE7-C9171495428D}" type="datetimeFigureOut">
              <a:rPr lang="en-US" smtClean="0"/>
              <a:pPr/>
              <a:t>4/13/2020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1E1F65-84BC-41E0-8679-CDE510EE034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bg2">
              <a:lumMod val="90000"/>
            </a:schemeClr>
          </a:solidFill>
          <a:latin typeface="Cambria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Cambria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Cambria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Cambria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Cambria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Cambria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7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5720" y="1214422"/>
            <a:ext cx="8501122" cy="82708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Исследовательский проект:</a:t>
            </a:r>
            <a:br>
              <a:rPr lang="ru-RU" dirty="0" smtClean="0"/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«Блокада Ленинграда глазами детей»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03648" y="2852936"/>
            <a:ext cx="7247728" cy="3528392"/>
          </a:xfrm>
        </p:spPr>
        <p:txBody>
          <a:bodyPr>
            <a:normAutofit fontScale="92500" lnSpcReduction="20000"/>
          </a:bodyPr>
          <a:lstStyle/>
          <a:p>
            <a:endParaRPr lang="ru-RU" sz="2000" dirty="0" smtClean="0"/>
          </a:p>
          <a:p>
            <a:r>
              <a:rPr lang="ru-RU" sz="2000" dirty="0"/>
              <a:t> </a:t>
            </a:r>
            <a:r>
              <a:rPr lang="ru-RU" sz="2000" dirty="0" smtClean="0"/>
              <a:t>                                             </a:t>
            </a:r>
            <a:r>
              <a:rPr lang="ru-RU" sz="2000" b="1" dirty="0" smtClean="0"/>
              <a:t>Подготовили:</a:t>
            </a:r>
          </a:p>
          <a:p>
            <a:r>
              <a:rPr lang="ru-RU" sz="2000" b="1" dirty="0" smtClean="0"/>
              <a:t>                                                             </a:t>
            </a:r>
            <a:r>
              <a:rPr lang="ru-RU" sz="2000" dirty="0" smtClean="0"/>
              <a:t>ученицы</a:t>
            </a:r>
            <a:r>
              <a:rPr lang="ru-RU" sz="2000" b="1" dirty="0" smtClean="0"/>
              <a:t> </a:t>
            </a:r>
            <a:r>
              <a:rPr lang="ru-RU" sz="2000" dirty="0"/>
              <a:t>9</a:t>
            </a:r>
            <a:r>
              <a:rPr lang="ru-RU" sz="2000" dirty="0" smtClean="0"/>
              <a:t> «А» класса</a:t>
            </a:r>
          </a:p>
          <a:p>
            <a:r>
              <a:rPr lang="ru-RU" sz="2000" dirty="0" smtClean="0"/>
              <a:t>                                            Рябова Олеся</a:t>
            </a:r>
          </a:p>
          <a:p>
            <a:r>
              <a:rPr lang="ru-RU" sz="2000" dirty="0" smtClean="0"/>
              <a:t>                                                     Башкирова Алина</a:t>
            </a:r>
          </a:p>
          <a:p>
            <a:r>
              <a:rPr lang="ru-RU" sz="2000" dirty="0" smtClean="0"/>
              <a:t>                                                                  </a:t>
            </a:r>
            <a:r>
              <a:rPr lang="ru-RU" sz="2000" b="1" dirty="0" smtClean="0"/>
              <a:t>Учитель:</a:t>
            </a:r>
            <a:r>
              <a:rPr lang="ru-RU" sz="2000" dirty="0" smtClean="0"/>
              <a:t> Новикова Ю.П.</a:t>
            </a:r>
          </a:p>
          <a:p>
            <a:endParaRPr lang="ru-RU" dirty="0"/>
          </a:p>
          <a:p>
            <a:endParaRPr lang="ru-RU" dirty="0" smtClean="0"/>
          </a:p>
          <a:p>
            <a:r>
              <a:rPr lang="ru-RU" sz="1600" dirty="0" smtClean="0"/>
              <a:t>р.п. </a:t>
            </a:r>
            <a:r>
              <a:rPr lang="ru-RU" sz="1600" dirty="0" err="1" smtClean="0"/>
              <a:t>Решетиха</a:t>
            </a:r>
            <a:r>
              <a:rPr lang="ru-RU" sz="1600" dirty="0" smtClean="0"/>
              <a:t>, </a:t>
            </a:r>
          </a:p>
          <a:p>
            <a:r>
              <a:rPr lang="ru-RU" sz="1600" dirty="0" smtClean="0"/>
              <a:t>2020 г.  </a:t>
            </a:r>
            <a:endParaRPr lang="ru-RU" sz="1600" dirty="0"/>
          </a:p>
          <a:p>
            <a:endParaRPr lang="ru-RU" dirty="0" smtClean="0"/>
          </a:p>
          <a:p>
            <a:endParaRPr lang="en-US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286000" y="285729"/>
            <a:ext cx="4572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МБОУ СШ № 2</a:t>
            </a:r>
            <a:b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20482" name="Picture 2" descr="http://school499.ucoz.ru/_nw/2/s1536357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3648" y="2852936"/>
            <a:ext cx="3810000" cy="2838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460958"/>
            <a:ext cx="7704856" cy="2391978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Никто не остался в стороне. В сердце каждого зародилось сочувствие к детям, оказавшимся в столь ужасных для молодого организма условиях, поэтому каждый старался помочь, как мог. Появились лозунги, печатались газеты. Всех призывали помочь детям!</a:t>
            </a:r>
            <a:endParaRPr lang="ru-RU" sz="2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2852936"/>
            <a:ext cx="4392488" cy="2952328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915816" y="3657623"/>
            <a:ext cx="3615889" cy="2188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44208" y="3827155"/>
            <a:ext cx="2158737" cy="2887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8603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Были среди детей и настоящие герои!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/>
              <a:t>Юра Булатов, Лида </a:t>
            </a:r>
            <a:r>
              <a:rPr lang="ru-RU" sz="2000" dirty="0" err="1"/>
              <a:t>Положенская</a:t>
            </a:r>
            <a:r>
              <a:rPr lang="ru-RU" sz="2000" dirty="0"/>
              <a:t>, Тамара </a:t>
            </a:r>
            <a:r>
              <a:rPr lang="ru-RU" sz="2000" dirty="0" err="1"/>
              <a:t>Немыгина</a:t>
            </a:r>
            <a:r>
              <a:rPr lang="ru-RU" sz="2000" dirty="0"/>
              <a:t>, Миша Тихомиров и другие юные ленинградцы, чьи имена забыты, боролись за родной город наравне со взрослыми</a:t>
            </a:r>
            <a:r>
              <a:rPr lang="ru-RU" sz="1800" dirty="0"/>
              <a:t>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2924944"/>
            <a:ext cx="3810000" cy="245650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6888" y="3429000"/>
            <a:ext cx="4494584" cy="3168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625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Юра Булатов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836911"/>
          </a:xfrm>
        </p:spPr>
        <p:txBody>
          <a:bodyPr>
            <a:normAutofit fontScale="77500" lnSpcReduction="20000"/>
          </a:bodyPr>
          <a:lstStyle/>
          <a:p>
            <a:r>
              <a:rPr lang="ru-RU" dirty="0"/>
              <a:t>Юный ленинградец рыл окопы под Петергофом. Ученик седьмого класса трудился со взрослыми наравне. Спал по несколько часов в сутки где придется. Бывало и под открытым небом. Юре, как и сотням других детей блокады, пришлось совершать слишком много взрослых дел. О том, что детство прошло, он понял уже в начале </a:t>
            </a:r>
            <a:r>
              <a:rPr lang="ru-RU" dirty="0" smtClean="0"/>
              <a:t>войны…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4168" y="3933056"/>
            <a:ext cx="2845550" cy="278209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4357694"/>
            <a:ext cx="5975648" cy="224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4034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Миша Тихомиров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404863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Всему </a:t>
            </a:r>
            <a:r>
              <a:rPr lang="ru-RU" dirty="0"/>
              <a:t>миру известен дневник Тани Савичевой. Но она была не единственным ребенком, который в те страшные дни вел записи. "В городе повысилась смертность. Гробы везут на саночках в большом количестве", — это из дневника Миши Тихомирова. Он писал обо всем, что происходит, ежедневно в течение пяти месяцев. Перерывы делал только во время болезни. </a:t>
            </a:r>
          </a:p>
        </p:txBody>
      </p:sp>
      <p:pic>
        <p:nvPicPr>
          <p:cNvPr id="1026" name="Picture 2" descr="https://memuarist.com/images/data/cabinet/events/696_76933_event_151897515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25" y="3644974"/>
            <a:ext cx="4143375" cy="3213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44" y="3643314"/>
            <a:ext cx="5220072" cy="3047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41095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Михаил Сухачев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476871"/>
          </a:xfrm>
        </p:spPr>
        <p:txBody>
          <a:bodyPr>
            <a:normAutofit fontScale="55000" lnSpcReduction="20000"/>
          </a:bodyPr>
          <a:lstStyle/>
          <a:p>
            <a:r>
              <a:rPr lang="ru-RU" dirty="0" smtClean="0"/>
              <a:t>Начальник </a:t>
            </a:r>
            <a:r>
              <a:rPr lang="ru-RU" dirty="0"/>
              <a:t>пионерского лагеря, где прошли последние дни детства Миши Сухачева, будущего летчика, педагога и писателя, уверял своих подопечных, что начавшаяся война будет короткой и совсем скоро завершится победой Красной армии. Он не лгал. Он в это верил, как верили в непобедимость советской армии миллионы жителей СССР. </a:t>
            </a:r>
            <a:r>
              <a:rPr lang="ru-RU" dirty="0" smtClean="0"/>
              <a:t>Еще </a:t>
            </a:r>
            <a:r>
              <a:rPr lang="ru-RU" dirty="0"/>
              <a:t>в 6-летнем возрасте Миша построил свою первую авиационную модель. Учителя школы помогали развитию и другой способности мальчика — любви к рисованию. Начиная с 9-го класса, он уже занимался в студии при Академии художеств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3786190"/>
            <a:ext cx="4248472" cy="293013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9124" y="4000504"/>
            <a:ext cx="4352925" cy="24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1643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641"/>
            <a:ext cx="8229600" cy="4176464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Дети работали не только на себя. В одном из сел Тюменской области юным ленинградцам выделили дом, огород и даже корову. Они ловили рыбу, пололи грядки, собирали крапиву, из которой затем варили суп. А после отправлялись в госпиталь, где ухаживали за ранеными.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4168" y="3546552"/>
            <a:ext cx="2686833" cy="316859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3768" y="4051548"/>
            <a:ext cx="3810000" cy="259216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282" y="4357694"/>
            <a:ext cx="2557518" cy="2282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31459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68144" y="4077072"/>
            <a:ext cx="3061574" cy="2399928"/>
          </a:xfrm>
          <a:prstGeom prst="rect">
            <a:avLst/>
          </a:prstGeom>
        </p:spPr>
      </p:pic>
      <p:pic>
        <p:nvPicPr>
          <p:cNvPr id="2050" name="Picture 2" descr="https://avatars.mds.yandex.net/get-pdb/2845613/d7c8e106-cd3b-427c-8467-8be339e929c5/s1200?webp=fals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678" y="4071942"/>
            <a:ext cx="2736304" cy="2448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54887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/>
              <a:t>    Изучив жизнь детей во время блокады по источникам (Письмам, запискам, дневникам детей во время блокады Ленинграда) , мы сделали вывод о том, как тяжело было детям в этот период времени. Дети голодали, теряли родных и близких, выполняли тяжелую, непосильную для их возраста, работу.</a:t>
            </a:r>
            <a:endParaRPr lang="ru-RU" sz="2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034" y="4143380"/>
            <a:ext cx="2915816" cy="2399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539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После проделанной работы, можно поделиться знаниями с ребятами </a:t>
            </a:r>
            <a:r>
              <a:rPr lang="ru-RU" dirty="0" smtClean="0">
                <a:sym typeface="Wingdings" panose="05000000000000000000" pitchFamily="2" charset="2"/>
              </a:rPr>
              <a:t>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75252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B118~1\AppData\Local\Temp\Rar$DI04.698\IMG_20200317_10051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771587"/>
            <a:ext cx="3723878" cy="4965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B118~1\AppData\Local\Temp\Rar$DI00.950\IMG_20200317_10091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1462" y="1771587"/>
            <a:ext cx="3692946" cy="4923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82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В течении выступления все слушали очень внимательно. Проведем </a:t>
            </a:r>
            <a:r>
              <a:rPr lang="ru-RU" sz="2000" b="1" i="1" dirty="0" smtClean="0"/>
              <a:t>финальное анкетирование </a:t>
            </a:r>
            <a:r>
              <a:rPr lang="ru-RU" sz="2000" dirty="0" smtClean="0"/>
              <a:t>для выяснения знаний учащихся на данный момент.</a:t>
            </a:r>
            <a:endParaRPr lang="ru-RU" sz="2000" dirty="0"/>
          </a:p>
        </p:txBody>
      </p:sp>
      <p:graphicFrame>
        <p:nvGraphicFramePr>
          <p:cNvPr id="12" name="Объект 1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46185171"/>
              </p:ext>
            </p:extLst>
          </p:nvPr>
        </p:nvGraphicFramePr>
        <p:xfrm>
          <a:off x="323528" y="2132856"/>
          <a:ext cx="4392488" cy="36724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6" name="Диаграмма 15"/>
          <p:cNvGraphicFramePr/>
          <p:nvPr>
            <p:extLst>
              <p:ext uri="{D42A27DB-BD31-4B8C-83A1-F6EECF244321}">
                <p14:modId xmlns:p14="http://schemas.microsoft.com/office/powerpoint/2010/main" val="2770144884"/>
              </p:ext>
            </p:extLst>
          </p:nvPr>
        </p:nvGraphicFramePr>
        <p:xfrm>
          <a:off x="4211960" y="2060848"/>
          <a:ext cx="4474840" cy="37444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2107098630"/>
              </p:ext>
            </p:extLst>
          </p:nvPr>
        </p:nvGraphicFramePr>
        <p:xfrm>
          <a:off x="-372380" y="2084950"/>
          <a:ext cx="5280248" cy="32561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4104193707"/>
              </p:ext>
            </p:extLst>
          </p:nvPr>
        </p:nvGraphicFramePr>
        <p:xfrm>
          <a:off x="3264024" y="2012942"/>
          <a:ext cx="4344144" cy="33281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5" name="Диаграмма 14"/>
          <p:cNvGraphicFramePr/>
          <p:nvPr>
            <p:extLst>
              <p:ext uri="{D42A27DB-BD31-4B8C-83A1-F6EECF244321}">
                <p14:modId xmlns:p14="http://schemas.microsoft.com/office/powerpoint/2010/main" val="899773870"/>
              </p:ext>
            </p:extLst>
          </p:nvPr>
        </p:nvGraphicFramePr>
        <p:xfrm>
          <a:off x="4067944" y="2204864"/>
          <a:ext cx="4848200" cy="35283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1697478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solidFill>
                  <a:schemeClr val="bg1"/>
                </a:solidFill>
              </a:rPr>
              <a:t>Таким образом:</a:t>
            </a:r>
          </a:p>
          <a:p>
            <a:pPr marL="0" indent="0">
              <a:buNone/>
            </a:pPr>
            <a:r>
              <a:rPr lang="ru-RU" sz="1800" dirty="0" smtClean="0"/>
              <a:t>Сравнивая результаты первого и вторых опросов можно сделать вывод, что знания учащихся по данной теме стали лучше. Ребята стали больше ориентироваться во временных рамках блокады, расширили свой кругозор, приобрели новые знания, а значит наша работа прошла не зря. Теперь учащиеся нашего заведения будут больше знать об основных событиях того времени, о героях-своих ровесниках и их поступках, о том, как тяжело приходилось детям в ту пору.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3284984"/>
            <a:ext cx="4067944" cy="318229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5856" y="3501008"/>
            <a:ext cx="4618856" cy="308305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690417" y="4365105"/>
            <a:ext cx="2408589" cy="2492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856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Актуальность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124744"/>
            <a:ext cx="8401080" cy="525658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 smtClean="0"/>
              <a:t>	Великая Отечественная война была общим горем нашего народа. Масштабы ее были таковы, что затронули каждую семью, каждый дом. Чтобы не допустить новой войны, мы должны сохранить и передать память о прошлой. Но каждое новое поколение знает о Войне все меньше… В </a:t>
            </a:r>
            <a:r>
              <a:rPr lang="ru-RU" sz="2800" dirty="0" smtClean="0"/>
              <a:t>2019 г. </a:t>
            </a:r>
            <a:r>
              <a:rPr lang="ru-RU" sz="2800" dirty="0" smtClean="0"/>
              <a:t>Россия праздновала годовщину (75 лет) со дня снятия блокады Ленинграда, но, как показывает опыт нашего общения, многие наши сверстники не помнят этих событий и не интересуются ими.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12068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b="1" dirty="0">
                <a:solidFill>
                  <a:schemeClr val="bg1"/>
                </a:solidFill>
              </a:rPr>
              <a:t>Самооценка</a:t>
            </a:r>
          </a:p>
          <a:p>
            <a:pPr marL="0" indent="0">
              <a:buNone/>
            </a:pPr>
            <a:r>
              <a:rPr lang="ru-RU" sz="1800" dirty="0" smtClean="0"/>
              <a:t>В результате работы над проектом:</a:t>
            </a:r>
          </a:p>
          <a:p>
            <a:r>
              <a:rPr lang="ru-RU" sz="1800" dirty="0" smtClean="0"/>
              <a:t> были изучены источники (дневники) и литература по выбранной тематике, проведен анализ информации и сделаны выводы;</a:t>
            </a:r>
          </a:p>
          <a:p>
            <a:r>
              <a:rPr lang="ru-RU" sz="1800" dirty="0" smtClean="0"/>
              <a:t>подготовлена презентация, которая может использоваться на уроках истории и классных часах, посвященных блокаде Ленинграда;</a:t>
            </a:r>
          </a:p>
          <a:p>
            <a:r>
              <a:rPr lang="ru-RU" sz="1800" dirty="0" smtClean="0"/>
              <a:t>Разработаны  информационные буклеты (6 вариантов, различающиеся тематикой), содержащие основные сведения об этом тяжелом времени;</a:t>
            </a:r>
          </a:p>
          <a:p>
            <a:r>
              <a:rPr lang="ru-RU" sz="1800" dirty="0" smtClean="0"/>
              <a:t>проведено выступление с демонстрацией презентации среди учащихся 7 – 8 классов, ребята получили информационные буклеты, так они будут иметь возможность почитать этот материал дома или познакомить с ним близких;</a:t>
            </a:r>
          </a:p>
          <a:p>
            <a:r>
              <a:rPr lang="ru-RU" sz="1800" dirty="0" smtClean="0"/>
              <a:t>проведено анкетирование до и после рассказа, которое выявило улучшение качества знаний.</a:t>
            </a:r>
          </a:p>
          <a:p>
            <a:pPr marL="0" indent="0">
              <a:buNone/>
            </a:pPr>
            <a:r>
              <a:rPr lang="ru-RU" sz="1800" dirty="0" smtClean="0"/>
              <a:t>Поэтому мы может сделать вывод, что цель и задачи нашего проекта достигнуты.</a:t>
            </a:r>
          </a:p>
        </p:txBody>
      </p:sp>
    </p:spTree>
    <p:extLst>
      <p:ext uri="{BB962C8B-B14F-4D97-AF65-F5344CB8AC3E}">
        <p14:creationId xmlns:p14="http://schemas.microsoft.com/office/powerpoint/2010/main" val="242751934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1143000"/>
          </a:xfrm>
        </p:spPr>
        <p:txBody>
          <a:bodyPr/>
          <a:lstStyle/>
          <a:p>
            <a:r>
              <a:rPr lang="ru-RU" dirty="0" smtClean="0"/>
              <a:t>Используемая литература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0034" y="1000108"/>
            <a:ext cx="8229600" cy="4525963"/>
          </a:xfrm>
        </p:spPr>
        <p:txBody>
          <a:bodyPr>
            <a:normAutofit/>
          </a:bodyPr>
          <a:lstStyle/>
          <a:p>
            <a:r>
              <a:rPr lang="ru-RU" sz="2400" dirty="0" smtClean="0"/>
              <a:t>«Дети блокады» - Михаил Сухачев 2012г.</a:t>
            </a:r>
          </a:p>
          <a:p>
            <a:r>
              <a:rPr lang="ru-RU" sz="2400" dirty="0" smtClean="0"/>
              <a:t>Интернет-ресурсы:</a:t>
            </a:r>
            <a:endParaRPr lang="en-US" sz="2400" dirty="0" smtClean="0"/>
          </a:p>
          <a:p>
            <a:pPr marL="0" indent="0">
              <a:buNone/>
            </a:pPr>
            <a:r>
              <a:rPr lang="en-US" sz="2400" dirty="0" smtClean="0"/>
              <a:t>     </a:t>
            </a:r>
            <a:r>
              <a:rPr lang="ru-RU" sz="2400" dirty="0" smtClean="0"/>
              <a:t> </a:t>
            </a:r>
            <a:r>
              <a:rPr lang="en-US" sz="2400" dirty="0" smtClean="0"/>
              <a:t>https:</a:t>
            </a:r>
            <a:r>
              <a:rPr lang="en-US" sz="2400" dirty="0"/>
              <a:t>/</a:t>
            </a:r>
            <a:r>
              <a:rPr lang="en-US" sz="2400" dirty="0" smtClean="0"/>
              <a:t>ru.Wikipedia</a:t>
            </a:r>
            <a:endParaRPr lang="ru-RU" sz="2400" dirty="0" smtClean="0"/>
          </a:p>
          <a:p>
            <a:pPr marL="0" indent="0">
              <a:buNone/>
            </a:pP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https://www.sites.google.com/a/school567.edu.ru/blokada-grani/deti-blokada</a:t>
            </a:r>
          </a:p>
          <a:p>
            <a:pPr marL="0" indent="0">
              <a:buNone/>
            </a:pPr>
            <a:r>
              <a:rPr lang="en-US" sz="2400" dirty="0" smtClean="0"/>
              <a:t>      https://warspro.ru/velikaya-otechestvennaya-vojna</a:t>
            </a:r>
            <a:endParaRPr lang="ru-RU" sz="2400" dirty="0" smtClean="0"/>
          </a:p>
          <a:p>
            <a:r>
              <a:rPr lang="ru-RU" sz="2400" dirty="0" smtClean="0"/>
              <a:t>«Блокада </a:t>
            </a:r>
            <a:r>
              <a:rPr lang="ru-RU" sz="2400" dirty="0"/>
              <a:t>Ленинграда. Полная хроника – 900 дней и </a:t>
            </a:r>
            <a:r>
              <a:rPr lang="ru-RU" sz="2400" dirty="0" smtClean="0"/>
              <a:t>ночей» </a:t>
            </a:r>
            <a:r>
              <a:rPr lang="ru-RU" sz="2400" dirty="0"/>
              <a:t>— </a:t>
            </a:r>
            <a:r>
              <a:rPr lang="ru-RU" sz="2400" dirty="0" smtClean="0"/>
              <a:t>Ковальчук В.М. 2005г.</a:t>
            </a:r>
            <a:endParaRPr lang="ru-RU" sz="2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2240" y="4286256"/>
            <a:ext cx="2232248" cy="256081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92080" y="4500570"/>
            <a:ext cx="1901163" cy="234650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073456" y="4905711"/>
            <a:ext cx="1588353" cy="169164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20835" y="4643446"/>
            <a:ext cx="1905000" cy="2070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799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внимание!!!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3463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Этапы работы над проектом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196752"/>
            <a:ext cx="8318728" cy="54006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000" b="1" dirty="0">
                <a:solidFill>
                  <a:srgbClr val="C00000"/>
                </a:solidFill>
              </a:rPr>
              <a:t>Цель: </a:t>
            </a:r>
            <a:r>
              <a:rPr lang="ru-RU" sz="1800" dirty="0"/>
              <a:t>Способствовать сохранению и распространению среди молодежи знаний о героических страницах истории нашего народа, блокаде Ленинграда, для </a:t>
            </a:r>
            <a:r>
              <a:rPr lang="ru-RU" sz="1800" dirty="0" smtClean="0"/>
              <a:t>наилучшего восприятия было </a:t>
            </a:r>
            <a:r>
              <a:rPr lang="ru-RU" sz="1800" dirty="0"/>
              <a:t>решено акцентировать внимание на том, как жили дети в военное время.</a:t>
            </a:r>
          </a:p>
          <a:p>
            <a:pPr marL="0" indent="0">
              <a:buNone/>
            </a:pPr>
            <a:r>
              <a:rPr lang="ru-RU" sz="2000" b="1" dirty="0">
                <a:solidFill>
                  <a:srgbClr val="C00000"/>
                </a:solidFill>
              </a:rPr>
              <a:t>Задачи:</a:t>
            </a:r>
          </a:p>
          <a:p>
            <a:pPr marL="0" indent="0">
              <a:buNone/>
            </a:pPr>
            <a:r>
              <a:rPr lang="ru-RU" sz="1800" dirty="0"/>
              <a:t>1) Провести анкетирование для выяснения уровня знаний учащихся по этой теме.</a:t>
            </a:r>
          </a:p>
          <a:p>
            <a:pPr marL="0" indent="0">
              <a:buNone/>
            </a:pPr>
            <a:r>
              <a:rPr lang="ru-RU" sz="1800" dirty="0"/>
              <a:t>2) Найти и изучить источники данного периода </a:t>
            </a:r>
            <a:r>
              <a:rPr lang="ru-RU" sz="1800" dirty="0" smtClean="0"/>
              <a:t>(дневники</a:t>
            </a:r>
            <a:r>
              <a:rPr lang="ru-RU" sz="1800" dirty="0"/>
              <a:t>, записки, письма детей)</a:t>
            </a:r>
          </a:p>
          <a:p>
            <a:pPr marL="0" indent="0">
              <a:buNone/>
            </a:pPr>
            <a:r>
              <a:rPr lang="ru-RU" sz="1800" dirty="0"/>
              <a:t>3) Проанализировать условия жизни детей блокадного Ленинграда</a:t>
            </a:r>
          </a:p>
          <a:p>
            <a:pPr marL="0" indent="0">
              <a:buNone/>
            </a:pPr>
            <a:r>
              <a:rPr lang="ru-RU" sz="1800" dirty="0"/>
              <a:t>4) Подготовить презентацию, информационные буклеты</a:t>
            </a:r>
          </a:p>
          <a:p>
            <a:pPr marL="0" indent="0">
              <a:buNone/>
            </a:pPr>
            <a:r>
              <a:rPr lang="ru-RU" sz="1800" dirty="0"/>
              <a:t>5) Выступить с рассказом и презентацией перед учениками нашей школы</a:t>
            </a:r>
          </a:p>
          <a:p>
            <a:pPr marL="0" indent="0">
              <a:buNone/>
            </a:pPr>
            <a:r>
              <a:rPr lang="ru-RU" sz="1800" dirty="0"/>
              <a:t>6) Провести анкетирование по результатам прослушанного выступления</a:t>
            </a:r>
          </a:p>
          <a:p>
            <a:pPr marL="0" indent="0">
              <a:buNone/>
            </a:pPr>
            <a:r>
              <a:rPr lang="ru-RU" sz="1800" b="1" dirty="0"/>
              <a:t>Предмет: </a:t>
            </a:r>
            <a:r>
              <a:rPr lang="ru-RU" sz="1800" dirty="0"/>
              <a:t>Дети</a:t>
            </a:r>
          </a:p>
          <a:p>
            <a:pPr marL="0" indent="0">
              <a:buNone/>
            </a:pPr>
            <a:r>
              <a:rPr lang="ru-RU" sz="1800" b="1" dirty="0"/>
              <a:t>Объект: </a:t>
            </a:r>
            <a:r>
              <a:rPr lang="ru-RU" sz="1800" dirty="0"/>
              <a:t>Военное время в Ленинграде</a:t>
            </a:r>
          </a:p>
          <a:p>
            <a:pPr marL="0" indent="0">
              <a:buNone/>
            </a:pPr>
            <a:endParaRPr lang="ru-RU" sz="1600" dirty="0" smtClean="0"/>
          </a:p>
        </p:txBody>
      </p:sp>
    </p:spTree>
    <p:extLst>
      <p:ext uri="{BB962C8B-B14F-4D97-AF65-F5344CB8AC3E}">
        <p14:creationId xmlns:p14="http://schemas.microsoft.com/office/powerpoint/2010/main" val="364894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2304256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Проблема</a:t>
            </a: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1600" dirty="0" smtClean="0"/>
              <a:t>Мы </a:t>
            </a:r>
            <a:r>
              <a:rPr lang="ru-RU" sz="2000" b="1" dirty="0" smtClean="0">
                <a:solidFill>
                  <a:srgbClr val="FF0000"/>
                </a:solidFill>
              </a:rPr>
              <a:t>провели анкетирование </a:t>
            </a:r>
            <a:r>
              <a:rPr lang="ru-RU" sz="1600" dirty="0" smtClean="0"/>
              <a:t>среди учащихся  7-8 классов нашей школы, где  участникам предлагалось ответить на 2 вопроса. </a:t>
            </a:r>
            <a:br>
              <a:rPr lang="ru-RU" sz="1600" dirty="0" smtClean="0"/>
            </a:br>
            <a:r>
              <a:rPr lang="ru-RU" sz="1600" dirty="0" smtClean="0"/>
              <a:t> В итоге мы получили следующие </a:t>
            </a:r>
            <a:r>
              <a:rPr lang="ru-RU" sz="2000" b="1" dirty="0">
                <a:solidFill>
                  <a:srgbClr val="FF0000"/>
                </a:solidFill>
              </a:rPr>
              <a:t>результаты: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b="1" dirty="0" smtClean="0"/>
              <a:t> около 85 % опрошенных ответили неверно на оба вопроса.  </a:t>
            </a:r>
            <a:br>
              <a:rPr lang="ru-RU" sz="1600" b="1" dirty="0" smtClean="0"/>
            </a:br>
            <a:r>
              <a:rPr lang="ru-RU" sz="1600" b="1" dirty="0" smtClean="0"/>
              <a:t>Многие предполагают, что блокада длилась не более года.</a:t>
            </a:r>
            <a:br>
              <a:rPr lang="ru-RU" sz="1600" b="1" dirty="0" smtClean="0"/>
            </a:br>
            <a:r>
              <a:rPr lang="ru-RU" sz="1600" b="1" dirty="0" smtClean="0">
                <a:solidFill>
                  <a:srgbClr val="FF0000"/>
                </a:solidFill>
              </a:rPr>
              <a:t>Решению</a:t>
            </a:r>
            <a:r>
              <a:rPr lang="ru-RU" sz="1600" b="1" dirty="0" smtClean="0"/>
              <a:t> выявленной </a:t>
            </a:r>
            <a:r>
              <a:rPr lang="ru-RU" sz="1600" b="1" dirty="0" smtClean="0">
                <a:solidFill>
                  <a:srgbClr val="FF0000"/>
                </a:solidFill>
              </a:rPr>
              <a:t>проблемы</a:t>
            </a:r>
            <a:r>
              <a:rPr lang="ru-RU" sz="1600" b="1" dirty="0" smtClean="0"/>
              <a:t> посвящен наш проект.</a:t>
            </a:r>
            <a:br>
              <a:rPr lang="ru-RU" sz="1600" b="1" dirty="0" smtClean="0"/>
            </a:br>
            <a:endParaRPr lang="ru-RU" sz="1600" b="1" dirty="0"/>
          </a:p>
        </p:txBody>
      </p:sp>
      <p:graphicFrame>
        <p:nvGraphicFramePr>
          <p:cNvPr id="22" name="Диаграмма 21"/>
          <p:cNvGraphicFramePr/>
          <p:nvPr>
            <p:extLst>
              <p:ext uri="{D42A27DB-BD31-4B8C-83A1-F6EECF244321}">
                <p14:modId xmlns:p14="http://schemas.microsoft.com/office/powerpoint/2010/main" val="2418906665"/>
              </p:ext>
            </p:extLst>
          </p:nvPr>
        </p:nvGraphicFramePr>
        <p:xfrm>
          <a:off x="251520" y="3068960"/>
          <a:ext cx="4704184" cy="33281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8" name="Диаграмма 27"/>
          <p:cNvGraphicFramePr/>
          <p:nvPr>
            <p:extLst>
              <p:ext uri="{D42A27DB-BD31-4B8C-83A1-F6EECF244321}">
                <p14:modId xmlns:p14="http://schemas.microsoft.com/office/powerpoint/2010/main" val="1708986701"/>
              </p:ext>
            </p:extLst>
          </p:nvPr>
        </p:nvGraphicFramePr>
        <p:xfrm>
          <a:off x="4788024" y="3068960"/>
          <a:ext cx="3888432" cy="33281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906284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Х</a:t>
            </a:r>
            <a:r>
              <a:rPr lang="ru-RU" dirty="0" smtClean="0"/>
              <a:t>ронологические рамки блокады.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472518" cy="4525963"/>
          </a:xfrm>
        </p:spPr>
        <p:txBody>
          <a:bodyPr>
            <a:normAutofit fontScale="70000" lnSpcReduction="20000"/>
          </a:bodyPr>
          <a:lstStyle/>
          <a:p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          </a:t>
            </a:r>
            <a:r>
              <a:rPr lang="ru-RU" dirty="0" smtClean="0"/>
              <a:t>Блокада </a:t>
            </a:r>
            <a:r>
              <a:rPr lang="ru-RU" dirty="0"/>
              <a:t>Ленинграда </a:t>
            </a:r>
            <a:r>
              <a:rPr lang="ru-RU" dirty="0" smtClean="0"/>
              <a:t>с </a:t>
            </a:r>
            <a:r>
              <a:rPr lang="ru-RU" dirty="0"/>
              <a:t>8 сентября 1941 года по 27 января 1944 года (блокадное кольцо было прорвано 18 января 1943 года) — 872 дня.</a:t>
            </a:r>
          </a:p>
          <a:p>
            <a:pPr marL="0" indent="0">
              <a:buNone/>
            </a:pPr>
            <a:r>
              <a:rPr lang="en-US" dirty="0" smtClean="0"/>
              <a:t>           </a:t>
            </a:r>
            <a:r>
              <a:rPr lang="ru-RU" dirty="0" smtClean="0"/>
              <a:t>К </a:t>
            </a:r>
            <a:r>
              <a:rPr lang="ru-RU" dirty="0"/>
              <a:t>началу блокады в городе не имелось достаточных по объёму запасов продовольствия и </a:t>
            </a:r>
            <a:r>
              <a:rPr lang="ru-RU" dirty="0" smtClean="0"/>
              <a:t>топлива. </a:t>
            </a:r>
            <a:r>
              <a:rPr lang="ru-RU" dirty="0"/>
              <a:t>В результате начавшийся в Ленинграде массовый голод, усугублённый особенно суровой первой блокадной зимой, проблемами с отоплением и транспортом, привёл к сотням тысяч смертей среди жителей.</a:t>
            </a:r>
          </a:p>
          <a:p>
            <a:pPr marL="0" indent="0">
              <a:buNone/>
            </a:pPr>
            <a:r>
              <a:rPr lang="ru-RU" dirty="0" smtClean="0"/>
              <a:t>          За </a:t>
            </a:r>
            <a:r>
              <a:rPr lang="ru-RU" dirty="0"/>
              <a:t>массовый героизм и мужество в защите Родины в Великой </a:t>
            </a:r>
            <a:r>
              <a:rPr lang="ru-RU" dirty="0" smtClean="0"/>
              <a:t>Отечественной войне, проявленные </a:t>
            </a:r>
            <a:r>
              <a:rPr lang="ru-RU" dirty="0"/>
              <a:t>защитниками блокадного Ленинграда, </a:t>
            </a:r>
            <a:r>
              <a:rPr lang="ru-RU" dirty="0" smtClean="0"/>
              <a:t>городу </a:t>
            </a:r>
            <a:r>
              <a:rPr lang="ru-RU" dirty="0"/>
              <a:t>присвоена высшая степень отличия — звание Город-герой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81396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1143000"/>
          </a:xfrm>
        </p:spPr>
        <p:txBody>
          <a:bodyPr/>
          <a:lstStyle/>
          <a:p>
            <a:r>
              <a:rPr lang="ru-RU" dirty="0" smtClean="0"/>
              <a:t>Жизнь детей во время блокады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41297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1800" dirty="0" smtClean="0"/>
              <a:t>          Когда </a:t>
            </a:r>
            <a:r>
              <a:rPr lang="ru-RU" sz="1800" dirty="0"/>
              <a:t>замкнулось блокадное кольцо, в Ленинграде оставалось помимо взрослого населения 400 тысяч детей – от младенцев до школьников и подростков. Естественно, их хотели сберечь в первую очередь, стремились укрыть от обстрелов, бомбежек. Великий труд охраны и спасения города, обслуживания и спасения семьи выпал на долю ленинградских мальчиков и девочек. Они потушили десятки тысяч зажигалок, сброшенных с самолетов, они потушили не один пожар в городе, они дежурили морозными ночами на вышках, они носили воду из проруби на Неве, стояли в очередях за хлебом…  У них было особое, опаленное войной, блокадное детство. Они росли в условиях голода и холода, под свист и разрывы снарядов и </a:t>
            </a:r>
            <a:r>
              <a:rPr lang="ru-RU" sz="1800" dirty="0" smtClean="0"/>
              <a:t>бомб</a:t>
            </a:r>
            <a:endParaRPr lang="ru-RU" sz="1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11552" y="4643446"/>
            <a:ext cx="3818166" cy="200026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" y="4675448"/>
            <a:ext cx="3050411" cy="201622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59832" y="4869161"/>
            <a:ext cx="2720167" cy="1703111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708773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Источники данного периода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777678" y="1268760"/>
            <a:ext cx="4258817" cy="547260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b="1" dirty="0" smtClean="0"/>
              <a:t>    1.Дневник Саши </a:t>
            </a:r>
            <a:r>
              <a:rPr lang="ru-RU" sz="1800" b="1" dirty="0" err="1" smtClean="0"/>
              <a:t>Ведина</a:t>
            </a:r>
            <a:endParaRPr lang="ru-RU" sz="1800" b="1" dirty="0" smtClean="0"/>
          </a:p>
          <a:p>
            <a:pPr marL="0" indent="0">
              <a:buNone/>
            </a:pPr>
            <a:r>
              <a:rPr lang="ru-RU" sz="1400" dirty="0"/>
              <a:t>Строки Сашиного дневника, написанные плоским </a:t>
            </a:r>
            <a:r>
              <a:rPr lang="ru-RU" sz="1400" dirty="0" smtClean="0"/>
              <a:t>пером берут </a:t>
            </a:r>
            <a:r>
              <a:rPr lang="ru-RU" sz="1400" dirty="0"/>
              <a:t>начало лишь в последний военный год, когда отец уже считался пропавшим без </a:t>
            </a:r>
            <a:r>
              <a:rPr lang="ru-RU" sz="1400" dirty="0" smtClean="0"/>
              <a:t>вести и имели </a:t>
            </a:r>
          </a:p>
          <a:p>
            <a:pPr marL="0" indent="0">
              <a:buNone/>
            </a:pPr>
            <a:r>
              <a:rPr lang="ru-RU" sz="1400" dirty="0" smtClean="0"/>
              <a:t>по-деревенски бесхитростное содержание:</a:t>
            </a:r>
          </a:p>
          <a:p>
            <a:pPr marL="0" indent="0">
              <a:buNone/>
            </a:pPr>
            <a:r>
              <a:rPr lang="ru-RU" sz="1400" dirty="0"/>
              <a:t>«Проснулся, пошел в школу, наколол дров</a:t>
            </a:r>
            <a:r>
              <a:rPr lang="ru-RU" sz="1400" dirty="0" smtClean="0"/>
              <a:t>».</a:t>
            </a:r>
          </a:p>
          <a:p>
            <a:pPr marL="0" indent="0">
              <a:buNone/>
            </a:pPr>
            <a:r>
              <a:rPr lang="ru-RU" sz="1400" b="1" i="1" dirty="0" smtClean="0"/>
              <a:t>      20 </a:t>
            </a:r>
            <a:r>
              <a:rPr lang="ru-RU" sz="1400" b="1" i="1" dirty="0"/>
              <a:t>февраля 1945 года. </a:t>
            </a:r>
            <a:r>
              <a:rPr lang="ru-RU" sz="1400" b="1" i="1" dirty="0" smtClean="0"/>
              <a:t>«</a:t>
            </a:r>
            <a:r>
              <a:rPr lang="ru-RU" sz="1400" dirty="0" smtClean="0"/>
              <a:t>Позавтракал</a:t>
            </a:r>
            <a:r>
              <a:rPr lang="ru-RU" sz="1400" dirty="0"/>
              <a:t>, </a:t>
            </a:r>
            <a:r>
              <a:rPr lang="ru-RU" sz="1400" dirty="0" smtClean="0"/>
              <a:t>пошел </a:t>
            </a:r>
            <a:r>
              <a:rPr lang="ru-RU" sz="1400" dirty="0"/>
              <a:t>в школу и повез сдавать </a:t>
            </a:r>
            <a:r>
              <a:rPr lang="ru-RU" sz="1400" dirty="0" smtClean="0"/>
              <a:t>золу»</a:t>
            </a:r>
          </a:p>
          <a:p>
            <a:pPr marL="0" indent="0">
              <a:buNone/>
            </a:pPr>
            <a:r>
              <a:rPr lang="ru-RU" sz="1400" b="1" i="1" dirty="0" smtClean="0"/>
              <a:t>      25 </a:t>
            </a:r>
            <a:r>
              <a:rPr lang="ru-RU" sz="1400" b="1" i="1" dirty="0"/>
              <a:t>февраля 1945 года</a:t>
            </a:r>
            <a:r>
              <a:rPr lang="ru-RU" sz="1400" i="1" dirty="0"/>
              <a:t>.</a:t>
            </a:r>
            <a:r>
              <a:rPr lang="ru-RU" sz="1400" dirty="0"/>
              <a:t> </a:t>
            </a:r>
            <a:r>
              <a:rPr lang="ru-RU" sz="1400" dirty="0" smtClean="0"/>
              <a:t>«Мама </a:t>
            </a:r>
            <a:r>
              <a:rPr lang="ru-RU" sz="1400" dirty="0"/>
              <a:t>у меня ушла в Базарный Сызган, а печь не истопила. Утром </a:t>
            </a:r>
            <a:r>
              <a:rPr lang="ru-RU" sz="1400" dirty="0" smtClean="0"/>
              <a:t>встаю</a:t>
            </a:r>
            <a:r>
              <a:rPr lang="ru-RU" sz="1400" dirty="0"/>
              <a:t>, начинаю топить печь и готовить </a:t>
            </a:r>
            <a:r>
              <a:rPr lang="ru-RU" sz="1400" dirty="0" smtClean="0"/>
              <a:t>завтрак»</a:t>
            </a:r>
          </a:p>
          <a:p>
            <a:pPr marL="0" indent="0">
              <a:buNone/>
            </a:pPr>
            <a:r>
              <a:rPr lang="ru-RU" sz="1400" b="1" i="1" dirty="0" smtClean="0"/>
              <a:t>       1 апреля 1945 года</a:t>
            </a:r>
            <a:r>
              <a:rPr lang="ru-RU" sz="1400" b="1" dirty="0" smtClean="0"/>
              <a:t>. «</a:t>
            </a:r>
            <a:r>
              <a:rPr lang="ru-RU" sz="1400" dirty="0" smtClean="0"/>
              <a:t>Утром </a:t>
            </a:r>
            <a:r>
              <a:rPr lang="ru-RU" sz="1400" dirty="0"/>
              <a:t>еще не успело рассветать, мы с Володей поехали на салазках за дровами</a:t>
            </a:r>
            <a:r>
              <a:rPr lang="ru-RU" sz="1400" dirty="0" smtClean="0"/>
              <a:t>.»</a:t>
            </a:r>
          </a:p>
          <a:p>
            <a:pPr marL="0" indent="0">
              <a:buNone/>
            </a:pPr>
            <a:r>
              <a:rPr lang="ru-RU" sz="1400" b="1" dirty="0" smtClean="0"/>
              <a:t>«С </a:t>
            </a:r>
            <a:r>
              <a:rPr lang="ru-RU" sz="1400" b="1" dirty="0"/>
              <a:t>4 по </a:t>
            </a:r>
            <a:r>
              <a:rPr lang="ru-RU" sz="1400" b="1" dirty="0" smtClean="0"/>
              <a:t>12-е</a:t>
            </a:r>
            <a:r>
              <a:rPr lang="ru-RU" sz="1400" dirty="0" smtClean="0"/>
              <a:t> или</a:t>
            </a:r>
            <a:r>
              <a:rPr lang="ru-RU" sz="1400" dirty="0"/>
              <a:t>, вернее говоря, все каникулы я резал один день дома дрова, на другой день переколол их, потом пошли к бабушке Екатерине резать </a:t>
            </a:r>
            <a:r>
              <a:rPr lang="ru-RU" sz="1400" dirty="0" smtClean="0"/>
              <a:t>дрова. Все </a:t>
            </a:r>
            <a:r>
              <a:rPr lang="ru-RU" sz="1400" dirty="0"/>
              <a:t>остальные дни я плел </a:t>
            </a:r>
            <a:r>
              <a:rPr lang="ru-RU" sz="1400" dirty="0" smtClean="0"/>
              <a:t>корзины»</a:t>
            </a:r>
          </a:p>
          <a:p>
            <a:pPr marL="0" indent="0">
              <a:buNone/>
            </a:pPr>
            <a:endParaRPr lang="ru-RU" sz="1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304355"/>
            <a:ext cx="4474840" cy="266429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44" y="3573016"/>
            <a:ext cx="2393712" cy="3070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8057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476672"/>
            <a:ext cx="5071192" cy="295719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47269" y="476672"/>
            <a:ext cx="3690329" cy="586551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/>
              <a:t>2</a:t>
            </a:r>
            <a:r>
              <a:rPr lang="ru-RU" sz="2000" dirty="0" smtClean="0"/>
              <a:t>. </a:t>
            </a:r>
            <a:r>
              <a:rPr lang="ru-RU" sz="2000" b="1" dirty="0" smtClean="0"/>
              <a:t>Дневник Юры Утехина.</a:t>
            </a:r>
          </a:p>
          <a:p>
            <a:pPr marL="0" indent="0">
              <a:buNone/>
            </a:pPr>
            <a:r>
              <a:rPr lang="en-US" sz="1400" dirty="0" smtClean="0"/>
              <a:t>    </a:t>
            </a:r>
            <a:r>
              <a:rPr lang="ru-RU" sz="1400" dirty="0" smtClean="0"/>
              <a:t>Записную </a:t>
            </a:r>
            <a:r>
              <a:rPr lang="ru-RU" sz="1400" dirty="0"/>
              <a:t>книжку, помещающуюся даже на детской </a:t>
            </a:r>
            <a:r>
              <a:rPr lang="ru-RU" sz="1400" dirty="0" smtClean="0"/>
              <a:t>ладони</a:t>
            </a:r>
            <a:r>
              <a:rPr lang="ru-RU" sz="1400" dirty="0"/>
              <a:t>, мальчик   </a:t>
            </a:r>
            <a:r>
              <a:rPr lang="ru-RU" sz="1400" dirty="0" smtClean="0"/>
              <a:t>передал в </a:t>
            </a:r>
            <a:r>
              <a:rPr lang="ru-RU" sz="1400" dirty="0"/>
              <a:t>редакцию сам. </a:t>
            </a:r>
            <a:r>
              <a:rPr lang="ru-RU" sz="1400" dirty="0" smtClean="0"/>
              <a:t>Вместе </a:t>
            </a:r>
            <a:r>
              <a:rPr lang="ru-RU" sz="1400" dirty="0"/>
              <a:t>с младшим братом Аликом 11-летний Юра оказался в детском </a:t>
            </a:r>
            <a:r>
              <a:rPr lang="ru-RU" sz="1400" dirty="0" smtClean="0"/>
              <a:t>доме потому</a:t>
            </a:r>
            <a:r>
              <a:rPr lang="ru-RU" sz="1400" dirty="0"/>
              <a:t>, что родители, врачи, работали практически круглосуточно. Папа в полевом госпитале – хирургом, мама – участковым </a:t>
            </a:r>
            <a:r>
              <a:rPr lang="ru-RU" sz="1400" dirty="0" smtClean="0"/>
              <a:t>терапевтом</a:t>
            </a:r>
          </a:p>
          <a:p>
            <a:pPr marL="0" indent="0">
              <a:buNone/>
            </a:pPr>
            <a:r>
              <a:rPr lang="ru-RU" sz="1400" b="1" i="1" dirty="0" smtClean="0"/>
              <a:t>    23 </a:t>
            </a:r>
            <a:r>
              <a:rPr lang="ru-RU" sz="1400" b="1" i="1" dirty="0"/>
              <a:t>декабря 1941 г. </a:t>
            </a:r>
            <a:r>
              <a:rPr lang="ru-RU" sz="1400" b="1" i="1" dirty="0" smtClean="0"/>
              <a:t>«</a:t>
            </a:r>
            <a:r>
              <a:rPr lang="ru-RU" sz="1400" dirty="0" smtClean="0"/>
              <a:t>Больше </a:t>
            </a:r>
            <a:r>
              <a:rPr lang="ru-RU" sz="1400" dirty="0"/>
              <a:t>месяца дают 125 г в день хлеба</a:t>
            </a:r>
            <a:r>
              <a:rPr lang="ru-RU" sz="1400" dirty="0" smtClean="0"/>
              <a:t>.»</a:t>
            </a:r>
          </a:p>
          <a:p>
            <a:pPr marL="0" indent="0">
              <a:buNone/>
            </a:pPr>
            <a:r>
              <a:rPr lang="ru-RU" sz="1400" b="1" dirty="0" smtClean="0"/>
              <a:t>    25 </a:t>
            </a:r>
            <a:r>
              <a:rPr lang="ru-RU" sz="1400" b="1" dirty="0"/>
              <a:t>декабря 1941 г. </a:t>
            </a:r>
            <a:r>
              <a:rPr lang="ru-RU" sz="1400" b="1" dirty="0" smtClean="0"/>
              <a:t>«</a:t>
            </a:r>
            <a:r>
              <a:rPr lang="ru-RU" sz="1400" dirty="0" smtClean="0"/>
              <a:t>Сегодня </a:t>
            </a:r>
            <a:r>
              <a:rPr lang="ru-RU" sz="1400" dirty="0"/>
              <a:t>проснувшись утром я узнал, что прибавили хлеба, дают 200 г в 1 </a:t>
            </a:r>
            <a:r>
              <a:rPr lang="ru-RU" sz="1400" dirty="0" smtClean="0"/>
              <a:t>день. Большая радость!»</a:t>
            </a:r>
          </a:p>
          <a:p>
            <a:pPr marL="0" indent="0">
              <a:buNone/>
            </a:pPr>
            <a:r>
              <a:rPr lang="ru-RU" sz="1400" b="1" i="1" dirty="0" smtClean="0"/>
              <a:t>    20 </a:t>
            </a:r>
            <a:r>
              <a:rPr lang="ru-RU" sz="1400" b="1" i="1" dirty="0"/>
              <a:t>января</a:t>
            </a:r>
            <a:r>
              <a:rPr lang="ru-RU" sz="1400" dirty="0"/>
              <a:t>. </a:t>
            </a:r>
            <a:r>
              <a:rPr lang="ru-RU" sz="1400" dirty="0" smtClean="0"/>
              <a:t>«Сегодня </a:t>
            </a:r>
            <a:r>
              <a:rPr lang="ru-RU" sz="1400" dirty="0"/>
              <a:t>ровно 2 месяца как мы живем в </a:t>
            </a:r>
            <a:r>
              <a:rPr lang="ru-RU" sz="1400" dirty="0" smtClean="0"/>
              <a:t>детдоме»</a:t>
            </a:r>
          </a:p>
          <a:p>
            <a:pPr marL="0" indent="0">
              <a:buNone/>
            </a:pPr>
            <a:r>
              <a:rPr lang="ru-RU" sz="1400" b="1" dirty="0" smtClean="0"/>
              <a:t>    22 </a:t>
            </a:r>
            <a:r>
              <a:rPr lang="ru-RU" sz="1400" b="1" dirty="0"/>
              <a:t>января </a:t>
            </a:r>
            <a:r>
              <a:rPr lang="ru-RU" sz="1400" dirty="0"/>
              <a:t>– </a:t>
            </a:r>
            <a:r>
              <a:rPr lang="ru-RU" sz="1400" dirty="0" smtClean="0"/>
              <a:t>«похороны </a:t>
            </a:r>
            <a:r>
              <a:rPr lang="ru-RU" sz="1400" dirty="0"/>
              <a:t>дяди Саши</a:t>
            </a:r>
            <a:r>
              <a:rPr lang="ru-RU" sz="1400" dirty="0" smtClean="0"/>
              <a:t>.»</a:t>
            </a:r>
          </a:p>
          <a:p>
            <a:pPr marL="0" indent="0">
              <a:buNone/>
            </a:pPr>
            <a:endParaRPr lang="ru-RU" sz="1400" dirty="0"/>
          </a:p>
          <a:p>
            <a:pPr marL="0" indent="0">
              <a:buNone/>
            </a:pPr>
            <a:endParaRPr lang="ru-RU" sz="14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509" y="3683285"/>
            <a:ext cx="2520591" cy="296042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7488" y="3643314"/>
            <a:ext cx="2143140" cy="3006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334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80112" y="764704"/>
            <a:ext cx="3563888" cy="5793507"/>
          </a:xfrm>
        </p:spPr>
        <p:txBody>
          <a:bodyPr>
            <a:normAutofit/>
          </a:bodyPr>
          <a:lstStyle/>
          <a:p>
            <a:r>
              <a:rPr lang="ru-RU" sz="2000" b="1" dirty="0"/>
              <a:t>3</a:t>
            </a:r>
            <a:r>
              <a:rPr lang="ru-RU" sz="2000" b="1" dirty="0" smtClean="0"/>
              <a:t>.  Дневник Тани Савичевой.</a:t>
            </a:r>
          </a:p>
          <a:p>
            <a:endParaRPr lang="ru-RU" sz="2000" b="1" dirty="0" smtClean="0"/>
          </a:p>
          <a:p>
            <a:r>
              <a:rPr lang="ru-RU" sz="1200" dirty="0" smtClean="0"/>
              <a:t>      Внезапно начавшаяся война разрушила все планы Савичевых  и вся семья стала помогать армии. Таня </a:t>
            </a:r>
            <a:r>
              <a:rPr lang="ru-RU" sz="1200" dirty="0"/>
              <a:t>начала вести </a:t>
            </a:r>
            <a:r>
              <a:rPr lang="ru-RU" sz="1200" dirty="0" smtClean="0"/>
              <a:t>дневник. Первая </a:t>
            </a:r>
            <a:r>
              <a:rPr lang="ru-RU" sz="1200" dirty="0"/>
              <a:t>запись в нем появилась 28 декабря 1941 </a:t>
            </a:r>
            <a:r>
              <a:rPr lang="ru-RU" sz="1200" dirty="0" smtClean="0"/>
              <a:t>год.</a:t>
            </a:r>
          </a:p>
          <a:p>
            <a:pPr marL="0" indent="0">
              <a:buNone/>
            </a:pPr>
            <a:r>
              <a:rPr lang="ru-RU" sz="1200" b="1" i="1" dirty="0" smtClean="0"/>
              <a:t>1.«Женя </a:t>
            </a:r>
            <a:r>
              <a:rPr lang="ru-RU" sz="1200" b="1" i="1" dirty="0"/>
              <a:t>умерла 28 дек в 12.30 час утра 1941 г</a:t>
            </a:r>
            <a:r>
              <a:rPr lang="ru-RU" sz="1200" b="1" i="1" dirty="0" smtClean="0"/>
              <a:t>.» </a:t>
            </a:r>
          </a:p>
          <a:p>
            <a:pPr marL="0" indent="0">
              <a:buNone/>
            </a:pPr>
            <a:r>
              <a:rPr lang="ru-RU" sz="1200" b="1" i="1" dirty="0"/>
              <a:t> </a:t>
            </a:r>
            <a:r>
              <a:rPr lang="ru-RU" sz="1200" b="1" i="1" dirty="0" smtClean="0"/>
              <a:t>     </a:t>
            </a:r>
            <a:r>
              <a:rPr lang="ru-RU" sz="1200" dirty="0" smtClean="0"/>
              <a:t>Затем с промежутком меньше месяца, начали появляться следующие записи:</a:t>
            </a:r>
          </a:p>
          <a:p>
            <a:pPr marL="0" indent="0">
              <a:buNone/>
            </a:pPr>
            <a:r>
              <a:rPr lang="ru-RU" sz="1200" b="1" i="1" dirty="0" smtClean="0"/>
              <a:t>« Бабушка Умерла 25 января в 3ч. дня 1942г»</a:t>
            </a:r>
          </a:p>
          <a:p>
            <a:pPr marL="0" indent="0">
              <a:buNone/>
            </a:pPr>
            <a:r>
              <a:rPr lang="ru-RU" sz="1200" b="1" i="1" dirty="0" smtClean="0"/>
              <a:t>«Лека умер 17 марта в 5ч. Утра1942г»</a:t>
            </a:r>
          </a:p>
          <a:p>
            <a:pPr marL="0" indent="0">
              <a:buNone/>
            </a:pPr>
            <a:r>
              <a:rPr lang="ru-RU" sz="1200" b="1" i="1" dirty="0"/>
              <a:t>«Дядя Вася умер в 13 </a:t>
            </a:r>
            <a:r>
              <a:rPr lang="ru-RU" sz="1200" b="1" i="1" dirty="0" smtClean="0"/>
              <a:t>апр. </a:t>
            </a:r>
            <a:r>
              <a:rPr lang="ru-RU" sz="1200" b="1" i="1" dirty="0"/>
              <a:t>2 ч ночь 1942 г</a:t>
            </a:r>
            <a:r>
              <a:rPr lang="ru-RU" sz="1200" b="1" i="1" dirty="0" smtClean="0"/>
              <a:t>.»</a:t>
            </a:r>
          </a:p>
          <a:p>
            <a:pPr marL="0" indent="0">
              <a:buNone/>
            </a:pPr>
            <a:r>
              <a:rPr lang="ru-RU" sz="1200" b="1" i="1" dirty="0" smtClean="0"/>
              <a:t>«Дядя Леша 10 мая в 4 ч. Дня 1942г»</a:t>
            </a:r>
          </a:p>
          <a:p>
            <a:pPr marL="0" indent="0">
              <a:buNone/>
            </a:pPr>
            <a:r>
              <a:rPr lang="ru-RU" sz="1200" b="1" i="1" dirty="0" smtClean="0"/>
              <a:t>«Мама в 13 мая в 7:30 час. Утра 1942г»</a:t>
            </a:r>
          </a:p>
          <a:p>
            <a:pPr marL="0" indent="0">
              <a:buNone/>
            </a:pPr>
            <a:r>
              <a:rPr lang="ru-RU" sz="1200" b="1" dirty="0"/>
              <a:t>«Савичевы умерли»</a:t>
            </a:r>
          </a:p>
          <a:p>
            <a:pPr marL="0" indent="0">
              <a:buNone/>
            </a:pPr>
            <a:r>
              <a:rPr lang="ru-RU" sz="1200" b="1" dirty="0"/>
              <a:t>«Умерли все»</a:t>
            </a:r>
          </a:p>
          <a:p>
            <a:pPr marL="0" indent="0">
              <a:buNone/>
            </a:pPr>
            <a:r>
              <a:rPr lang="ru-RU" sz="1200" b="1" dirty="0" smtClean="0"/>
              <a:t>«Осталась одна Таня»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332657"/>
            <a:ext cx="5321752" cy="345638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71670" y="4000504"/>
            <a:ext cx="3530102" cy="259228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7504" y="3861048"/>
            <a:ext cx="2304256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87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6_books_new_rus (2)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E25B54F3-4D54-464E-B68E-DF25E4ECAAA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оформления с книгами</Template>
  <TotalTime>696</TotalTime>
  <Words>1499</Words>
  <Application>Microsoft Office PowerPoint</Application>
  <PresentationFormat>Экран (4:3)</PresentationFormat>
  <Paragraphs>99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6_books_new_rus (2)</vt:lpstr>
      <vt:lpstr>Исследовательский проект: «Блокада Ленинграда глазами детей»</vt:lpstr>
      <vt:lpstr>Актуальность</vt:lpstr>
      <vt:lpstr>Этапы работы над проектом</vt:lpstr>
      <vt:lpstr>Проблема  Мы провели анкетирование среди учащихся  7-8 классов нашей школы, где  участникам предлагалось ответить на 2 вопроса.   В итоге мы получили следующие результаты:   около 85 % опрошенных ответили неверно на оба вопроса.   Многие предполагают, что блокада длилась не более года. Решению выявленной проблемы посвящен наш проект. </vt:lpstr>
      <vt:lpstr>Хронологические рамки блокады.</vt:lpstr>
      <vt:lpstr>Жизнь детей во время блокады</vt:lpstr>
      <vt:lpstr>Источники данного периода</vt:lpstr>
      <vt:lpstr>Презентация PowerPoint</vt:lpstr>
      <vt:lpstr>Презентация PowerPoint</vt:lpstr>
      <vt:lpstr>Никто не остался в стороне. В сердце каждого зародилось сочувствие к детям, оказавшимся в столь ужасных для молодого организма условиях, поэтому каждый старался помочь, как мог. Появились лозунги, печатались газеты. Всех призывали помочь детям!</vt:lpstr>
      <vt:lpstr>Были среди детей и настоящие герои!</vt:lpstr>
      <vt:lpstr>Юра Булатов</vt:lpstr>
      <vt:lpstr>Миша Тихомиров </vt:lpstr>
      <vt:lpstr>Михаил Сухачев</vt:lpstr>
      <vt:lpstr>Презентация PowerPoint</vt:lpstr>
      <vt:lpstr>Вывод</vt:lpstr>
      <vt:lpstr>После проделанной работы, можно поделиться знаниями с ребятами </vt:lpstr>
      <vt:lpstr>В течении выступления все слушали очень внимательно. Проведем финальное анкетирование для выяснения знаний учащихся на данный момент.</vt:lpstr>
      <vt:lpstr>Презентация PowerPoint</vt:lpstr>
      <vt:lpstr>Презентация PowerPoint</vt:lpstr>
      <vt:lpstr>Используемая литература</vt:lpstr>
      <vt:lpstr>Спасибо за внимание!!!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subject>Шаблон оформления</dc:subject>
  <dc:creator>Windows User</dc:creator>
  <dc:description>Шаблон оформления</dc:description>
  <cp:lastModifiedBy>Новикова Юлия</cp:lastModifiedBy>
  <cp:revision>54</cp:revision>
  <dcterms:created xsi:type="dcterms:W3CDTF">2019-05-15T13:47:03Z</dcterms:created>
  <dcterms:modified xsi:type="dcterms:W3CDTF">2020-04-13T08:37:44Z</dcterms:modified>
  <cp:category>Шаблон оформления</cp:category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TC019087029991</vt:lpwstr>
  </property>
</Properties>
</file>