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2" r:id="rId1"/>
  </p:sldMasterIdLst>
  <p:notesMasterIdLst>
    <p:notesMasterId r:id="rId24"/>
  </p:notesMasterIdLst>
  <p:sldIdLst>
    <p:sldId id="282" r:id="rId2"/>
    <p:sldId id="283" r:id="rId3"/>
    <p:sldId id="256" r:id="rId4"/>
    <p:sldId id="268" r:id="rId5"/>
    <p:sldId id="278" r:id="rId6"/>
    <p:sldId id="257" r:id="rId7"/>
    <p:sldId id="262" r:id="rId8"/>
    <p:sldId id="269" r:id="rId9"/>
    <p:sldId id="270" r:id="rId10"/>
    <p:sldId id="280" r:id="rId11"/>
    <p:sldId id="271" r:id="rId12"/>
    <p:sldId id="273" r:id="rId13"/>
    <p:sldId id="274" r:id="rId14"/>
    <p:sldId id="272" r:id="rId15"/>
    <p:sldId id="263" r:id="rId16"/>
    <p:sldId id="265" r:id="rId17"/>
    <p:sldId id="266" r:id="rId18"/>
    <p:sldId id="267" r:id="rId19"/>
    <p:sldId id="275" r:id="rId20"/>
    <p:sldId id="276" r:id="rId21"/>
    <p:sldId id="281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C895565-35AB-47F3-AA85-325B7E5F185F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A330EC4-53CC-4B41-AE5D-3C9E54C58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7852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fld id="{EB9E6208-E31C-4070-9DE4-BD3ED72FF145}" type="slidenum">
              <a:rPr lang="ru-RU" smtClean="0"/>
              <a:pPr eaLnBrk="1" hangingPunct="1"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667D60CB-168A-4ABE-9205-F2A377DCB7A9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CFF0DB7-05F2-40BC-BA54-1B562F313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9830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9F94-04EE-444C-8401-95B68C3D7394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7BD91-5024-4C59-950B-CD6269044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309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513DD-5E2C-4727-BF30-3F1DE3A30AFF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F6E0A-FB8E-4E12-94DB-4C7677BDB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1646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A0EAD-E4FE-4225-AA8F-EFE9BF4962ED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C09A-2FB7-4410-8B63-E8B482E82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762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65EC7-357B-4377-AE96-956B25BE42AB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6BE8D-7CCE-40F3-9317-C047323EB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806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E8215-4DB1-4B8A-A739-7F75C57462A4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B3D5C-7BAE-4FD4-B04D-75DF48BB1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4997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66CA2-E2EC-4501-BAC6-E41FEC2BBC67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8AF5BE1D-00A3-4CB0-97B8-AAB036CF5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5334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1DEB9-1CC9-40E9-A33E-6D2793937D3F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69E0F-A657-4EBC-AB7C-D976F48F3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039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F4FD3-804F-4C59-AB28-09B61B19695B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F093F-581A-4747-902A-1AF061184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712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F5C21CD9-9A6D-442F-824A-18389B2C4C89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FECAB818-DBB4-4D0E-BE9C-2124144C2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9552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23D919B9-23E8-4743-897A-07D62D02BA16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D60A4A1C-3FDB-42EC-AEE5-8E3396279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327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E53E836-FCCC-4894-A5AB-BF1905CF5E97}" type="datetimeFigureOut">
              <a:rPr lang="ru-RU"/>
              <a:pPr>
                <a:defRPr/>
              </a:pPr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D32D6A0-3244-418C-9FFD-5244560D9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35" r:id="rId1"/>
    <p:sldLayoutId id="2147484236" r:id="rId2"/>
    <p:sldLayoutId id="2147484237" r:id="rId3"/>
    <p:sldLayoutId id="2147484238" r:id="rId4"/>
    <p:sldLayoutId id="2147484239" r:id="rId5"/>
    <p:sldLayoutId id="2147484231" r:id="rId6"/>
    <p:sldLayoutId id="2147484232" r:id="rId7"/>
    <p:sldLayoutId id="2147484240" r:id="rId8"/>
    <p:sldLayoutId id="2147484241" r:id="rId9"/>
    <p:sldLayoutId id="2147484233" r:id="rId10"/>
    <p:sldLayoutId id="2147484234" r:id="rId11"/>
  </p:sldLayoutIdLst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6DB2C9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90B5C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endParaRPr lang="ru-RU" sz="24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4825" y="3760788"/>
            <a:ext cx="8229600" cy="3241675"/>
          </a:xfrm>
        </p:spPr>
        <p:txBody>
          <a:bodyPr>
            <a:normAutofit fontScale="77500" lnSpcReduction="20000"/>
          </a:bodyPr>
          <a:lstStyle/>
          <a:p>
            <a:pPr marL="6400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200" dirty="0"/>
              <a:t>1) Центральные фигуры народных былин, совершающие подвиги.</a:t>
            </a:r>
            <a:br>
              <a:rPr lang="ru-RU" sz="3200" dirty="0"/>
            </a:br>
            <a:r>
              <a:rPr lang="ru-RU" sz="3200" dirty="0"/>
              <a:t>2) Прозвище русского богатыря Ильи.</a:t>
            </a:r>
            <a:br>
              <a:rPr lang="ru-RU" sz="3200" dirty="0"/>
            </a:br>
            <a:r>
              <a:rPr lang="ru-RU" sz="3200" dirty="0"/>
              <a:t>3) Побратим Ильи Муромца, освободивший Забаву </a:t>
            </a:r>
            <a:r>
              <a:rPr lang="ru-RU" sz="3200" dirty="0" err="1"/>
              <a:t>Путятичну</a:t>
            </a:r>
            <a:r>
              <a:rPr lang="ru-RU" sz="3200" dirty="0"/>
              <a:t>.</a:t>
            </a:r>
            <a:br>
              <a:rPr lang="ru-RU" sz="3200" dirty="0"/>
            </a:br>
            <a:r>
              <a:rPr lang="ru-RU" sz="3200" dirty="0"/>
              <a:t>4) Чудовище, которое жило на горе </a:t>
            </a:r>
            <a:r>
              <a:rPr lang="ru-RU" sz="3200" dirty="0" err="1"/>
              <a:t>Сорочинской</a:t>
            </a:r>
            <a:r>
              <a:rPr lang="ru-RU" sz="3200" dirty="0"/>
              <a:t>.</a:t>
            </a:r>
            <a:br>
              <a:rPr lang="ru-RU" sz="3200" dirty="0"/>
            </a:br>
            <a:r>
              <a:rPr lang="ru-RU" sz="3200" dirty="0"/>
              <a:t>5)Злодей, свистел по-соловьиному, кричал по-звериному, шипел по-змеиному.</a:t>
            </a:r>
            <a:br>
              <a:rPr lang="ru-RU" sz="3200" dirty="0"/>
            </a:br>
            <a:endParaRPr lang="ru-RU" sz="3200" dirty="0"/>
          </a:p>
          <a:p>
            <a:pPr marL="0" indent="-27305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9220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31" t="30598" r="5518" b="27655"/>
          <a:stretch>
            <a:fillRect/>
          </a:stretch>
        </p:blipFill>
        <p:spPr bwMode="auto">
          <a:xfrm>
            <a:off x="323850" y="476250"/>
            <a:ext cx="8532813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026" name="Picture 2" descr="C:\Users\ФЕРМО\Desktop\pXgZNuik0W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469847"/>
            <a:ext cx="5500563" cy="3096344"/>
          </a:xfrm>
          <a:effectLst>
            <a:softEdge rad="112500"/>
          </a:effectLst>
          <a:extLst/>
        </p:spPr>
      </p:pic>
      <p:pic>
        <p:nvPicPr>
          <p:cNvPr id="1027" name="Picture 3" descr="C:\Users\ФЕРМО\Desktop\5OONlahI71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448" y="3566191"/>
            <a:ext cx="5811552" cy="3271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04664"/>
            <a:ext cx="7232650" cy="68580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26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Наши земляки – герои Великой Отечественной войны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900113" y="1773238"/>
            <a:ext cx="7920037" cy="3048000"/>
          </a:xfrm>
        </p:spPr>
        <p:txBody>
          <a:bodyPr/>
          <a:lstStyle/>
          <a:p>
            <a:pPr marL="0" indent="-273050">
              <a:buFont typeface="Wingdings" pitchFamily="2" charset="2"/>
              <a:buNone/>
            </a:pPr>
            <a:r>
              <a:rPr lang="ru-RU" sz="1800" smtClean="0"/>
              <a:t> </a:t>
            </a:r>
            <a:r>
              <a:rPr lang="ru-RU" sz="1800" b="1" smtClean="0"/>
              <a:t>Пилютов Петр Андреевич              Зеленцов Виктор Владимирович</a:t>
            </a:r>
          </a:p>
        </p:txBody>
      </p:sp>
      <p:pic>
        <p:nvPicPr>
          <p:cNvPr id="5" name="Рисунок 4" descr="C:\Users\Администратор\Pictures\Pilyutov_P_A_19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85984"/>
            <a:ext cx="250033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Администратор\Pictures\63234150_Zelencov_V_V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285984"/>
            <a:ext cx="257176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Администратор\Pictures\звезд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920671"/>
            <a:ext cx="1524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8064500" cy="909638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Герои </a:t>
            </a: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Социалистического Труда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23850" y="1762125"/>
            <a:ext cx="8712200" cy="3048000"/>
          </a:xfrm>
        </p:spPr>
        <p:txBody>
          <a:bodyPr/>
          <a:lstStyle/>
          <a:p>
            <a:pPr marL="0" indent="-273050">
              <a:buFont typeface="Wingdings 2" pitchFamily="18" charset="2"/>
              <a:buNone/>
            </a:pPr>
            <a:r>
              <a:rPr lang="ru-RU" sz="1800" b="1" smtClean="0"/>
              <a:t>Горбунов Анатолий Прокопьевич                  Попов Юрий Михайлович</a:t>
            </a:r>
          </a:p>
          <a:p>
            <a:pPr marL="0" indent="-273050">
              <a:buFont typeface="Wingdings" pitchFamily="2" charset="2"/>
              <a:buNone/>
            </a:pPr>
            <a:endParaRPr lang="ru-RU" sz="1800" b="1" smtClean="0"/>
          </a:p>
          <a:p>
            <a:pPr marL="0" indent="-273050">
              <a:buFont typeface="Wingdings" pitchFamily="2" charset="2"/>
              <a:buNone/>
            </a:pPr>
            <a:endParaRPr lang="ru-RU" sz="1800" smtClean="0"/>
          </a:p>
        </p:txBody>
      </p:sp>
      <p:pic>
        <p:nvPicPr>
          <p:cNvPr id="25606" name="Picture 6" descr="C:\Users\Администратор\Pictures\Gorbunov_A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73719"/>
            <a:ext cx="2643206" cy="3724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Администратор\Pictures\Болгар%20ГСТ%20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269235"/>
            <a:ext cx="1209675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I:\IMG_01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238114" y="2798970"/>
            <a:ext cx="3600400" cy="2700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322" y="260648"/>
            <a:ext cx="6400800" cy="68580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Герой России</a:t>
            </a:r>
            <a:endParaRPr lang="ru-RU" sz="4000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1331913" y="1773238"/>
            <a:ext cx="6400800" cy="3048000"/>
          </a:xfrm>
        </p:spPr>
        <p:txBody>
          <a:bodyPr/>
          <a:lstStyle/>
          <a:p>
            <a:pPr marL="0" indent="-273050">
              <a:buFont typeface="Wingdings" pitchFamily="2" charset="2"/>
              <a:buNone/>
            </a:pPr>
            <a:r>
              <a:rPr lang="ru-RU" sz="1800" b="1" smtClean="0"/>
              <a:t>Конопелькин Евгений Николаевич</a:t>
            </a:r>
          </a:p>
        </p:txBody>
      </p:sp>
      <p:pic>
        <p:nvPicPr>
          <p:cNvPr id="4" name="Рисунок 3" descr="C:\Users\Администратор\Pictures\konop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51043"/>
            <a:ext cx="5576154" cy="3856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Администратор\Pictures\8b530e4f8889f94cc74952f7d093627c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928934"/>
            <a:ext cx="1266825" cy="2480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229600" cy="142875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Подвиг</a:t>
            </a: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-  </a:t>
            </a:r>
            <a:r>
              <a:rPr lang="ru-RU" sz="32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самоотверженный, героический поступок</a:t>
            </a:r>
            <a:endParaRPr lang="ru-RU" sz="48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2531" name="Объект 3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marL="0" indent="-273050"/>
            <a:endParaRPr lang="ru-RU" smtClean="0"/>
          </a:p>
        </p:txBody>
      </p:sp>
      <p:pic>
        <p:nvPicPr>
          <p:cNvPr id="1030" name="Picture 6" descr="http://festival.1september.ru/articles/584116/presentation/2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36912"/>
            <a:ext cx="4988133" cy="374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4"/>
            <a:ext cx="8229600" cy="95250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Портрет героя</a:t>
            </a:r>
            <a:br>
              <a:rPr lang="ru-RU" sz="6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sz="60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187450" y="1628775"/>
            <a:ext cx="6729413" cy="3887788"/>
          </a:xfrm>
        </p:spPr>
        <p:txBody>
          <a:bodyPr/>
          <a:lstStyle/>
          <a:p>
            <a:pPr marL="0" indent="-273050"/>
            <a:r>
              <a:rPr lang="ru-RU" sz="3600" smtClean="0"/>
              <a:t> внешность (любая);</a:t>
            </a:r>
          </a:p>
          <a:p>
            <a:pPr marL="0" indent="-273050"/>
            <a:r>
              <a:rPr lang="ru-RU" sz="3600" smtClean="0"/>
              <a:t> возраст (любой);</a:t>
            </a:r>
          </a:p>
          <a:p>
            <a:pPr marL="0" indent="-273050"/>
            <a:r>
              <a:rPr lang="ru-RU" sz="3600" smtClean="0"/>
              <a:t> профессия (любая); </a:t>
            </a:r>
          </a:p>
          <a:p>
            <a:pPr marL="0" indent="-273050"/>
            <a:r>
              <a:rPr lang="ru-RU" sz="3600" smtClean="0"/>
              <a:t> воспитание (самовоспитание);</a:t>
            </a:r>
          </a:p>
          <a:p>
            <a:pPr marL="0" indent="-273050"/>
            <a:r>
              <a:rPr lang="ru-RU" sz="3600" smtClean="0"/>
              <a:t> место рождения (любое).</a:t>
            </a:r>
          </a:p>
          <a:p>
            <a:pPr marL="0" indent="-273050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8229600" cy="1095375"/>
          </a:xfrm>
        </p:spPr>
        <p:txBody>
          <a:bodyPr/>
          <a:lstStyle/>
          <a:p>
            <a:pPr indent="0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Герой </a:t>
            </a:r>
            <a:r>
              <a:rPr lang="ru-RU" sz="36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нашего времени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/>
          <a:lstStyle/>
          <a:p>
            <a:pPr marL="0" indent="-273050"/>
            <a:endParaRPr lang="ru-RU" smtClean="0"/>
          </a:p>
        </p:txBody>
      </p:sp>
      <p:sp>
        <p:nvSpPr>
          <p:cNvPr id="24580" name="Содержимое 3"/>
          <p:cNvSpPr>
            <a:spLocks noGrp="1"/>
          </p:cNvSpPr>
          <p:nvPr>
            <p:ph sz="half" idx="2"/>
          </p:nvPr>
        </p:nvSpPr>
        <p:spPr>
          <a:xfrm>
            <a:off x="5364163" y="1989138"/>
            <a:ext cx="3529012" cy="4464050"/>
          </a:xfrm>
        </p:spPr>
        <p:txBody>
          <a:bodyPr/>
          <a:lstStyle/>
          <a:p>
            <a:pPr marL="0" indent="-273050">
              <a:buFont typeface="Wingdings" pitchFamily="2" charset="2"/>
              <a:buNone/>
            </a:pPr>
            <a:r>
              <a:rPr lang="ru-RU" sz="2800" b="1" smtClean="0"/>
              <a:t>Майор Сергей Солнечников </a:t>
            </a:r>
          </a:p>
          <a:p>
            <a:pPr marL="0" indent="-273050">
              <a:buFont typeface="Wingdings" pitchFamily="2" charset="2"/>
              <a:buNone/>
            </a:pPr>
            <a:r>
              <a:rPr lang="ru-RU" sz="2800" i="1" smtClean="0"/>
              <a:t>Посмертно присвоено звание -Герой России. </a:t>
            </a:r>
          </a:p>
          <a:p>
            <a:pPr marL="0" indent="-273050">
              <a:buFont typeface="Wingdings" pitchFamily="2" charset="2"/>
              <a:buNone/>
            </a:pPr>
            <a:endParaRPr lang="ru-RU" sz="2800" smtClean="0"/>
          </a:p>
        </p:txBody>
      </p:sp>
      <p:pic>
        <p:nvPicPr>
          <p:cNvPr id="3074" name="Picture 2" descr="http://img0.liveinternet.ru/images/attach/c/5/85/425/85425168_3996605_solnechnikov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24592"/>
            <a:ext cx="4609778" cy="3392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88900"/>
          </a:xfrm>
        </p:spPr>
        <p:txBody>
          <a:bodyPr>
            <a:normAutofit fontScale="90000"/>
          </a:bodyPr>
          <a:lstStyle/>
          <a:p>
            <a:pPr indent="0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5603" name="Объект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/>
          <a:lstStyle/>
          <a:p>
            <a:pPr marL="0" indent="-273050"/>
            <a:endParaRPr lang="ru-RU" smtClean="0"/>
          </a:p>
        </p:txBody>
      </p:sp>
      <p:sp>
        <p:nvSpPr>
          <p:cNvPr id="25604" name="Содержимое 3"/>
          <p:cNvSpPr>
            <a:spLocks noGrp="1"/>
          </p:cNvSpPr>
          <p:nvPr>
            <p:ph sz="half" idx="2"/>
          </p:nvPr>
        </p:nvSpPr>
        <p:spPr>
          <a:xfrm>
            <a:off x="684213" y="692150"/>
            <a:ext cx="7858125" cy="2563813"/>
          </a:xfrm>
        </p:spPr>
        <p:txBody>
          <a:bodyPr/>
          <a:lstStyle/>
          <a:p>
            <a:pPr marL="0" indent="-273050">
              <a:buFont typeface="Wingdings" pitchFamily="2" charset="2"/>
              <a:buNone/>
            </a:pPr>
            <a:r>
              <a:rPr lang="ru-RU" sz="2800" b="1" smtClean="0"/>
              <a:t>Юлия Ануфриева </a:t>
            </a:r>
            <a:r>
              <a:rPr lang="ru-RU" sz="2800" smtClean="0"/>
              <a:t>- санитарка из Новгородской области спасла 23 человека ценой своей жизни. </a:t>
            </a:r>
          </a:p>
        </p:txBody>
      </p:sp>
      <p:pic>
        <p:nvPicPr>
          <p:cNvPr id="2050" name="Picture 2" descr="C:\Users\ФЕРМО\Desktop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6083598" cy="4063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88900"/>
          </a:xfrm>
        </p:spPr>
        <p:txBody>
          <a:bodyPr>
            <a:normAutofit fontScale="90000"/>
          </a:bodyPr>
          <a:lstStyle/>
          <a:p>
            <a:pPr indent="0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6627" name="Содержимое 4" descr="http://geroivremeni.ru/sites/default/files/styles/hero/public/ilinovskaya_0.jpg?itok=KDFf5PMe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2060575"/>
            <a:ext cx="5338762" cy="396081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58888" y="-171450"/>
            <a:ext cx="7273925" cy="1844675"/>
          </a:xfrm>
        </p:spPr>
        <p:txBody>
          <a:bodyPr rtlCol="0">
            <a:normAutofit fontScale="32500" lnSpcReduction="20000"/>
          </a:bodyPr>
          <a:lstStyle/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900" dirty="0" smtClean="0"/>
              <a:t>       </a:t>
            </a:r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900" dirty="0"/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7200" b="1" dirty="0" smtClean="0"/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7200" b="1" dirty="0"/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1200" b="1" dirty="0" smtClean="0"/>
              <a:t>София </a:t>
            </a:r>
            <a:r>
              <a:rPr lang="ru-RU" sz="11200" b="1" dirty="0" err="1" smtClean="0"/>
              <a:t>Ильинова</a:t>
            </a:r>
            <a:r>
              <a:rPr lang="ru-RU" sz="11200" b="1" dirty="0" smtClean="0"/>
              <a:t> из Якутии</a:t>
            </a:r>
            <a:endParaRPr lang="ru-RU" sz="1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088188" cy="68580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Церемония вручения премии «Герой нашего времени</a:t>
            </a: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»</a:t>
            </a:r>
            <a:endParaRPr lang="ru-RU" sz="4400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marL="0" indent="-273050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5" name="Рисунок 4" descr="http://volga.mchs.ru/upload/site8/iblock/d6a/dsc00957-800x600.jpg"/>
          <p:cNvPicPr/>
          <p:nvPr/>
        </p:nvPicPr>
        <p:blipFill rotWithShape="1">
          <a:blip r:embed="rId2" cstate="print"/>
          <a:srcRect l="13625" r="12276"/>
          <a:stretch/>
        </p:blipFill>
        <p:spPr bwMode="auto">
          <a:xfrm>
            <a:off x="5258358" y="2276872"/>
            <a:ext cx="3346089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file-rf.ru/uploads/view/position/062012/f3f26a5c7342db7f37a79c8582fec39d2ec8b1c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88" y="2279626"/>
            <a:ext cx="5028271" cy="3453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marL="0" indent="-273050"/>
            <a:endParaRPr lang="ru-RU" smtClean="0"/>
          </a:p>
        </p:txBody>
      </p:sp>
      <p:pic>
        <p:nvPicPr>
          <p:cNvPr id="10244" name="Picture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31" t="30598" r="5518" b="27655"/>
          <a:stretch>
            <a:fillRect/>
          </a:stretch>
        </p:blipFill>
        <p:spPr bwMode="auto">
          <a:xfrm>
            <a:off x="395288" y="2133600"/>
            <a:ext cx="849788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76600" y="2492375"/>
            <a:ext cx="647700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Б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18300" y="2471738"/>
            <a:ext cx="6492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03913" y="2438400"/>
            <a:ext cx="647700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54625" y="2471738"/>
            <a:ext cx="6492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06925" y="2490788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9225" y="2514600"/>
            <a:ext cx="647700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08850" y="2492375"/>
            <a:ext cx="647700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956550" y="2462213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58888" y="2900363"/>
            <a:ext cx="649287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261350" y="2767013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908175" y="2890838"/>
            <a:ext cx="647700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76600" y="2900363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718550" y="3224213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870950" y="3376613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9023350" y="3529013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/>
          </a:p>
        </p:txBody>
      </p:sp>
      <p:sp>
        <p:nvSpPr>
          <p:cNvPr id="10260" name="TextBox 19"/>
          <p:cNvSpPr txBox="1">
            <a:spLocks noChangeArrowheads="1"/>
          </p:cNvSpPr>
          <p:nvPr/>
        </p:nvSpPr>
        <p:spPr bwMode="auto">
          <a:xfrm>
            <a:off x="1258888" y="2903538"/>
            <a:ext cx="4645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algn="ctr" eaLnBrk="1" hangingPunct="1"/>
            <a:endParaRPr lang="ru-RU" b="1"/>
          </a:p>
        </p:txBody>
      </p:sp>
      <p:sp>
        <p:nvSpPr>
          <p:cNvPr id="21" name="Прямоугольник 20"/>
          <p:cNvSpPr/>
          <p:nvPr/>
        </p:nvSpPr>
        <p:spPr>
          <a:xfrm>
            <a:off x="7937500" y="2471738"/>
            <a:ext cx="647700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И</a:t>
            </a:r>
          </a:p>
        </p:txBody>
      </p:sp>
      <p:sp>
        <p:nvSpPr>
          <p:cNvPr id="10262" name="TextBox 21"/>
          <p:cNvSpPr txBox="1">
            <a:spLocks noChangeArrowheads="1"/>
          </p:cNvSpPr>
          <p:nvPr/>
        </p:nvSpPr>
        <p:spPr bwMode="auto">
          <a:xfrm>
            <a:off x="1258888" y="2805113"/>
            <a:ext cx="4968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2800" b="1"/>
              <a:t>  </a:t>
            </a:r>
            <a:r>
              <a:rPr lang="ru-RU" sz="2800" b="1">
                <a:solidFill>
                  <a:schemeClr val="bg1"/>
                </a:solidFill>
              </a:rPr>
              <a:t>М    У     Р     О   М    Е    Ц</a:t>
            </a:r>
          </a:p>
        </p:txBody>
      </p:sp>
      <p:sp>
        <p:nvSpPr>
          <p:cNvPr id="10263" name="TextBox 22"/>
          <p:cNvSpPr txBox="1">
            <a:spLocks noChangeArrowheads="1"/>
          </p:cNvSpPr>
          <p:nvPr/>
        </p:nvSpPr>
        <p:spPr bwMode="auto">
          <a:xfrm>
            <a:off x="2622550" y="3249613"/>
            <a:ext cx="4968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chemeClr val="bg1"/>
                </a:solidFill>
              </a:rPr>
              <a:t>   Д   О     Б    Р   Ы    Н    Я</a:t>
            </a:r>
          </a:p>
        </p:txBody>
      </p:sp>
      <p:sp>
        <p:nvSpPr>
          <p:cNvPr id="10264" name="TextBox 23"/>
          <p:cNvSpPr txBox="1">
            <a:spLocks noChangeArrowheads="1"/>
          </p:cNvSpPr>
          <p:nvPr/>
        </p:nvSpPr>
        <p:spPr bwMode="auto">
          <a:xfrm>
            <a:off x="3835400" y="3656013"/>
            <a:ext cx="49688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chemeClr val="bg1"/>
                </a:solidFill>
              </a:rPr>
              <a:t>   Г    О     Р     Ы   Н    Ы   Ч</a:t>
            </a:r>
          </a:p>
        </p:txBody>
      </p:sp>
      <p:sp>
        <p:nvSpPr>
          <p:cNvPr id="10265" name="TextBox 24"/>
          <p:cNvSpPr txBox="1">
            <a:spLocks noChangeArrowheads="1"/>
          </p:cNvSpPr>
          <p:nvPr/>
        </p:nvSpPr>
        <p:spPr bwMode="auto">
          <a:xfrm>
            <a:off x="468313" y="4067175"/>
            <a:ext cx="4967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chemeClr val="bg1"/>
                </a:solidFill>
              </a:rPr>
              <a:t>    С   О     Л     О   В    Е      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836712"/>
            <a:ext cx="6977063" cy="68580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Иоганн ГЕТЕ - </a:t>
            </a:r>
            <a:r>
              <a:rPr lang="ru-RU" sz="24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п</a:t>
            </a:r>
            <a:r>
              <a:rPr lang="ru-RU" sz="2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оэт, государственный деятель, мыслитель и естествоиспытатель</a:t>
            </a:r>
            <a:r>
              <a:rPr lang="ru-RU" sz="24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sz="2400" b="1" i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395288" y="2492375"/>
            <a:ext cx="4105275" cy="30480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3600" b="1" i="1" smtClean="0"/>
              <a:t>«Невозможно всегда быть героем, но всегда можно остаться человеком» </a:t>
            </a:r>
            <a:endParaRPr lang="ru-RU" sz="3600" smtClean="0"/>
          </a:p>
        </p:txBody>
      </p:sp>
      <p:pic>
        <p:nvPicPr>
          <p:cNvPr id="5124" name="Picture 4" descr="http://feejeepress.com/fnords/widowss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96" y="1484784"/>
            <a:ext cx="2916504" cy="37754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4" name="Picture 2" descr="http://www.mger2020.ru/sites/default/files/gero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404664"/>
            <a:ext cx="4032448" cy="3551759"/>
          </a:xfrm>
          <a:effectLst>
            <a:softEdge rad="112500"/>
          </a:effectLst>
          <a:extLst/>
        </p:spPr>
      </p:pic>
      <p:pic>
        <p:nvPicPr>
          <p:cNvPr id="5" name="Содержимое 3" descr="http://geroivremeni.ru/sites/default/files/styles/hero/public/m7jzy7dvyfc.jpg?itok=9iWjJbTp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068960"/>
            <a:ext cx="4541490" cy="3599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323850" y="2492375"/>
            <a:ext cx="8516938" cy="45720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z="4400" b="1" smtClean="0"/>
              <a:t>Жизнь дана на добрые дела!</a:t>
            </a: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764704"/>
            <a:ext cx="5688632" cy="2016224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Жизнь дана на добрые дела</a:t>
            </a:r>
            <a:endParaRPr lang="ru-RU" sz="4800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404664" y="4941168"/>
            <a:ext cx="8062913" cy="178593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/>
              <a:t>Классный час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/>
              <a:t>6 класс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smtClean="0"/>
              <a:t>Педагог:Абилева</a:t>
            </a:r>
            <a:r>
              <a:rPr lang="ru-RU" sz="2400" b="1" dirty="0" smtClean="0"/>
              <a:t> Е.Ю.</a:t>
            </a:r>
            <a:endParaRPr lang="ru-RU" sz="24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/>
              <a:t>Г. Аша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8229600" cy="1095375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Цель 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 rtlCol="0">
            <a:normAutofit fontScale="92500"/>
          </a:bodyPr>
          <a:lstStyle/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100" dirty="0" smtClean="0"/>
              <a:t>дать </a:t>
            </a:r>
            <a:r>
              <a:rPr lang="ru-RU" sz="5100" dirty="0"/>
              <a:t>представление о понятиях «герой», «подвиг», раскрыть образ героя на примерах из современной </a:t>
            </a:r>
            <a:r>
              <a:rPr lang="ru-RU" sz="5100" dirty="0" smtClean="0"/>
              <a:t>жизни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400800" cy="685800"/>
          </a:xfrm>
        </p:spPr>
        <p:txBody>
          <a:bodyPr>
            <a:normAutofit fontScale="90000"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Задачи:</a:t>
            </a:r>
            <a:br>
              <a:rPr lang="ru-RU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549275"/>
            <a:ext cx="8712200" cy="4895850"/>
          </a:xfrm>
        </p:spPr>
        <p:txBody>
          <a:bodyPr rtlCol="0">
            <a:noAutofit/>
          </a:bodyPr>
          <a:lstStyle/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/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800" dirty="0" smtClean="0"/>
              <a:t>Развивать умение:</a:t>
            </a:r>
          </a:p>
          <a:p>
            <a:pPr marL="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 составлять </a:t>
            </a:r>
            <a:r>
              <a:rPr lang="ru-RU" sz="2800" dirty="0"/>
              <a:t>портрет </a:t>
            </a:r>
            <a:r>
              <a:rPr lang="ru-RU" sz="2800" dirty="0" smtClean="0"/>
              <a:t>героя,</a:t>
            </a:r>
          </a:p>
          <a:p>
            <a:pPr marL="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отбирать </a:t>
            </a:r>
            <a:r>
              <a:rPr lang="ru-RU" sz="2800" dirty="0"/>
              <a:t>качества характера, свойственные данному понятию, </a:t>
            </a:r>
            <a:endParaRPr lang="ru-RU" sz="2800" dirty="0" smtClean="0"/>
          </a:p>
          <a:p>
            <a:pPr marL="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анализировать </a:t>
            </a:r>
            <a:r>
              <a:rPr lang="ru-RU" sz="2800" dirty="0"/>
              <a:t>услышанное и </a:t>
            </a:r>
            <a:r>
              <a:rPr lang="ru-RU" sz="2800" dirty="0" smtClean="0"/>
              <a:t>увиденное,</a:t>
            </a:r>
          </a:p>
          <a:p>
            <a:pPr marL="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составлять </a:t>
            </a:r>
            <a:r>
              <a:rPr lang="ru-RU" sz="2800" dirty="0"/>
              <a:t>и высказывать собственное мнение;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800" dirty="0"/>
              <a:t> воспитывать чувство патриотизма, а также чувство гордости </a:t>
            </a:r>
            <a:endParaRPr lang="ru-RU" sz="2800" dirty="0" smtClean="0"/>
          </a:p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/>
              <a:t>и </a:t>
            </a:r>
            <a:r>
              <a:rPr lang="ru-RU" sz="2800" dirty="0"/>
              <a:t>уважения к народу;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800" dirty="0"/>
              <a:t>Закрепить знания истории своей малой родины.</a:t>
            </a:r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/>
          </a:p>
          <a:p>
            <a:pPr marL="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Герой</a:t>
            </a:r>
            <a:r>
              <a:rPr lang="ru-RU" sz="6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- 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это</a:t>
            </a:r>
            <a:endParaRPr lang="ru-RU" sz="44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68313" y="1700213"/>
            <a:ext cx="8064500" cy="3136900"/>
          </a:xfrm>
        </p:spPr>
        <p:txBody>
          <a:bodyPr/>
          <a:lstStyle/>
          <a:p>
            <a:pPr marL="0" indent="-273050"/>
            <a:r>
              <a:rPr lang="ru-RU" sz="2800" smtClean="0"/>
              <a:t> Выдающийся своей храбростью, доблестью, самоотверженностью человек, совершающий подвиги.</a:t>
            </a:r>
          </a:p>
          <a:p>
            <a:pPr marL="0" indent="-273050"/>
            <a:r>
              <a:rPr lang="ru-RU" sz="2800" smtClean="0"/>
              <a:t> Главное действующее лицо литературного произведения.</a:t>
            </a:r>
          </a:p>
          <a:p>
            <a:pPr marL="0" indent="-273050"/>
            <a:r>
              <a:rPr lang="ru-RU" sz="2800" smtClean="0"/>
              <a:t> Лицо, воплощающее в себе характерные черты эпохи, среды.</a:t>
            </a:r>
          </a:p>
          <a:p>
            <a:pPr marL="0" indent="-273050"/>
            <a:r>
              <a:rPr lang="ru-RU" sz="2800" smtClean="0"/>
              <a:t> Лицо, привлекшее к себе внимание чем-нибудь или являющееся предметом восхищения, подражания.</a:t>
            </a:r>
          </a:p>
          <a:p>
            <a:pPr marL="0" indent="-273050"/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Герои древней Руси</a:t>
            </a:r>
            <a:endParaRPr lang="ru-RU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612188" y="6429375"/>
            <a:ext cx="46037" cy="46038"/>
          </a:xfrm>
        </p:spPr>
        <p:txBody>
          <a:bodyPr rtlCol="0">
            <a:normAutofit fontScale="25000" lnSpcReduction="20000"/>
          </a:bodyPr>
          <a:lstStyle/>
          <a:p>
            <a:pPr marL="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9458" name="Picture 2" descr="http://petroart.ru/art/v/vasnecov/img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98269"/>
            <a:ext cx="3731545" cy="314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://mamhappy.ru/wp-content/uploads/2014/03/svyatog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04864"/>
            <a:ext cx="3459511" cy="3735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6853" y="332656"/>
            <a:ext cx="7194550" cy="68580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26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Наши земляки – герои Великой Отечественной войны</a:t>
            </a:r>
            <a:endParaRPr lang="ru-RU" sz="26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700213"/>
            <a:ext cx="7397750" cy="3048000"/>
          </a:xfrm>
        </p:spPr>
        <p:txBody>
          <a:bodyPr rtlCol="0">
            <a:normAutofit/>
          </a:bodyPr>
          <a:lstStyle/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b="1" dirty="0" smtClean="0">
                <a:latin typeface="+mj-lt"/>
              </a:rPr>
              <a:t>Еремеев Пётр Васильевич                              </a:t>
            </a:r>
            <a:r>
              <a:rPr lang="ru-RU" sz="1600" b="1" dirty="0" err="1" smtClean="0">
                <a:latin typeface="+mj-lt"/>
              </a:rPr>
              <a:t>Озимин</a:t>
            </a:r>
            <a:r>
              <a:rPr lang="ru-RU" sz="1600" b="1" dirty="0" smtClean="0">
                <a:latin typeface="+mj-lt"/>
              </a:rPr>
              <a:t> Михаил </a:t>
            </a:r>
            <a:r>
              <a:rPr lang="ru-RU" sz="1600" b="1" dirty="0"/>
              <a:t>Иванович</a:t>
            </a:r>
          </a:p>
          <a:p>
            <a:pPr marL="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600" dirty="0">
              <a:latin typeface="+mj-lt"/>
            </a:endParaRPr>
          </a:p>
        </p:txBody>
      </p:sp>
      <p:pic>
        <p:nvPicPr>
          <p:cNvPr id="4" name="Рисунок 3" descr="C:\Users\Администратор\Pictures\eremeev_p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357430"/>
            <a:ext cx="257176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Администратор\Pictures\OZIMIN_MIHAI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28868"/>
            <a:ext cx="235745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Администратор\Pictures\звезд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000372"/>
            <a:ext cx="1524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16632"/>
            <a:ext cx="7950200" cy="1143000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26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Наши земляки – герои Великой Отечественной войны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740275"/>
          </a:xfrm>
        </p:spPr>
        <p:txBody>
          <a:bodyPr/>
          <a:lstStyle/>
          <a:p>
            <a:pPr marL="0" indent="-273050">
              <a:buFont typeface="Wingdings" pitchFamily="2" charset="2"/>
              <a:buNone/>
            </a:pPr>
            <a:r>
              <a:rPr lang="ru-RU" sz="1800" b="1" smtClean="0"/>
              <a:t>      Изюмов Николай Андреевич                   Нелюбин Иван Яковлевич                   </a:t>
            </a:r>
          </a:p>
        </p:txBody>
      </p:sp>
      <p:pic>
        <p:nvPicPr>
          <p:cNvPr id="4" name="Рисунок 3" descr="C:\Users\Администратор\Pictures\370640w505h382aut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64579"/>
            <a:ext cx="250033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Администратор\Pictures\74464057_large_Maslennikov_Ptr_Andr_pko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64579"/>
            <a:ext cx="242889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Администратор\Pictures\звезд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000372"/>
            <a:ext cx="1524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382</TotalTime>
  <Words>347</Words>
  <Application>Microsoft Office PowerPoint</Application>
  <PresentationFormat>Экран (4:3)</PresentationFormat>
  <Paragraphs>67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Яркая</vt:lpstr>
      <vt:lpstr>Слайд 1</vt:lpstr>
      <vt:lpstr>Слайд 2</vt:lpstr>
      <vt:lpstr>Жизнь дана на добрые дела</vt:lpstr>
      <vt:lpstr>Цель : </vt:lpstr>
      <vt:lpstr>Задачи: </vt:lpstr>
      <vt:lpstr>Герой - это</vt:lpstr>
      <vt:lpstr>Герои древней Руси</vt:lpstr>
      <vt:lpstr>Наши земляки – герои Великой Отечественной войны</vt:lpstr>
      <vt:lpstr>Наши земляки – герои Великой Отечественной войны</vt:lpstr>
      <vt:lpstr>Слайд 10</vt:lpstr>
      <vt:lpstr>Наши земляки – герои Великой Отечественной войны</vt:lpstr>
      <vt:lpstr>Герои Социалистического Труда</vt:lpstr>
      <vt:lpstr>Герой России</vt:lpstr>
      <vt:lpstr>Подвиг -  самоотверженный, героический поступок</vt:lpstr>
      <vt:lpstr>Портрет героя </vt:lpstr>
      <vt:lpstr>Герой нашего времени</vt:lpstr>
      <vt:lpstr>Слайд 17</vt:lpstr>
      <vt:lpstr>Слайд 18</vt:lpstr>
      <vt:lpstr>Церемония вручения премии «Герой нашего времени»</vt:lpstr>
      <vt:lpstr>Иоганн ГЕТЕ - поэт, государственный деятель, мыслитель и естествоиспытатель 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1USER</cp:lastModifiedBy>
  <cp:revision>36</cp:revision>
  <dcterms:created xsi:type="dcterms:W3CDTF">2016-01-20T15:52:27Z</dcterms:created>
  <dcterms:modified xsi:type="dcterms:W3CDTF">2022-09-23T18:10:39Z</dcterms:modified>
</cp:coreProperties>
</file>