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1" r:id="rId2"/>
    <p:sldId id="292" r:id="rId3"/>
    <p:sldId id="293" r:id="rId4"/>
    <p:sldId id="295" r:id="rId5"/>
    <p:sldId id="296" r:id="rId6"/>
    <p:sldId id="297" r:id="rId7"/>
    <p:sldId id="262" r:id="rId8"/>
    <p:sldId id="263" r:id="rId9"/>
    <p:sldId id="299" r:id="rId10"/>
    <p:sldId id="264" r:id="rId11"/>
    <p:sldId id="270" r:id="rId12"/>
    <p:sldId id="298" r:id="rId13"/>
    <p:sldId id="271" r:id="rId14"/>
    <p:sldId id="268" r:id="rId15"/>
    <p:sldId id="275" r:id="rId16"/>
    <p:sldId id="283" r:id="rId17"/>
    <p:sldId id="277" r:id="rId18"/>
    <p:sldId id="284" r:id="rId19"/>
    <p:sldId id="287" r:id="rId20"/>
    <p:sldId id="289" r:id="rId21"/>
    <p:sldId id="286" r:id="rId22"/>
    <p:sldId id="28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05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89F10-49AD-4EC2-9278-95A2D7D116CA}" type="datetimeFigureOut">
              <a:rPr lang="ru-RU" smtClean="0"/>
              <a:pPr/>
              <a:t>05.09.2022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C6161-6E50-41AA-9722-9269655E10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205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89F10-49AD-4EC2-9278-95A2D7D116CA}" type="datetimeFigureOut">
              <a:rPr lang="ru-RU" smtClean="0"/>
              <a:pPr/>
              <a:t>05.09.2022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C6161-6E50-41AA-9722-9269655E10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773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89F10-49AD-4EC2-9278-95A2D7D116CA}" type="datetimeFigureOut">
              <a:rPr lang="ru-RU" smtClean="0"/>
              <a:pPr/>
              <a:t>05.09.2022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C6161-6E50-41AA-9722-9269655E10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581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89F10-49AD-4EC2-9278-95A2D7D116CA}" type="datetimeFigureOut">
              <a:rPr lang="ru-RU" smtClean="0"/>
              <a:pPr/>
              <a:t>05.09.2022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C6161-6E50-41AA-9722-9269655E10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274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89F10-49AD-4EC2-9278-95A2D7D116CA}" type="datetimeFigureOut">
              <a:rPr lang="ru-RU" smtClean="0"/>
              <a:pPr/>
              <a:t>05.09.2022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C6161-6E50-41AA-9722-9269655E10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387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89F10-49AD-4EC2-9278-95A2D7D116CA}" type="datetimeFigureOut">
              <a:rPr lang="ru-RU" smtClean="0"/>
              <a:pPr/>
              <a:t>05.09.2022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C6161-6E50-41AA-9722-9269655E10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870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89F10-49AD-4EC2-9278-95A2D7D116CA}" type="datetimeFigureOut">
              <a:rPr lang="ru-RU" smtClean="0"/>
              <a:pPr/>
              <a:t>05.09.2022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C6161-6E50-41AA-9722-9269655E10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29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89F10-49AD-4EC2-9278-95A2D7D116CA}" type="datetimeFigureOut">
              <a:rPr lang="ru-RU" smtClean="0"/>
              <a:pPr/>
              <a:t>05.09.2022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C6161-6E50-41AA-9722-9269655E10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2720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89F10-49AD-4EC2-9278-95A2D7D116CA}" type="datetimeFigureOut">
              <a:rPr lang="ru-RU" smtClean="0"/>
              <a:pPr/>
              <a:t>05.09.2022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C6161-6E50-41AA-9722-9269655E10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706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89F10-49AD-4EC2-9278-95A2D7D116CA}" type="datetimeFigureOut">
              <a:rPr lang="ru-RU" smtClean="0"/>
              <a:pPr/>
              <a:t>05.09.2022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C6161-6E50-41AA-9722-9269655E10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260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89F10-49AD-4EC2-9278-95A2D7D116CA}" type="datetimeFigureOut">
              <a:rPr lang="ru-RU" smtClean="0"/>
              <a:pPr/>
              <a:t>05.09.2022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C6161-6E50-41AA-9722-9269655E10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487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B89F10-49AD-4EC2-9278-95A2D7D116CA}" type="datetimeFigureOut">
              <a:rPr lang="ru-RU" smtClean="0"/>
              <a:pPr/>
              <a:t>05.09.2022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0C6161-6E50-41AA-9722-9269655E10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790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Проверим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285" y="1600200"/>
            <a:ext cx="6553430" cy="4525963"/>
          </a:xfrm>
        </p:spPr>
      </p:pic>
    </p:spTree>
    <p:extLst>
      <p:ext uri="{BB962C8B-B14F-4D97-AF65-F5344CB8AC3E}">
        <p14:creationId xmlns:p14="http://schemas.microsoft.com/office/powerpoint/2010/main" val="4280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МЫ ЗНАЕМ?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Какое </a:t>
            </a:r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предложение называется простым?</a:t>
            </a:r>
          </a:p>
          <a:p>
            <a:pPr marL="0" indent="0" algn="ctr">
              <a:buNone/>
            </a:pPr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Какое предложение называется 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сложным</a:t>
            </a:r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</a:p>
          <a:p>
            <a:pPr marL="0" indent="0" algn="ctr">
              <a:buNone/>
            </a:pPr>
            <a:endParaRPr lang="ru-RU" sz="4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sz="4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228600"/>
            <a:ext cx="8229600" cy="1470025"/>
          </a:xfrm>
        </p:spPr>
        <p:txBody>
          <a:bodyPr>
            <a:normAutofit fontScale="90000"/>
          </a:bodyPr>
          <a:lstStyle/>
          <a:p>
            <a:r>
              <a:rPr lang="ru-RU" sz="4800" b="1" i="1" dirty="0" smtClean="0">
                <a:solidFill>
                  <a:srgbClr val="990000"/>
                </a:solidFill>
              </a:rPr>
              <a:t>Поверьте, </a:t>
            </a:r>
            <a:r>
              <a:rPr lang="ru-RU" sz="4800" b="1" i="1" dirty="0">
                <a:solidFill>
                  <a:srgbClr val="990000"/>
                </a:solidFill>
              </a:rPr>
              <a:t>не </a:t>
            </a:r>
            <a:r>
              <a:rPr lang="ru-RU" sz="4800" b="1" i="1" dirty="0" smtClean="0">
                <a:solidFill>
                  <a:srgbClr val="990000"/>
                </a:solidFill>
              </a:rPr>
              <a:t>такое </a:t>
            </a:r>
            <a:r>
              <a:rPr lang="ru-RU" sz="4800" b="1" i="1" dirty="0">
                <a:solidFill>
                  <a:srgbClr val="990000"/>
                </a:solidFill>
              </a:rPr>
              <a:t>и сложное предложение сложное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1981200"/>
            <a:ext cx="6400800" cy="2209800"/>
          </a:xfrm>
        </p:spPr>
        <p:txBody>
          <a:bodyPr/>
          <a:lstStyle/>
          <a:p>
            <a:r>
              <a:rPr lang="ru-RU" sz="4400">
                <a:solidFill>
                  <a:srgbClr val="844080"/>
                </a:solidFill>
              </a:rPr>
              <a:t>Знаем – повторяем, </a:t>
            </a:r>
          </a:p>
          <a:p>
            <a:r>
              <a:rPr lang="ru-RU" sz="4400">
                <a:solidFill>
                  <a:srgbClr val="844080"/>
                </a:solidFill>
              </a:rPr>
              <a:t>не знаем – узнаём!</a:t>
            </a:r>
          </a:p>
        </p:txBody>
      </p:sp>
      <p:pic>
        <p:nvPicPr>
          <p:cNvPr id="40967" name="Picture 7" descr="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2209800"/>
            <a:ext cx="3132138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691" y="0"/>
            <a:ext cx="8998179" cy="6748635"/>
          </a:xfrm>
        </p:spPr>
      </p:pic>
      <p:sp>
        <p:nvSpPr>
          <p:cNvPr id="5" name="Прямоугольник 4"/>
          <p:cNvSpPr/>
          <p:nvPr/>
        </p:nvSpPr>
        <p:spPr>
          <a:xfrm>
            <a:off x="1619672" y="1556792"/>
            <a:ext cx="144016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724128" y="1463063"/>
            <a:ext cx="144016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386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Веселая разминка: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Когда услышите простое предложение,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хлопните </a:t>
            </a:r>
            <a:r>
              <a:rPr lang="ru-RU" dirty="0"/>
              <a:t>в </a:t>
            </a:r>
            <a:r>
              <a:rPr lang="ru-RU" dirty="0" smtClean="0"/>
              <a:t>ладоши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	</a:t>
            </a:r>
            <a:endParaRPr lang="ru-RU" dirty="0"/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Когда услышите сложное предложение,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топните ногой</a:t>
            </a:r>
            <a:endParaRPr lang="ru-RU" dirty="0"/>
          </a:p>
        </p:txBody>
      </p:sp>
      <p:pic>
        <p:nvPicPr>
          <p:cNvPr id="10242" name="Picture 2" descr="http://risovach.ru/upload/2012/12/generator/davayte-pohlopaem_7035474_orig_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496"/>
            <a:ext cx="3786182" cy="3604396"/>
          </a:xfrm>
          <a:prstGeom prst="rect">
            <a:avLst/>
          </a:prstGeom>
          <a:noFill/>
        </p:spPr>
      </p:pic>
      <p:pic>
        <p:nvPicPr>
          <p:cNvPr id="10244" name="Picture 4" descr="http://images.inmagine.com/600wm/aspireimages/drk001/drk0010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786058"/>
            <a:ext cx="3733791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57158" y="1357298"/>
            <a:ext cx="8607330" cy="5500702"/>
          </a:xfrm>
        </p:spPr>
        <p:txBody>
          <a:bodyPr>
            <a:noAutofit/>
          </a:bodyPr>
          <a:lstStyle/>
          <a:p>
            <a:pPr algn="l"/>
            <a:r>
              <a:rPr lang="ru-RU" sz="4800" dirty="0" smtClean="0"/>
              <a:t>1. Дети с увлечением </a:t>
            </a:r>
            <a:r>
              <a:rPr lang="ru-RU" sz="4800" u="dbl" dirty="0" smtClean="0"/>
              <a:t>слушали</a:t>
            </a:r>
            <a:r>
              <a:rPr lang="ru-RU" sz="4800" dirty="0" smtClean="0"/>
              <a:t> </a:t>
            </a:r>
            <a:r>
              <a:rPr lang="ru-RU" sz="4800" u="sng" dirty="0" smtClean="0"/>
              <a:t>рассказ</a:t>
            </a:r>
            <a:r>
              <a:rPr lang="ru-RU" sz="4800" dirty="0" smtClean="0"/>
              <a:t> старого охотника.</a:t>
            </a:r>
            <a:br>
              <a:rPr lang="ru-RU" sz="4800" dirty="0" smtClean="0"/>
            </a:br>
            <a:r>
              <a:rPr lang="ru-RU" sz="4800" dirty="0" smtClean="0"/>
              <a:t>2. </a:t>
            </a:r>
            <a:r>
              <a:rPr lang="ru-RU" sz="4800" u="dbl" dirty="0" smtClean="0"/>
              <a:t>Летает </a:t>
            </a:r>
            <a:r>
              <a:rPr lang="ru-RU" sz="4800" u="sng" dirty="0" smtClean="0"/>
              <a:t> чайка</a:t>
            </a:r>
            <a:r>
              <a:rPr lang="ru-RU" sz="4800" dirty="0" smtClean="0"/>
              <a:t> над океаном.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3. Хмуро </a:t>
            </a:r>
            <a:r>
              <a:rPr lang="ru-RU" sz="4800" u="dbl" dirty="0" smtClean="0"/>
              <a:t>тянется</a:t>
            </a:r>
            <a:r>
              <a:rPr lang="ru-RU" sz="4800" dirty="0" smtClean="0"/>
              <a:t> непогожий </a:t>
            </a:r>
            <a:r>
              <a:rPr lang="ru-RU" sz="4800" u="sng" dirty="0" smtClean="0"/>
              <a:t>день</a:t>
            </a:r>
            <a:r>
              <a:rPr lang="ru-RU" sz="4800" dirty="0" smtClean="0"/>
              <a:t>.</a:t>
            </a:r>
            <a:br>
              <a:rPr lang="ru-RU" sz="4800" dirty="0" smtClean="0"/>
            </a:br>
            <a:r>
              <a:rPr lang="ru-RU" sz="4800" dirty="0" smtClean="0"/>
              <a:t>4. Я открыла окно, и свежий воздух </a:t>
            </a:r>
            <a:r>
              <a:rPr lang="ru-RU" sz="4800" u="dbl" dirty="0" smtClean="0"/>
              <a:t>заполнил</a:t>
            </a:r>
            <a:r>
              <a:rPr lang="ru-RU" sz="4800" dirty="0" smtClean="0"/>
              <a:t> </a:t>
            </a:r>
            <a:r>
              <a:rPr lang="ru-RU" sz="4800" u="sng" dirty="0" smtClean="0"/>
              <a:t>комнату</a:t>
            </a:r>
            <a:r>
              <a:rPr lang="ru-RU" sz="4800" dirty="0" smtClean="0"/>
              <a:t>.</a:t>
            </a:r>
            <a:br>
              <a:rPr lang="ru-RU" sz="4800" dirty="0" smtClean="0"/>
            </a:br>
            <a:endParaRPr lang="ru-RU" sz="4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0"/>
            <a:ext cx="885828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каком предложении неправильно определена грамматическая основа? </a:t>
            </a:r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Списать, правильно подчеркнуть.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Проведем эксперимент и понаблюдаем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1500174"/>
            <a:ext cx="9144000" cy="4857784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4000" dirty="0" smtClean="0"/>
              <a:t>Я открыла окно. Свежий воздух заполнил комнату.</a:t>
            </a:r>
          </a:p>
          <a:p>
            <a:pPr algn="ctr">
              <a:buNone/>
            </a:pPr>
            <a:r>
              <a:rPr lang="en-US" sz="4000" dirty="0" smtClean="0">
                <a:solidFill>
                  <a:srgbClr val="00B0F0"/>
                </a:solidFill>
              </a:rPr>
              <a:t>[</a:t>
            </a:r>
            <a:r>
              <a:rPr lang="ru-RU" sz="4000" dirty="0" smtClean="0">
                <a:solidFill>
                  <a:srgbClr val="00B0F0"/>
                </a:solidFill>
              </a:rPr>
              <a:t>       </a:t>
            </a:r>
            <a:r>
              <a:rPr lang="en-US" sz="4000" dirty="0" smtClean="0">
                <a:solidFill>
                  <a:srgbClr val="00B0F0"/>
                </a:solidFill>
              </a:rPr>
              <a:t>]</a:t>
            </a:r>
            <a:r>
              <a:rPr lang="ru-RU" sz="4000" dirty="0" smtClean="0">
                <a:solidFill>
                  <a:srgbClr val="00B0F0"/>
                </a:solidFill>
              </a:rPr>
              <a:t>.                     </a:t>
            </a:r>
            <a:r>
              <a:rPr lang="en-US" sz="4000" dirty="0" smtClean="0">
                <a:solidFill>
                  <a:srgbClr val="00B0F0"/>
                </a:solidFill>
              </a:rPr>
              <a:t>[</a:t>
            </a:r>
            <a:r>
              <a:rPr lang="ru-RU" sz="4000" dirty="0" smtClean="0">
                <a:solidFill>
                  <a:srgbClr val="00B0F0"/>
                </a:solidFill>
              </a:rPr>
              <a:t>       </a:t>
            </a:r>
            <a:r>
              <a:rPr lang="en-US" sz="4000" dirty="0" smtClean="0">
                <a:solidFill>
                  <a:srgbClr val="00B0F0"/>
                </a:solidFill>
              </a:rPr>
              <a:t>]. </a:t>
            </a:r>
            <a:endParaRPr lang="ru-RU" sz="4000" dirty="0" smtClean="0">
              <a:solidFill>
                <a:srgbClr val="00B0F0"/>
              </a:solidFill>
            </a:endParaRPr>
          </a:p>
          <a:p>
            <a:pPr algn="ctr">
              <a:buNone/>
            </a:pPr>
            <a:r>
              <a:rPr lang="ru-RU" sz="4000" dirty="0" smtClean="0"/>
              <a:t>Я открыла окно </a:t>
            </a:r>
            <a:r>
              <a:rPr lang="ru-RU" sz="4000" dirty="0" smtClean="0">
                <a:solidFill>
                  <a:srgbClr val="FF0000"/>
                </a:solidFill>
              </a:rPr>
              <a:t>и</a:t>
            </a:r>
            <a:r>
              <a:rPr lang="ru-RU" sz="4000" dirty="0" smtClean="0"/>
              <a:t> почувствовала запах свежего воздуха.</a:t>
            </a:r>
          </a:p>
          <a:p>
            <a:pPr algn="ctr">
              <a:buNone/>
            </a:pPr>
            <a:r>
              <a:rPr lang="en-US" sz="4000" dirty="0" smtClean="0">
                <a:solidFill>
                  <a:srgbClr val="00B0F0"/>
                </a:solidFill>
              </a:rPr>
              <a:t>[</a:t>
            </a:r>
            <a:r>
              <a:rPr lang="ru-RU" sz="4000" dirty="0" smtClean="0">
                <a:solidFill>
                  <a:srgbClr val="00B0F0"/>
                </a:solidFill>
              </a:rPr>
              <a:t>- О и О</a:t>
            </a:r>
            <a:r>
              <a:rPr lang="en-US" sz="4000" dirty="0" smtClean="0">
                <a:solidFill>
                  <a:srgbClr val="00B0F0"/>
                </a:solidFill>
              </a:rPr>
              <a:t>]</a:t>
            </a:r>
            <a:r>
              <a:rPr lang="ru-RU" sz="4000" dirty="0" smtClean="0">
                <a:solidFill>
                  <a:srgbClr val="00B0F0"/>
                </a:solidFill>
              </a:rPr>
              <a:t>.</a:t>
            </a:r>
          </a:p>
          <a:p>
            <a:pPr algn="ctr">
              <a:buNone/>
            </a:pPr>
            <a:r>
              <a:rPr lang="ru-RU" sz="4000" dirty="0" smtClean="0"/>
              <a:t>Я открыла окно, </a:t>
            </a:r>
            <a:r>
              <a:rPr lang="ru-RU" sz="4000" dirty="0" smtClean="0">
                <a:solidFill>
                  <a:srgbClr val="FF0000"/>
                </a:solidFill>
              </a:rPr>
              <a:t>и</a:t>
            </a:r>
            <a:r>
              <a:rPr lang="ru-RU" sz="4000" dirty="0" smtClean="0"/>
              <a:t> свежий воздух заполнил комнату.</a:t>
            </a:r>
            <a:endParaRPr lang="en-US" sz="4000" dirty="0" smtClean="0"/>
          </a:p>
          <a:p>
            <a:pPr algn="ctr">
              <a:buNone/>
            </a:pPr>
            <a:r>
              <a:rPr lang="en-US" sz="4000" dirty="0" smtClean="0">
                <a:solidFill>
                  <a:srgbClr val="00B0F0"/>
                </a:solidFill>
              </a:rPr>
              <a:t>[</a:t>
            </a:r>
            <a:r>
              <a:rPr lang="ru-RU" sz="4000" dirty="0" smtClean="0">
                <a:solidFill>
                  <a:srgbClr val="00B0F0"/>
                </a:solidFill>
              </a:rPr>
              <a:t>        </a:t>
            </a:r>
            <a:r>
              <a:rPr lang="en-US" sz="4000" dirty="0" smtClean="0">
                <a:solidFill>
                  <a:srgbClr val="00B0F0"/>
                </a:solidFill>
              </a:rPr>
              <a:t>]</a:t>
            </a:r>
            <a:r>
              <a:rPr lang="ru-RU" sz="4000" dirty="0" smtClean="0">
                <a:solidFill>
                  <a:srgbClr val="00B0F0"/>
                </a:solidFill>
              </a:rPr>
              <a:t>, </a:t>
            </a:r>
            <a:r>
              <a:rPr lang="en-US" sz="4000" dirty="0" smtClean="0">
                <a:solidFill>
                  <a:srgbClr val="00B0F0"/>
                </a:solidFill>
              </a:rPr>
              <a:t>[</a:t>
            </a:r>
            <a:r>
              <a:rPr lang="ru-RU" sz="4000" dirty="0" smtClean="0">
                <a:solidFill>
                  <a:srgbClr val="00B0F0"/>
                </a:solidFill>
              </a:rPr>
              <a:t>       </a:t>
            </a:r>
            <a:r>
              <a:rPr lang="en-US" sz="4000" dirty="0" smtClean="0">
                <a:solidFill>
                  <a:srgbClr val="00B0F0"/>
                </a:solidFill>
              </a:rPr>
              <a:t>]. </a:t>
            </a:r>
            <a:endParaRPr lang="ru-RU" sz="40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u="sng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Внимание !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4400" b="1" i="1" dirty="0">
                <a:solidFill>
                  <a:srgbClr val="990000"/>
                </a:solidFill>
              </a:rPr>
              <a:t>                 </a:t>
            </a:r>
            <a:r>
              <a:rPr lang="ru-RU" sz="4400" b="1" i="1" u="sng" dirty="0">
                <a:solidFill>
                  <a:srgbClr val="990000"/>
                </a:solidFill>
              </a:rPr>
              <a:t>Союз   И</a:t>
            </a:r>
            <a:r>
              <a:rPr lang="ru-RU" sz="4400" b="1" i="1" dirty="0">
                <a:solidFill>
                  <a:srgbClr val="990000"/>
                </a:solidFill>
              </a:rPr>
              <a:t>    – </a:t>
            </a:r>
          </a:p>
          <a:p>
            <a:pPr>
              <a:buFontTx/>
              <a:buNone/>
            </a:pPr>
            <a:r>
              <a:rPr lang="ru-RU" sz="4400" b="1" i="1" dirty="0">
                <a:solidFill>
                  <a:srgbClr val="990000"/>
                </a:solidFill>
              </a:rPr>
              <a:t>     сигнал </a:t>
            </a:r>
            <a:r>
              <a:rPr lang="ru-RU" sz="4400" b="1" i="1" dirty="0" err="1" smtClean="0">
                <a:solidFill>
                  <a:srgbClr val="990000"/>
                </a:solidFill>
              </a:rPr>
              <a:t>пунктограммы</a:t>
            </a:r>
            <a:r>
              <a:rPr lang="ru-RU" sz="4400" b="1" i="1" dirty="0" smtClean="0">
                <a:solidFill>
                  <a:srgbClr val="990000"/>
                </a:solidFill>
              </a:rPr>
              <a:t>!</a:t>
            </a:r>
            <a:endParaRPr lang="ru-RU" sz="4400" b="1" i="1" dirty="0">
              <a:solidFill>
                <a:srgbClr val="990000"/>
              </a:solidFill>
            </a:endParaRPr>
          </a:p>
          <a:p>
            <a:pPr>
              <a:buFontTx/>
              <a:buNone/>
            </a:pPr>
            <a:endParaRPr lang="ru-RU" sz="4400" b="1" i="1" dirty="0">
              <a:solidFill>
                <a:srgbClr val="990000"/>
              </a:solidFill>
            </a:endParaRPr>
          </a:p>
        </p:txBody>
      </p:sp>
      <p:sp>
        <p:nvSpPr>
          <p:cNvPr id="35844" name="Line 4"/>
          <p:cNvSpPr>
            <a:spLocks noChangeShapeType="1"/>
          </p:cNvSpPr>
          <p:nvPr/>
        </p:nvSpPr>
        <p:spPr bwMode="auto">
          <a:xfrm>
            <a:off x="1143000" y="3352800"/>
            <a:ext cx="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45" name="Line 5"/>
          <p:cNvSpPr>
            <a:spLocks noChangeShapeType="1"/>
          </p:cNvSpPr>
          <p:nvPr/>
        </p:nvSpPr>
        <p:spPr bwMode="auto">
          <a:xfrm>
            <a:off x="1143000" y="3352800"/>
            <a:ext cx="457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46" name="Line 6"/>
          <p:cNvSpPr>
            <a:spLocks noChangeShapeType="1"/>
          </p:cNvSpPr>
          <p:nvPr/>
        </p:nvSpPr>
        <p:spPr bwMode="auto">
          <a:xfrm>
            <a:off x="1143000" y="4419600"/>
            <a:ext cx="457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47" name="Line 7"/>
          <p:cNvSpPr>
            <a:spLocks noChangeShapeType="1"/>
          </p:cNvSpPr>
          <p:nvPr/>
        </p:nvSpPr>
        <p:spPr bwMode="auto">
          <a:xfrm>
            <a:off x="2590800" y="3352800"/>
            <a:ext cx="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48" name="Line 8"/>
          <p:cNvSpPr>
            <a:spLocks noChangeShapeType="1"/>
          </p:cNvSpPr>
          <p:nvPr/>
        </p:nvSpPr>
        <p:spPr bwMode="auto">
          <a:xfrm flipH="1">
            <a:off x="2209800" y="3352800"/>
            <a:ext cx="381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49" name="Line 9"/>
          <p:cNvSpPr>
            <a:spLocks noChangeShapeType="1"/>
          </p:cNvSpPr>
          <p:nvPr/>
        </p:nvSpPr>
        <p:spPr bwMode="auto">
          <a:xfrm flipH="1">
            <a:off x="2209800" y="4419600"/>
            <a:ext cx="381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50" name="Line 10"/>
          <p:cNvSpPr>
            <a:spLocks noChangeShapeType="1"/>
          </p:cNvSpPr>
          <p:nvPr/>
        </p:nvSpPr>
        <p:spPr bwMode="auto">
          <a:xfrm>
            <a:off x="3886200" y="3352800"/>
            <a:ext cx="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51" name="Line 11"/>
          <p:cNvSpPr>
            <a:spLocks noChangeShapeType="1"/>
          </p:cNvSpPr>
          <p:nvPr/>
        </p:nvSpPr>
        <p:spPr bwMode="auto">
          <a:xfrm>
            <a:off x="3886200" y="3352800"/>
            <a:ext cx="381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52" name="Line 12"/>
          <p:cNvSpPr>
            <a:spLocks noChangeShapeType="1"/>
          </p:cNvSpPr>
          <p:nvPr/>
        </p:nvSpPr>
        <p:spPr bwMode="auto">
          <a:xfrm>
            <a:off x="3886200" y="4419600"/>
            <a:ext cx="457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53" name="Line 13"/>
          <p:cNvSpPr>
            <a:spLocks noChangeShapeType="1"/>
          </p:cNvSpPr>
          <p:nvPr/>
        </p:nvSpPr>
        <p:spPr bwMode="auto">
          <a:xfrm>
            <a:off x="5257800" y="3352800"/>
            <a:ext cx="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54" name="Line 14"/>
          <p:cNvSpPr>
            <a:spLocks noChangeShapeType="1"/>
          </p:cNvSpPr>
          <p:nvPr/>
        </p:nvSpPr>
        <p:spPr bwMode="auto">
          <a:xfrm flipH="1">
            <a:off x="4953000" y="3352800"/>
            <a:ext cx="304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55" name="Line 15"/>
          <p:cNvSpPr>
            <a:spLocks noChangeShapeType="1"/>
          </p:cNvSpPr>
          <p:nvPr/>
        </p:nvSpPr>
        <p:spPr bwMode="auto">
          <a:xfrm flipH="1">
            <a:off x="4876800" y="4419600"/>
            <a:ext cx="381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56" name="Text Box 16"/>
          <p:cNvSpPr txBox="1">
            <a:spLocks noChangeArrowheads="1"/>
          </p:cNvSpPr>
          <p:nvPr/>
        </p:nvSpPr>
        <p:spPr bwMode="auto">
          <a:xfrm>
            <a:off x="3124200" y="4038600"/>
            <a:ext cx="45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b="1"/>
          </a:p>
        </p:txBody>
      </p:sp>
      <p:sp>
        <p:nvSpPr>
          <p:cNvPr id="35857" name="Text Box 17"/>
          <p:cNvSpPr txBox="1">
            <a:spLocks noChangeArrowheads="1"/>
          </p:cNvSpPr>
          <p:nvPr/>
        </p:nvSpPr>
        <p:spPr bwMode="auto">
          <a:xfrm>
            <a:off x="3108325" y="3846513"/>
            <a:ext cx="3968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400" b="1"/>
              <a:t>и</a:t>
            </a:r>
          </a:p>
        </p:txBody>
      </p:sp>
      <p:sp>
        <p:nvSpPr>
          <p:cNvPr id="35858" name="Line 18"/>
          <p:cNvSpPr>
            <a:spLocks noChangeShapeType="1"/>
          </p:cNvSpPr>
          <p:nvPr/>
        </p:nvSpPr>
        <p:spPr bwMode="auto">
          <a:xfrm flipV="1">
            <a:off x="5029200" y="3276600"/>
            <a:ext cx="762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59" name="Text Box 19"/>
          <p:cNvSpPr txBox="1">
            <a:spLocks noChangeArrowheads="1"/>
          </p:cNvSpPr>
          <p:nvPr/>
        </p:nvSpPr>
        <p:spPr bwMode="auto">
          <a:xfrm>
            <a:off x="2743200" y="3946525"/>
            <a:ext cx="3397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/>
              <a:t>,</a:t>
            </a:r>
          </a:p>
        </p:txBody>
      </p:sp>
      <p:sp>
        <p:nvSpPr>
          <p:cNvPr id="35860" name="Line 20"/>
          <p:cNvSpPr>
            <a:spLocks noChangeShapeType="1"/>
          </p:cNvSpPr>
          <p:nvPr/>
        </p:nvSpPr>
        <p:spPr bwMode="auto">
          <a:xfrm>
            <a:off x="1219200" y="5029200"/>
            <a:ext cx="0" cy="1219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61" name="Line 21"/>
          <p:cNvSpPr>
            <a:spLocks noChangeShapeType="1"/>
          </p:cNvSpPr>
          <p:nvPr/>
        </p:nvSpPr>
        <p:spPr bwMode="auto">
          <a:xfrm>
            <a:off x="1219200" y="5029200"/>
            <a:ext cx="381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62" name="Line 22"/>
          <p:cNvSpPr>
            <a:spLocks noChangeShapeType="1"/>
          </p:cNvSpPr>
          <p:nvPr/>
        </p:nvSpPr>
        <p:spPr bwMode="auto">
          <a:xfrm>
            <a:off x="1219200" y="6248400"/>
            <a:ext cx="381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63" name="Line 23"/>
          <p:cNvSpPr>
            <a:spLocks noChangeShapeType="1"/>
          </p:cNvSpPr>
          <p:nvPr/>
        </p:nvSpPr>
        <p:spPr bwMode="auto">
          <a:xfrm>
            <a:off x="5257800" y="5029200"/>
            <a:ext cx="0" cy="1143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64" name="Line 24"/>
          <p:cNvSpPr>
            <a:spLocks noChangeShapeType="1"/>
          </p:cNvSpPr>
          <p:nvPr/>
        </p:nvSpPr>
        <p:spPr bwMode="auto">
          <a:xfrm flipH="1">
            <a:off x="4953000" y="5029200"/>
            <a:ext cx="304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65" name="Line 25"/>
          <p:cNvSpPr>
            <a:spLocks noChangeShapeType="1"/>
          </p:cNvSpPr>
          <p:nvPr/>
        </p:nvSpPr>
        <p:spPr bwMode="auto">
          <a:xfrm flipH="1">
            <a:off x="4953000" y="6172200"/>
            <a:ext cx="304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66" name="Oval 26"/>
          <p:cNvSpPr>
            <a:spLocks noChangeArrowheads="1"/>
          </p:cNvSpPr>
          <p:nvPr/>
        </p:nvSpPr>
        <p:spPr bwMode="auto">
          <a:xfrm>
            <a:off x="1752600" y="5181600"/>
            <a:ext cx="914400" cy="914400"/>
          </a:xfrm>
          <a:prstGeom prst="ellipse">
            <a:avLst/>
          </a:prstGeom>
          <a:solidFill>
            <a:srgbClr val="FFCCFF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67" name="Oval 27"/>
          <p:cNvSpPr>
            <a:spLocks noChangeArrowheads="1"/>
          </p:cNvSpPr>
          <p:nvPr/>
        </p:nvSpPr>
        <p:spPr bwMode="auto">
          <a:xfrm>
            <a:off x="3810000" y="5181600"/>
            <a:ext cx="914400" cy="914400"/>
          </a:xfrm>
          <a:prstGeom prst="ellipse">
            <a:avLst/>
          </a:prstGeom>
          <a:solidFill>
            <a:srgbClr val="FFCCFF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68" name="Text Box 28"/>
          <p:cNvSpPr txBox="1">
            <a:spLocks noChangeArrowheads="1"/>
          </p:cNvSpPr>
          <p:nvPr/>
        </p:nvSpPr>
        <p:spPr bwMode="auto">
          <a:xfrm>
            <a:off x="2971800" y="5257800"/>
            <a:ext cx="5270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/>
              <a:t>и</a:t>
            </a:r>
          </a:p>
        </p:txBody>
      </p:sp>
      <p:sp>
        <p:nvSpPr>
          <p:cNvPr id="35869" name="Text Box 29"/>
          <p:cNvSpPr txBox="1">
            <a:spLocks noChangeArrowheads="1"/>
          </p:cNvSpPr>
          <p:nvPr/>
        </p:nvSpPr>
        <p:spPr bwMode="auto">
          <a:xfrm>
            <a:off x="5470525" y="3830638"/>
            <a:ext cx="3397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/>
              <a:t>.</a:t>
            </a:r>
          </a:p>
        </p:txBody>
      </p:sp>
      <p:sp>
        <p:nvSpPr>
          <p:cNvPr id="35870" name="Text Box 30"/>
          <p:cNvSpPr txBox="1">
            <a:spLocks noChangeArrowheads="1"/>
          </p:cNvSpPr>
          <p:nvPr/>
        </p:nvSpPr>
        <p:spPr bwMode="auto">
          <a:xfrm>
            <a:off x="5546725" y="5659438"/>
            <a:ext cx="3397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/>
              <a:t>.</a:t>
            </a:r>
          </a:p>
        </p:txBody>
      </p:sp>
      <p:pic>
        <p:nvPicPr>
          <p:cNvPr id="35871" name="Picture 31" descr="сове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3429000"/>
            <a:ext cx="2971800" cy="2819400"/>
          </a:xfrm>
          <a:prstGeom prst="rect">
            <a:avLst/>
          </a:prstGeom>
          <a:noFill/>
          <a:ln w="57150">
            <a:solidFill>
              <a:srgbClr val="99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85750"/>
            <a:ext cx="8686800" cy="6357938"/>
          </a:xfrm>
        </p:spPr>
        <p:txBody>
          <a:bodyPr>
            <a:normAutofit fontScale="77500" lnSpcReduction="20000"/>
          </a:bodyPr>
          <a:lstStyle/>
          <a:p>
            <a:pPr>
              <a:buNone/>
              <a:defRPr/>
            </a:pPr>
            <a:r>
              <a:rPr lang="ru-RU" sz="5400" i="1" dirty="0" smtClean="0"/>
              <a:t>	</a:t>
            </a:r>
            <a:r>
              <a:rPr lang="ru-RU" sz="4000" i="1" dirty="0" smtClean="0"/>
              <a:t>Каждый </a:t>
            </a:r>
            <a:r>
              <a:rPr lang="ru-RU" sz="4000" i="1" dirty="0"/>
              <a:t>из начатых примеров продолжите дважды: а) чтобы получилось сложное предложение, простые в котором соединены союзом </a:t>
            </a:r>
            <a:r>
              <a:rPr lang="ru-RU" sz="4000" b="1" i="1" dirty="0"/>
              <a:t>и</a:t>
            </a:r>
            <a:r>
              <a:rPr lang="ru-RU" sz="4000" i="1" dirty="0"/>
              <a:t>, б) чтобы получилось простое предложение с однородными членами, соединенными союзом </a:t>
            </a:r>
            <a:r>
              <a:rPr lang="ru-RU" sz="4000" b="1" i="1" dirty="0"/>
              <a:t>и. </a:t>
            </a:r>
            <a:endParaRPr lang="ru-RU" sz="4000" b="1" i="1" dirty="0" smtClean="0"/>
          </a:p>
          <a:p>
            <a:pPr>
              <a:buNone/>
              <a:defRPr/>
            </a:pPr>
            <a:r>
              <a:rPr lang="ru-RU" sz="5700" b="1" dirty="0">
                <a:solidFill>
                  <a:srgbClr val="FF0000"/>
                </a:solidFill>
              </a:rPr>
              <a:t>П</a:t>
            </a:r>
            <a:r>
              <a:rPr lang="ru-RU" sz="5700" b="1" dirty="0" smtClean="0">
                <a:solidFill>
                  <a:srgbClr val="FF0000"/>
                </a:solidFill>
              </a:rPr>
              <a:t>лыли облака и …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sz="5700" b="1" dirty="0" smtClean="0"/>
              <a:t>1) Плыли </a:t>
            </a:r>
            <a:r>
              <a:rPr lang="ru-RU" sz="5700" b="1" dirty="0" smtClean="0"/>
              <a:t>облака, </a:t>
            </a:r>
            <a:r>
              <a:rPr lang="ru-RU" sz="5700" b="1" dirty="0" smtClean="0">
                <a:solidFill>
                  <a:srgbClr val="00B050"/>
                </a:solidFill>
              </a:rPr>
              <a:t>и </a:t>
            </a:r>
            <a:r>
              <a:rPr lang="ru-RU" sz="5700" b="1" dirty="0" smtClean="0"/>
              <a:t>летали птицы.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sz="5700" b="1" dirty="0" smtClean="0"/>
              <a:t>2) </a:t>
            </a:r>
            <a:r>
              <a:rPr lang="ru-RU" sz="5700" b="1" dirty="0"/>
              <a:t>П</a:t>
            </a:r>
            <a:r>
              <a:rPr lang="ru-RU" sz="5700" b="1" dirty="0" smtClean="0"/>
              <a:t>лыли облака</a:t>
            </a:r>
            <a:r>
              <a:rPr lang="ru-RU" sz="5700" b="1" dirty="0" smtClean="0">
                <a:solidFill>
                  <a:srgbClr val="7030A0"/>
                </a:solidFill>
              </a:rPr>
              <a:t> </a:t>
            </a:r>
            <a:r>
              <a:rPr lang="ru-RU" sz="5700" b="1" dirty="0" smtClean="0">
                <a:solidFill>
                  <a:srgbClr val="00B050"/>
                </a:solidFill>
              </a:rPr>
              <a:t>и </a:t>
            </a:r>
            <a:r>
              <a:rPr lang="ru-RU" sz="5700" b="1" dirty="0" smtClean="0"/>
              <a:t>заслоняли солнце.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dirty="0" smtClean="0"/>
              <a:t> </a:t>
            </a:r>
          </a:p>
          <a:p>
            <a:pPr eaLnBrk="1" hangingPunct="1">
              <a:buFont typeface="Wingdings 2" pitchFamily="18" charset="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Составьте текст, используя сложные предложения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8914" name="Picture 2" descr="http://www.dpol4.ru/img/picture/Nov/12/5c7a4a8e2548e84849e520b8ff1c57b3/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594" y="1643050"/>
            <a:ext cx="8763062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876"/>
            <a:ext cx="8229600" cy="32861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/>
              <a:t>Подготовиться к контрольной работе (исходный уровень). </a:t>
            </a:r>
            <a:endParaRPr lang="ru-RU" sz="4000" dirty="0"/>
          </a:p>
        </p:txBody>
      </p:sp>
      <p:sp>
        <p:nvSpPr>
          <p:cNvPr id="45058" name="AutoShape 2" descr="http://ru.stockfresh.com/thumbs/dazdraperma/1864535_%D1%81%D0%BE%D0%BA%D1%80%D0%BE%D0%B2%D0%B8%D1%89%D0%B5-%D0%B3%D1%80%D1%83%D0%B4%D0%B8-%D0%B7%D0%BE%D0%BB%D0%BE%D1%82%D0%BE-%D0%BC%D0%B5%D1%82%D0%B0%D0%BB%D0%BB-%D1%86%D0%B2%D0%B5%D1%82%D0%B0-%D0%B0%D0%BD%D1%82%D0%B8%D0%BA%D0%B2%D0%B0%D1%80%D0%BD%D0%B0%D1%8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0" name="AutoShape 4" descr="http://ru.stockfresh.com/thumbs/dazdraperma/1864535_%D1%81%D0%BE%D0%BA%D1%80%D0%BE%D0%B2%D0%B8%D1%89%D0%B5-%D0%B3%D1%80%D1%83%D0%B4%D0%B8-%D0%B7%D0%BE%D0%BB%D0%BE%D1%82%D0%BE-%D0%BC%D0%B5%D1%82%D0%B0%D0%BB%D0%BB-%D1%86%D0%B2%D0%B5%D1%82%D0%B0-%D0%B0%D0%BD%D1%82%D0%B8%D0%BA%D0%B2%D0%B0%D1%80%D0%BD%D0%B0%D1%8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5062" name="Picture 6" descr="http://rusakova.dou10dzer.edumsko.ru/uploads/3000/4801/persona/articles/yana/domashnee_zadani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0"/>
            <a:ext cx="7072362" cy="34654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931150" cy="1371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Орфограмма, орфография -?</a:t>
            </a:r>
            <a:endParaRPr lang="ru-RU" dirty="0"/>
          </a:p>
        </p:txBody>
      </p:sp>
      <p:sp>
        <p:nvSpPr>
          <p:cNvPr id="23555" name="Объект 2"/>
          <p:cNvSpPr>
            <a:spLocks noGrp="1"/>
          </p:cNvSpPr>
          <p:nvPr>
            <p:ph sz="half" idx="1"/>
          </p:nvPr>
        </p:nvSpPr>
        <p:spPr>
          <a:xfrm>
            <a:off x="827088" y="1557338"/>
            <a:ext cx="7058025" cy="4525962"/>
          </a:xfrm>
        </p:spPr>
        <p:txBody>
          <a:bodyPr/>
          <a:lstStyle/>
          <a:p>
            <a:pPr eaLnBrk="1" hangingPunct="1"/>
            <a:r>
              <a:rPr lang="ru-RU" altLang="ru-RU" sz="4000" smtClean="0"/>
              <a:t>Параграф 8.</a:t>
            </a:r>
          </a:p>
          <a:p>
            <a:pPr eaLnBrk="1" hangingPunct="1"/>
            <a:r>
              <a:rPr lang="ru-RU" altLang="ru-RU" sz="4000" smtClean="0"/>
              <a:t>Учить записи в С.</a:t>
            </a:r>
          </a:p>
          <a:p>
            <a:pPr eaLnBrk="1" hangingPunct="1"/>
            <a:r>
              <a:rPr lang="ru-RU" altLang="ru-RU" sz="4000" smtClean="0"/>
              <a:t>Упр. 33.</a:t>
            </a:r>
          </a:p>
          <a:p>
            <a:pPr eaLnBrk="1" hangingPunct="1"/>
            <a:endParaRPr lang="ru-RU" altLang="ru-RU" sz="4000" smtClean="0"/>
          </a:p>
        </p:txBody>
      </p:sp>
      <p:sp>
        <p:nvSpPr>
          <p:cNvPr id="23556" name="Объект 3"/>
          <p:cNvSpPr>
            <a:spLocks noGrp="1"/>
          </p:cNvSpPr>
          <p:nvPr>
            <p:ph sz="half" idx="2"/>
          </p:nvPr>
        </p:nvSpPr>
        <p:spPr>
          <a:xfrm>
            <a:off x="5089525" y="1574800"/>
            <a:ext cx="3292475" cy="4525963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47524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8" name="Picture 8" descr="http://www.stihi.ru/pics/2014/09/26/53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903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Выставление оценок</a:t>
            </a:r>
            <a:endParaRPr lang="ru-RU" sz="6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6082" name="AutoShape 2" descr="http://ru.stockfresh.com/thumbs/dazdraperma/1864535_%D1%81%D0%BE%D0%BA%D1%80%D0%BE%D0%B2%D0%B8%D1%89%D0%B5-%D0%B3%D1%80%D1%83%D0%B4%D0%B8-%D0%B7%D0%BE%D0%BB%D0%BE%D1%82%D0%BE-%D0%BC%D0%B5%D1%82%D0%B0%D0%BB%D0%BB-%D1%86%D0%B2%D0%B5%D1%82%D0%B0-%D0%B0%D0%BD%D1%82%D0%B8%D0%BA%D0%B2%D0%B0%D1%80%D0%BD%D0%B0%D1%8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6086" name="Picture 6" descr="http://img4.postila.ru/storage/11424000/11423197/7764c08301a77080a1f652da5e63f0cb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714620"/>
            <a:ext cx="3121841" cy="3468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 descr="https://sites.google.com/site/svobodaobsenie/_/rsrc/1467890655753/den-5-refleksia/img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6" name="Picture 4" descr="https://fs00.infourok.ru/images/doc/252/256670/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4038" name="Picture 6" descr="http://williamluna.com/smiley-3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00174"/>
            <a:ext cx="4402300" cy="35682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Мозговой штурм.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69"/>
          <a:stretch/>
        </p:blipFill>
        <p:spPr>
          <a:xfrm>
            <a:off x="2699792" y="1628800"/>
            <a:ext cx="4038600" cy="3961117"/>
          </a:xfrm>
        </p:spPr>
      </p:pic>
    </p:spTree>
    <p:extLst>
      <p:ext uri="{BB962C8B-B14F-4D97-AF65-F5344CB8AC3E}">
        <p14:creationId xmlns:p14="http://schemas.microsoft.com/office/powerpoint/2010/main" val="123292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 каком предложении неправильно определена ГРАММАТИЧЕСКАЯ основа предложения?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680520"/>
          </a:xfrm>
        </p:spPr>
        <p:txBody>
          <a:bodyPr>
            <a:norm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ru-RU" sz="4400" dirty="0" smtClean="0"/>
              <a:t>Дети с увлечением </a:t>
            </a:r>
            <a:r>
              <a:rPr lang="ru-RU" sz="4400" b="1" dirty="0" smtClean="0"/>
              <a:t>слушали рассказ </a:t>
            </a:r>
            <a:r>
              <a:rPr lang="ru-RU" sz="4400" dirty="0" smtClean="0"/>
              <a:t>старого охотника.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4400" b="1" dirty="0" smtClean="0"/>
              <a:t>Белеет</a:t>
            </a:r>
            <a:r>
              <a:rPr lang="ru-RU" sz="4400" dirty="0" smtClean="0"/>
              <a:t> </a:t>
            </a:r>
            <a:r>
              <a:rPr lang="ru-RU" sz="4400" b="1" dirty="0" smtClean="0"/>
              <a:t>парус</a:t>
            </a:r>
            <a:r>
              <a:rPr lang="ru-RU" sz="4400" dirty="0" smtClean="0"/>
              <a:t> одинокий … (М.Ю. Лермонтов)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4400" dirty="0" smtClean="0"/>
              <a:t>Хмуро </a:t>
            </a:r>
            <a:r>
              <a:rPr lang="ru-RU" sz="4400" b="1" dirty="0" smtClean="0"/>
              <a:t>тянется</a:t>
            </a:r>
            <a:r>
              <a:rPr lang="ru-RU" sz="4400" dirty="0" smtClean="0"/>
              <a:t> непогожий </a:t>
            </a:r>
            <a:r>
              <a:rPr lang="ru-RU" sz="4400" b="1" dirty="0" smtClean="0"/>
              <a:t>день</a:t>
            </a:r>
            <a:r>
              <a:rPr lang="ru-RU" sz="4400" dirty="0" smtClean="0"/>
              <a:t>.</a:t>
            </a:r>
            <a:endParaRPr lang="ru-RU" sz="4400" dirty="0"/>
          </a:p>
        </p:txBody>
      </p:sp>
      <p:sp>
        <p:nvSpPr>
          <p:cNvPr id="5" name="Овал 4"/>
          <p:cNvSpPr/>
          <p:nvPr/>
        </p:nvSpPr>
        <p:spPr>
          <a:xfrm>
            <a:off x="323528" y="1844824"/>
            <a:ext cx="720080" cy="64807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84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-2946"/>
            <a:ext cx="9010080" cy="6816322"/>
          </a:xfrm>
        </p:spPr>
      </p:pic>
    </p:spTree>
    <p:extLst>
      <p:ext uri="{BB962C8B-B14F-4D97-AF65-F5344CB8AC3E}">
        <p14:creationId xmlns:p14="http://schemas.microsoft.com/office/powerpoint/2010/main" val="54885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Посмотрите фрагмент мультфильма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и определите, что именно мы будем вспоминать сегодня на уроке из этих разделов языкознания.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158722"/>
            <a:ext cx="4530080" cy="3397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01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Сформулируйте тему урока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40108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/>
              <a:t>Сложный, </a:t>
            </a:r>
          </a:p>
          <a:p>
            <a:pPr algn="ctr">
              <a:buNone/>
            </a:pPr>
            <a:r>
              <a:rPr lang="ru-RU" sz="5400" b="1" dirty="0" smtClean="0"/>
              <a:t>предложение, </a:t>
            </a:r>
          </a:p>
          <a:p>
            <a:pPr algn="ctr">
              <a:buNone/>
            </a:pPr>
            <a:r>
              <a:rPr lang="ru-RU" sz="5400" b="1" dirty="0" smtClean="0"/>
              <a:t>знаки препинания, </a:t>
            </a:r>
          </a:p>
          <a:p>
            <a:pPr algn="ctr">
              <a:buNone/>
            </a:pPr>
            <a:r>
              <a:rPr lang="ru-RU" sz="5400" b="1" dirty="0" smtClean="0"/>
              <a:t>простой.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/>
              <a:t>Знаки препинания </a:t>
            </a:r>
          </a:p>
          <a:p>
            <a:pPr algn="ctr">
              <a:buNone/>
            </a:pPr>
            <a:r>
              <a:rPr lang="ru-RU" sz="6000" dirty="0" smtClean="0"/>
              <a:t>в простых и сложных </a:t>
            </a:r>
            <a:r>
              <a:rPr lang="ru-RU" sz="6000" dirty="0" smtClean="0"/>
              <a:t>предложениях.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gloria-mur.ru/wp-content/uploads/2016/06/vopro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857232"/>
            <a:ext cx="6643702" cy="37305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ЧТО МЫ ХОТИМ УЗНАТЬ?</a:t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5214974"/>
          </a:xfrm>
        </p:spPr>
        <p:txBody>
          <a:bodyPr>
            <a:normAutofit fontScale="85000" lnSpcReduction="20000"/>
          </a:bodyPr>
          <a:lstStyle/>
          <a:p>
            <a:pPr algn="ctr"/>
            <a:endParaRPr lang="ru-RU" dirty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r>
              <a:rPr lang="ru-RU" b="1" dirty="0" smtClean="0"/>
              <a:t>Задачи урока</a:t>
            </a:r>
            <a:r>
              <a:rPr lang="ru-RU" b="1" dirty="0" smtClean="0"/>
              <a:t>: </a:t>
            </a:r>
          </a:p>
          <a:p>
            <a:pPr marL="514350" indent="-514350" algn="ctr">
              <a:buAutoNum type="arabicPeriod"/>
            </a:pPr>
            <a:r>
              <a:rPr lang="ru-RU" dirty="0" smtClean="0"/>
              <a:t>Повторить, чем отличаются простые предложения от сложных;</a:t>
            </a:r>
          </a:p>
          <a:p>
            <a:pPr marL="514350" indent="-514350" algn="ctr">
              <a:buAutoNum type="arabicPeriod"/>
            </a:pPr>
            <a:r>
              <a:rPr lang="ru-RU" dirty="0" smtClean="0"/>
              <a:t>Научиться правильно ставить знаки препинания в </a:t>
            </a:r>
            <a:r>
              <a:rPr lang="ru-RU" dirty="0" smtClean="0"/>
              <a:t>них.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43803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518</TotalTime>
  <Words>272</Words>
  <Application>Microsoft Office PowerPoint</Application>
  <PresentationFormat>Экран (4:3)</PresentationFormat>
  <Paragraphs>72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Проверим</vt:lpstr>
      <vt:lpstr>Орфограмма, орфография -?</vt:lpstr>
      <vt:lpstr>Мозговой штурм.</vt:lpstr>
      <vt:lpstr>В каком предложении неправильно определена ГРАММАТИЧЕСКАЯ основа предложения?</vt:lpstr>
      <vt:lpstr>Презентация PowerPoint</vt:lpstr>
      <vt:lpstr>Посмотрите фрагмент мультфильма</vt:lpstr>
      <vt:lpstr>Сформулируйте тему урока</vt:lpstr>
      <vt:lpstr>Тема урока:</vt:lpstr>
      <vt:lpstr>ЧТО МЫ ХОТИМ УЗНАТЬ? </vt:lpstr>
      <vt:lpstr>ЧТО МЫ ЗНАЕМ? </vt:lpstr>
      <vt:lpstr>Поверьте, не такое и сложное предложение сложное</vt:lpstr>
      <vt:lpstr>Презентация PowerPoint</vt:lpstr>
      <vt:lpstr>Веселая разминка: </vt:lpstr>
      <vt:lpstr>1. Дети с увлечением слушали рассказ старого охотника. 2. Летает  чайка над океаном. 3. Хмуро тянется непогожий день. 4. Я открыла окно, и свежий воздух заполнил комнату. </vt:lpstr>
      <vt:lpstr>Проведем эксперимент и понаблюдаем</vt:lpstr>
      <vt:lpstr>Внимание !</vt:lpstr>
      <vt:lpstr>Презентация PowerPoint</vt:lpstr>
      <vt:lpstr>Составьте текст, используя сложные предложения</vt:lpstr>
      <vt:lpstr>Домашнее задание</vt:lpstr>
      <vt:lpstr>Выставление оценок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 легко справимся с любым делом</dc:title>
  <dc:creator>user</dc:creator>
  <cp:lastModifiedBy>Светлана Жевнерова</cp:lastModifiedBy>
  <cp:revision>46</cp:revision>
  <dcterms:created xsi:type="dcterms:W3CDTF">2016-11-14T13:46:32Z</dcterms:created>
  <dcterms:modified xsi:type="dcterms:W3CDTF">2022-09-05T19:49:32Z</dcterms:modified>
</cp:coreProperties>
</file>