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363" r:id="rId2"/>
    <p:sldId id="369" r:id="rId3"/>
    <p:sldId id="375" r:id="rId4"/>
    <p:sldId id="376" r:id="rId5"/>
    <p:sldId id="379" r:id="rId6"/>
    <p:sldId id="380" r:id="rId7"/>
    <p:sldId id="374" r:id="rId8"/>
    <p:sldId id="370" r:id="rId9"/>
    <p:sldId id="381" r:id="rId10"/>
    <p:sldId id="356" r:id="rId11"/>
    <p:sldId id="371" r:id="rId12"/>
    <p:sldId id="358" r:id="rId13"/>
    <p:sldId id="359" r:id="rId14"/>
    <p:sldId id="360" r:id="rId15"/>
    <p:sldId id="361" r:id="rId16"/>
    <p:sldId id="355" r:id="rId17"/>
    <p:sldId id="372" r:id="rId18"/>
    <p:sldId id="339" r:id="rId19"/>
    <p:sldId id="35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CC"/>
    <a:srgbClr val="AC203E"/>
    <a:srgbClr val="3AFCA0"/>
    <a:srgbClr val="FF0066"/>
    <a:srgbClr val="00B050"/>
    <a:srgbClr val="CB6BB6"/>
    <a:srgbClr val="CC6600"/>
    <a:srgbClr val="CC00FF"/>
    <a:srgbClr val="57090B"/>
    <a:srgbClr val="5010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6" autoAdjust="0"/>
    <p:restoredTop sz="94660"/>
  </p:normalViewPr>
  <p:slideViewPr>
    <p:cSldViewPr>
      <p:cViewPr>
        <p:scale>
          <a:sx n="100" d="100"/>
          <a:sy n="100" d="100"/>
        </p:scale>
        <p:origin x="-194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F4D39-A6AB-4332-A35A-854FD02FE51D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70CA3-324D-46B6-94E4-D976C77F9E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423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70CA3-324D-46B6-94E4-D976C77F9EC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130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007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446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366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37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758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504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19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39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554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994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3154F-46D9-4088-A4C8-1872BE8C86E0}" type="datetimeFigureOut">
              <a:rPr lang="ru-RU" smtClean="0"/>
              <a:pPr/>
              <a:t>08.09.2022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C9E89-1863-4555-BA22-1CA92A1CABE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22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Проверим домашнее задание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 упр. 31, морфемный разбор слова «х…</a:t>
            </a:r>
            <a:r>
              <a:rPr lang="ru-RU" dirty="0" err="1" smtClean="0"/>
              <a:t>лмистый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6334940" cy="4525963"/>
          </a:xfrm>
        </p:spPr>
      </p:pic>
    </p:spTree>
    <p:extLst>
      <p:ext uri="{BB962C8B-B14F-4D97-AF65-F5344CB8AC3E}">
        <p14:creationId xmlns:p14="http://schemas.microsoft.com/office/powerpoint/2010/main" val="289001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Фонетика.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https://fs00.infourok.ru/images/doc/115/135089/img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41737" t="6951" r="11909" b="73102"/>
          <a:stretch>
            <a:fillRect/>
          </a:stretch>
        </p:blipFill>
        <p:spPr bwMode="auto">
          <a:xfrm>
            <a:off x="0" y="1556792"/>
            <a:ext cx="4932040" cy="280831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371600"/>
            <a:ext cx="4195192" cy="468172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Задание:</a:t>
            </a:r>
          </a:p>
          <a:p>
            <a:pPr marL="457200" indent="-457200">
              <a:buNone/>
            </a:pPr>
            <a:r>
              <a:rPr lang="ru-RU" b="1" dirty="0" smtClean="0"/>
              <a:t>     </a:t>
            </a:r>
            <a:r>
              <a:rPr lang="en-US" b="1" dirty="0" smtClean="0"/>
              <a:t>1</a:t>
            </a:r>
            <a:r>
              <a:rPr lang="ru-RU" b="1" dirty="0" smtClean="0"/>
              <a:t>.Определите в тексте гласные, которые обозначают 2 звука и подчеркните их. </a:t>
            </a:r>
          </a:p>
          <a:p>
            <a:pPr marL="457200" indent="-457200">
              <a:buNone/>
            </a:pPr>
            <a:r>
              <a:rPr lang="ru-RU" b="1" dirty="0" smtClean="0"/>
              <a:t>              </a:t>
            </a:r>
            <a:endParaRPr lang="ru-RU" b="1" i="1" dirty="0" smtClean="0">
              <a:solidFill>
                <a:srgbClr val="C00000"/>
              </a:solidFill>
            </a:endParaRPr>
          </a:p>
        </p:txBody>
      </p:sp>
      <p:pic>
        <p:nvPicPr>
          <p:cNvPr id="6" name="Picture 2" descr="https://fs00.infourok.ru/images/doc/115/135089/img5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61424" t="84649" r="21251" b="8001"/>
          <a:stretch>
            <a:fillRect/>
          </a:stretch>
        </p:blipFill>
        <p:spPr bwMode="auto">
          <a:xfrm>
            <a:off x="2915816" y="4365104"/>
            <a:ext cx="1656184" cy="504056"/>
          </a:xfrm>
          <a:prstGeom prst="rect">
            <a:avLst/>
          </a:prstGeom>
          <a:noFill/>
        </p:spPr>
      </p:pic>
      <p:pic>
        <p:nvPicPr>
          <p:cNvPr id="12" name="Picture 2" descr="https://ds02.infourok.ru/uploads/ex/08fc/00070ddb-1ffbcc47/img2.jpg"/>
          <p:cNvPicPr>
            <a:picLocks noChangeAspect="1" noChangeArrowheads="1"/>
          </p:cNvPicPr>
          <p:nvPr/>
        </p:nvPicPr>
        <p:blipFill>
          <a:blip r:embed="rId3" cstate="print"/>
          <a:srcRect l="31888" t="31924" r="2751" b="4229"/>
          <a:stretch>
            <a:fillRect/>
          </a:stretch>
        </p:blipFill>
        <p:spPr bwMode="auto">
          <a:xfrm>
            <a:off x="4860032" y="3861048"/>
            <a:ext cx="4032448" cy="2472867"/>
          </a:xfrm>
          <a:prstGeom prst="rect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2843808" y="3645024"/>
            <a:ext cx="216024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203848" y="4221088"/>
            <a:ext cx="216024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8316416" y="6021288"/>
            <a:ext cx="576064" cy="5486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8" y="692696"/>
            <a:ext cx="9089012" cy="511256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8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3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6632"/>
            <a:ext cx="8784976" cy="67413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Строение слова.  Морфемика.</a:t>
            </a:r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403648" y="2060848"/>
            <a:ext cx="720080" cy="144016"/>
            <a:chOff x="1403648" y="2060848"/>
            <a:chExt cx="720080" cy="144016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403648" y="2060848"/>
              <a:ext cx="72008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123728" y="2060848"/>
              <a:ext cx="0" cy="14401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2555776" y="1916832"/>
            <a:ext cx="432048" cy="432048"/>
            <a:chOff x="2771800" y="1916832"/>
            <a:chExt cx="432048" cy="432048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771800" y="2132856"/>
              <a:ext cx="43204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987824" y="1916832"/>
              <a:ext cx="0" cy="43204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Дуга 16"/>
          <p:cNvSpPr/>
          <p:nvPr/>
        </p:nvSpPr>
        <p:spPr>
          <a:xfrm rot="20843147">
            <a:off x="3652699" y="1933633"/>
            <a:ext cx="914400" cy="914400"/>
          </a:xfrm>
          <a:prstGeom prst="arc">
            <a:avLst>
              <a:gd name="adj1" fmla="val 12329563"/>
              <a:gd name="adj2" fmla="val 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1331640" y="4149080"/>
            <a:ext cx="720080" cy="144016"/>
            <a:chOff x="1403648" y="2060848"/>
            <a:chExt cx="720080" cy="144016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1403648" y="2060848"/>
              <a:ext cx="72008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123728" y="2060848"/>
              <a:ext cx="0" cy="14401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>
            <a:off x="2339752" y="4077072"/>
            <a:ext cx="432048" cy="432048"/>
            <a:chOff x="2771800" y="1916832"/>
            <a:chExt cx="432048" cy="432048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2771800" y="2132856"/>
              <a:ext cx="43204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2987824" y="1916832"/>
              <a:ext cx="0" cy="43204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>
            <a:off x="4499992" y="3861048"/>
            <a:ext cx="432048" cy="504056"/>
            <a:chOff x="3779912" y="2636912"/>
            <a:chExt cx="432048" cy="504056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3779912" y="2636912"/>
              <a:ext cx="216024" cy="50405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3995936" y="2636912"/>
              <a:ext cx="216024" cy="50405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Дуга 38"/>
          <p:cNvSpPr/>
          <p:nvPr/>
        </p:nvSpPr>
        <p:spPr>
          <a:xfrm rot="20843147">
            <a:off x="1204426" y="2869738"/>
            <a:ext cx="914400" cy="914400"/>
          </a:xfrm>
          <a:prstGeom prst="arc">
            <a:avLst>
              <a:gd name="adj1" fmla="val 12349772"/>
              <a:gd name="adj2" fmla="val 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2555776" y="2852936"/>
            <a:ext cx="432048" cy="432048"/>
            <a:chOff x="2771800" y="1916832"/>
            <a:chExt cx="432048" cy="432048"/>
          </a:xfrm>
        </p:grpSpPr>
        <p:cxnSp>
          <p:nvCxnSpPr>
            <p:cNvPr id="41" name="Прямая соединительная линия 40"/>
            <p:cNvCxnSpPr/>
            <p:nvPr/>
          </p:nvCxnSpPr>
          <p:spPr>
            <a:xfrm>
              <a:off x="2771800" y="2132856"/>
              <a:ext cx="43204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987824" y="1916832"/>
              <a:ext cx="0" cy="43204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Группа 42"/>
          <p:cNvGrpSpPr/>
          <p:nvPr/>
        </p:nvGrpSpPr>
        <p:grpSpPr>
          <a:xfrm>
            <a:off x="3851920" y="2636912"/>
            <a:ext cx="423664" cy="512440"/>
            <a:chOff x="3779912" y="2636912"/>
            <a:chExt cx="432048" cy="504056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 flipH="1">
              <a:off x="3779912" y="2636912"/>
              <a:ext cx="216024" cy="50405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3995936" y="2636912"/>
              <a:ext cx="216024" cy="50405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Содержимое 3"/>
          <p:cNvSpPr txBox="1">
            <a:spLocks/>
          </p:cNvSpPr>
          <p:nvPr/>
        </p:nvSpPr>
        <p:spPr>
          <a:xfrm>
            <a:off x="5220072" y="2204864"/>
            <a:ext cx="3923928" cy="42484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noProof="0" dirty="0" smtClean="0"/>
          </a:p>
        </p:txBody>
      </p:sp>
      <p:sp>
        <p:nvSpPr>
          <p:cNvPr id="52" name="Содержимое 3"/>
          <p:cNvSpPr txBox="1">
            <a:spLocks/>
          </p:cNvSpPr>
          <p:nvPr/>
        </p:nvSpPr>
        <p:spPr>
          <a:xfrm>
            <a:off x="5364088" y="1844824"/>
            <a:ext cx="3779912" cy="38221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700" b="1" dirty="0" smtClean="0"/>
              <a:t>переход, …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700" b="1" dirty="0" smtClean="0"/>
              <a:t>лесок, …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700" b="1" dirty="0" smtClean="0"/>
              <a:t>пригорок, …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</p:txBody>
      </p:sp>
      <p:sp>
        <p:nvSpPr>
          <p:cNvPr id="53" name="Содержимое 3"/>
          <p:cNvSpPr txBox="1">
            <a:spLocks/>
          </p:cNvSpPr>
          <p:nvPr/>
        </p:nvSpPr>
        <p:spPr>
          <a:xfrm>
            <a:off x="0" y="1916832"/>
            <a:ext cx="1296144" cy="42484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700" b="1" dirty="0" smtClean="0"/>
              <a:t>1.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700" b="1" dirty="0" smtClean="0"/>
              <a:t> </a:t>
            </a: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700" b="1" dirty="0" smtClean="0"/>
              <a:t>2.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700" b="1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Содержимое 3"/>
          <p:cNvSpPr txBox="1">
            <a:spLocks/>
          </p:cNvSpPr>
          <p:nvPr/>
        </p:nvSpPr>
        <p:spPr>
          <a:xfrm>
            <a:off x="0" y="5373216"/>
            <a:ext cx="9144000" cy="26369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Задание: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lang="ru-RU" sz="2400" b="1" dirty="0" smtClean="0"/>
              <a:t>Докажи, что примеры подобраны верно, сделав морфемный разбор, придумай свой пример.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4716016" y="2060848"/>
            <a:ext cx="360040" cy="144016"/>
            <a:chOff x="4716016" y="2060848"/>
            <a:chExt cx="360040" cy="144016"/>
          </a:xfrm>
        </p:grpSpPr>
        <p:cxnSp>
          <p:nvCxnSpPr>
            <p:cNvPr id="56" name="Прямая соединительная линия 55"/>
            <p:cNvCxnSpPr/>
            <p:nvPr/>
          </p:nvCxnSpPr>
          <p:spPr>
            <a:xfrm>
              <a:off x="4716016" y="2060848"/>
              <a:ext cx="3600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>
              <a:off x="4716016" y="2204864"/>
              <a:ext cx="3600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Группа 59"/>
          <p:cNvGrpSpPr/>
          <p:nvPr/>
        </p:nvGrpSpPr>
        <p:grpSpPr>
          <a:xfrm>
            <a:off x="4716016" y="2996952"/>
            <a:ext cx="360040" cy="144016"/>
            <a:chOff x="4716016" y="2060848"/>
            <a:chExt cx="360040" cy="144016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>
              <a:off x="4716016" y="2060848"/>
              <a:ext cx="3600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4716016" y="2204864"/>
              <a:ext cx="3600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Группа 62"/>
          <p:cNvGrpSpPr/>
          <p:nvPr/>
        </p:nvGrpSpPr>
        <p:grpSpPr>
          <a:xfrm>
            <a:off x="5004048" y="4077072"/>
            <a:ext cx="360040" cy="144016"/>
            <a:chOff x="4716016" y="2060848"/>
            <a:chExt cx="360040" cy="144016"/>
          </a:xfrm>
        </p:grpSpPr>
        <p:cxnSp>
          <p:nvCxnSpPr>
            <p:cNvPr id="64" name="Прямая соединительная линия 63"/>
            <p:cNvCxnSpPr/>
            <p:nvPr/>
          </p:nvCxnSpPr>
          <p:spPr>
            <a:xfrm>
              <a:off x="4716016" y="2060848"/>
              <a:ext cx="3600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4716016" y="2204864"/>
              <a:ext cx="3600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Прямоугольник 68"/>
          <p:cNvSpPr/>
          <p:nvPr/>
        </p:nvSpPr>
        <p:spPr>
          <a:xfrm>
            <a:off x="179512" y="908720"/>
            <a:ext cx="8964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ru-RU" sz="2400" b="1" i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Работаем по рядам.</a:t>
            </a:r>
            <a:endParaRPr lang="ru-RU" sz="24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8460432" y="6309320"/>
            <a:ext cx="504056" cy="5486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1" name="Дуга 50"/>
          <p:cNvSpPr/>
          <p:nvPr/>
        </p:nvSpPr>
        <p:spPr>
          <a:xfrm rot="20843147">
            <a:off x="2932618" y="3877849"/>
            <a:ext cx="914400" cy="914400"/>
          </a:xfrm>
          <a:prstGeom prst="arc">
            <a:avLst>
              <a:gd name="adj1" fmla="val 12349772"/>
              <a:gd name="adj2" fmla="val 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5" name="Группа 54"/>
          <p:cNvGrpSpPr/>
          <p:nvPr/>
        </p:nvGrpSpPr>
        <p:grpSpPr>
          <a:xfrm>
            <a:off x="3923928" y="4077072"/>
            <a:ext cx="432048" cy="432048"/>
            <a:chOff x="2771800" y="1916832"/>
            <a:chExt cx="432048" cy="432048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2771800" y="2132856"/>
              <a:ext cx="43204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987824" y="1916832"/>
              <a:ext cx="0" cy="43204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Физминутка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На календаре </a:t>
            </a:r>
            <a:r>
              <a:rPr lang="ru-RU" sz="4000" b="1" dirty="0" smtClean="0"/>
              <a:t>- осень. </a:t>
            </a:r>
            <a:r>
              <a:rPr lang="ru-RU" sz="4000" b="1" dirty="0"/>
              <a:t>Звучит осенний вальс. Посмотрите на экран. Гимнастика для глаз. Сядьте поудобнее, расслабьтесь и следите глазами за движущимися </a:t>
            </a:r>
            <a:r>
              <a:rPr lang="ru-RU" sz="4000" b="1" dirty="0" smtClean="0"/>
              <a:t>предметами.</a:t>
            </a:r>
            <a:endParaRPr lang="ru-RU" sz="4000" b="1" dirty="0"/>
          </a:p>
        </p:txBody>
      </p:sp>
      <p:sp>
        <p:nvSpPr>
          <p:cNvPr id="4" name="Овал 3"/>
          <p:cNvSpPr/>
          <p:nvPr/>
        </p:nvSpPr>
        <p:spPr>
          <a:xfrm>
            <a:off x="8460432" y="6309320"/>
            <a:ext cx="504056" cy="5486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26" descr="Крупное конфетти"/>
          <p:cNvSpPr>
            <a:spLocks/>
          </p:cNvSpPr>
          <p:nvPr/>
        </p:nvSpPr>
        <p:spPr bwMode="auto">
          <a:xfrm>
            <a:off x="1403350" y="6524625"/>
            <a:ext cx="5616575" cy="647700"/>
          </a:xfrm>
          <a:custGeom>
            <a:avLst/>
            <a:gdLst>
              <a:gd name="T0" fmla="*/ 86 w 5050"/>
              <a:gd name="T1" fmla="*/ 329 h 567"/>
              <a:gd name="T2" fmla="*/ 152 w 5050"/>
              <a:gd name="T3" fmla="*/ 255 h 567"/>
              <a:gd name="T4" fmla="*/ 201 w 5050"/>
              <a:gd name="T5" fmla="*/ 222 h 567"/>
              <a:gd name="T6" fmla="*/ 292 w 5050"/>
              <a:gd name="T7" fmla="*/ 165 h 567"/>
              <a:gd name="T8" fmla="*/ 317 w 5050"/>
              <a:gd name="T9" fmla="*/ 148 h 567"/>
              <a:gd name="T10" fmla="*/ 341 w 5050"/>
              <a:gd name="T11" fmla="*/ 140 h 567"/>
              <a:gd name="T12" fmla="*/ 374 w 5050"/>
              <a:gd name="T13" fmla="*/ 107 h 567"/>
              <a:gd name="T14" fmla="*/ 522 w 5050"/>
              <a:gd name="T15" fmla="*/ 74 h 567"/>
              <a:gd name="T16" fmla="*/ 596 w 5050"/>
              <a:gd name="T17" fmla="*/ 41 h 567"/>
              <a:gd name="T18" fmla="*/ 1156 w 5050"/>
              <a:gd name="T19" fmla="*/ 50 h 567"/>
              <a:gd name="T20" fmla="*/ 1386 w 5050"/>
              <a:gd name="T21" fmla="*/ 17 h 567"/>
              <a:gd name="T22" fmla="*/ 1576 w 5050"/>
              <a:gd name="T23" fmla="*/ 0 h 567"/>
              <a:gd name="T24" fmla="*/ 2004 w 5050"/>
              <a:gd name="T25" fmla="*/ 8 h 567"/>
              <a:gd name="T26" fmla="*/ 2086 w 5050"/>
              <a:gd name="T27" fmla="*/ 66 h 567"/>
              <a:gd name="T28" fmla="*/ 2316 w 5050"/>
              <a:gd name="T29" fmla="*/ 74 h 567"/>
              <a:gd name="T30" fmla="*/ 2407 w 5050"/>
              <a:gd name="T31" fmla="*/ 107 h 567"/>
              <a:gd name="T32" fmla="*/ 2497 w 5050"/>
              <a:gd name="T33" fmla="*/ 99 h 567"/>
              <a:gd name="T34" fmla="*/ 2596 w 5050"/>
              <a:gd name="T35" fmla="*/ 66 h 567"/>
              <a:gd name="T36" fmla="*/ 2999 w 5050"/>
              <a:gd name="T37" fmla="*/ 50 h 567"/>
              <a:gd name="T38" fmla="*/ 3205 w 5050"/>
              <a:gd name="T39" fmla="*/ 0 h 567"/>
              <a:gd name="T40" fmla="*/ 3550 w 5050"/>
              <a:gd name="T41" fmla="*/ 8 h 567"/>
              <a:gd name="T42" fmla="*/ 3748 w 5050"/>
              <a:gd name="T43" fmla="*/ 74 h 567"/>
              <a:gd name="T44" fmla="*/ 3855 w 5050"/>
              <a:gd name="T45" fmla="*/ 82 h 567"/>
              <a:gd name="T46" fmla="*/ 3954 w 5050"/>
              <a:gd name="T47" fmla="*/ 124 h 567"/>
              <a:gd name="T48" fmla="*/ 4258 w 5050"/>
              <a:gd name="T49" fmla="*/ 132 h 567"/>
              <a:gd name="T50" fmla="*/ 4340 w 5050"/>
              <a:gd name="T51" fmla="*/ 165 h 567"/>
              <a:gd name="T52" fmla="*/ 4390 w 5050"/>
              <a:gd name="T53" fmla="*/ 198 h 567"/>
              <a:gd name="T54" fmla="*/ 4768 w 5050"/>
              <a:gd name="T55" fmla="*/ 214 h 567"/>
              <a:gd name="T56" fmla="*/ 4785 w 5050"/>
              <a:gd name="T57" fmla="*/ 231 h 567"/>
              <a:gd name="T58" fmla="*/ 4801 w 5050"/>
              <a:gd name="T59" fmla="*/ 280 h 567"/>
              <a:gd name="T60" fmla="*/ 5040 w 5050"/>
              <a:gd name="T61" fmla="*/ 296 h 567"/>
              <a:gd name="T62" fmla="*/ 4999 w 5050"/>
              <a:gd name="T63" fmla="*/ 338 h 567"/>
              <a:gd name="T64" fmla="*/ 4620 w 5050"/>
              <a:gd name="T65" fmla="*/ 346 h 567"/>
              <a:gd name="T66" fmla="*/ 3732 w 5050"/>
              <a:gd name="T67" fmla="*/ 412 h 567"/>
              <a:gd name="T68" fmla="*/ 3608 w 5050"/>
              <a:gd name="T69" fmla="*/ 379 h 567"/>
              <a:gd name="T70" fmla="*/ 2991 w 5050"/>
              <a:gd name="T71" fmla="*/ 387 h 567"/>
              <a:gd name="T72" fmla="*/ 2892 w 5050"/>
              <a:gd name="T73" fmla="*/ 329 h 567"/>
              <a:gd name="T74" fmla="*/ 1246 w 5050"/>
              <a:gd name="T75" fmla="*/ 338 h 567"/>
              <a:gd name="T76" fmla="*/ 358 w 5050"/>
              <a:gd name="T77" fmla="*/ 329 h 567"/>
              <a:gd name="T78" fmla="*/ 86 w 5050"/>
              <a:gd name="T79" fmla="*/ 329 h 56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050"/>
              <a:gd name="T121" fmla="*/ 0 h 567"/>
              <a:gd name="T122" fmla="*/ 5050 w 5050"/>
              <a:gd name="T123" fmla="*/ 567 h 56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43" name="Picture 6" descr="3521324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1979613" y="620713"/>
            <a:ext cx="59753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9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615173">
            <a:off x="2771775" y="25654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5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gradFill flip="none"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67" name="Picture 19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Ёжик1"/>
          <p:cNvPicPr>
            <a:picLocks noChangeAspect="1" noChangeArrowheads="1"/>
          </p:cNvPicPr>
          <p:nvPr/>
        </p:nvPicPr>
        <p:blipFill>
          <a:blip r:embed="rId7" cstate="print">
            <a:lum bright="-6000"/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079513_3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 rot="-900000">
            <a:off x="1586017" y="2753152"/>
            <a:ext cx="3157297" cy="685248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28575">
                  <a:solidFill>
                    <a:srgbClr val="AC203E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Спасибо!</a:t>
            </a:r>
          </a:p>
        </p:txBody>
      </p:sp>
      <p:pic>
        <p:nvPicPr>
          <p:cNvPr id="2" name="Эстрадный оркестр Ленинградского радио - Осенний вальс (Инструментальная версия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7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069 L 0.07847 0.8806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0082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2082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4082"/>
                            </p:stCondLst>
                            <p:childTnLst>
                              <p:par>
                                <p:cTn id="16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17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2082"/>
                            </p:stCondLst>
                            <p:childTnLst>
                              <p:par>
                                <p:cTn id="19" presetID="2" presetClass="exit" presetSubtype="6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4082"/>
                            </p:stCondLst>
                            <p:childTnLst>
                              <p:par>
                                <p:cTn id="2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9082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4082"/>
                            </p:stCondLst>
                            <p:childTnLst>
                              <p:par>
                                <p:cTn id="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9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7082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2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9082"/>
                            </p:stCondLst>
                            <p:childTnLst>
                              <p:par>
                                <p:cTn id="44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2082"/>
                            </p:stCondLst>
                            <p:childTnLst>
                              <p:par>
                                <p:cTn id="4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0" dur="3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5082"/>
                            </p:stCondLst>
                            <p:childTnLst>
                              <p:par>
                                <p:cTn id="5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3" dur="3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8082"/>
                            </p:stCondLst>
                            <p:childTnLst>
                              <p:par>
                                <p:cTn id="55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1082"/>
                            </p:stCondLst>
                            <p:childTnLst>
                              <p:par>
                                <p:cTn id="6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61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6082"/>
                            </p:stCondLst>
                            <p:childTnLst>
                              <p:par>
                                <p:cTn id="63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82"/>
                            </p:stCondLst>
                            <p:childTnLst>
                              <p:par>
                                <p:cTn id="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3082"/>
                            </p:stCondLst>
                            <p:childTnLst>
                              <p:par>
                                <p:cTn id="7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8082"/>
                            </p:stCondLst>
                            <p:childTnLst>
                              <p:par>
                                <p:cTn id="79" presetID="2" presetClass="exit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3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81082"/>
                            </p:stCondLst>
                            <p:childTnLst>
                              <p:par>
                                <p:cTn id="8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092 L -0.00399 0.3972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83082"/>
                            </p:stCondLst>
                            <p:childTnLst>
                              <p:par>
                                <p:cTn id="8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1024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85082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65" grpId="0" animBg="1"/>
      <p:bldP spid="2065" grpId="1" animBg="1"/>
      <p:bldP spid="2066" grpId="0" animBg="1"/>
      <p:bldP spid="2066" grpId="1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Части речи.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5.           Предлог</a:t>
            </a:r>
          </a:p>
          <a:p>
            <a:r>
              <a:rPr lang="ru-RU" b="1" dirty="0" smtClean="0"/>
              <a:t>6.           Союз</a:t>
            </a:r>
            <a:endParaRPr lang="ru-RU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815966"/>
              </p:ext>
            </p:extLst>
          </p:nvPr>
        </p:nvGraphicFramePr>
        <p:xfrm>
          <a:off x="251520" y="1397001"/>
          <a:ext cx="8640960" cy="4876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400600"/>
                <a:gridCol w="3240360"/>
              </a:tblGrid>
              <a:tr h="90018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Самостоятельные части  речи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Служебные части речи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230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b="1" dirty="0" smtClean="0"/>
                    </a:p>
                    <a:p>
                      <a:endParaRPr lang="ru-RU" sz="4000" b="1" dirty="0" smtClean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 smtClean="0"/>
                    </a:p>
                  </a:txBody>
                  <a:tcPr/>
                </a:tc>
              </a:tr>
              <a:tr h="5915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 </a:t>
                      </a:r>
                      <a:endParaRPr lang="ru-RU" sz="4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91547">
                <a:tc>
                  <a:txBody>
                    <a:bodyPr/>
                    <a:lstStyle/>
                    <a:p>
                      <a:endParaRPr lang="ru-RU" sz="40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6. Частица.</a:t>
                      </a:r>
                      <a:endParaRPr lang="ru-RU" sz="3600" b="1" dirty="0"/>
                    </a:p>
                  </a:txBody>
                  <a:tcPr/>
                </a:tc>
              </a:tr>
              <a:tr h="308633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82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086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Содержимое 2"/>
          <p:cNvSpPr txBox="1">
            <a:spLocks/>
          </p:cNvSpPr>
          <p:nvPr/>
        </p:nvSpPr>
        <p:spPr>
          <a:xfrm>
            <a:off x="179512" y="5661248"/>
            <a:ext cx="4608512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5589240"/>
            <a:ext cx="8460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Какие известные вам части речи мы не назвали ?</a:t>
            </a:r>
            <a:endParaRPr lang="ru-RU" sz="24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79512" y="2492896"/>
            <a:ext cx="5544616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4000" b="1" dirty="0" smtClean="0"/>
              <a:t>1.Существительное</a:t>
            </a: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251520" y="3645024"/>
            <a:ext cx="3735264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4000" b="1" dirty="0" smtClean="0"/>
              <a:t>2.Глагол</a:t>
            </a: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179512" y="4437112"/>
            <a:ext cx="5328592" cy="100811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4000" b="1" dirty="0" smtClean="0"/>
              <a:t>3.Прилагательное</a:t>
            </a: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724128" y="2492896"/>
            <a:ext cx="2987824" cy="100811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4000" b="1" dirty="0" smtClean="0"/>
              <a:t>4.Предлог</a:t>
            </a: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6012160" y="3789040"/>
            <a:ext cx="2771800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4000" b="1" dirty="0" smtClean="0"/>
              <a:t>5.Союз</a:t>
            </a:r>
          </a:p>
        </p:txBody>
      </p:sp>
      <p:sp>
        <p:nvSpPr>
          <p:cNvPr id="17" name="Овал 16"/>
          <p:cNvSpPr/>
          <p:nvPr/>
        </p:nvSpPr>
        <p:spPr>
          <a:xfrm>
            <a:off x="8460432" y="6309320"/>
            <a:ext cx="504056" cy="5486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6840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34400" cy="8656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Что  напутал  Незнайка?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0" y="980728"/>
            <a:ext cx="9144000" cy="61653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lvl="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Дождь</a:t>
            </a:r>
            <a:r>
              <a:rPr lang="ru-RU" sz="2800" b="1" dirty="0" smtClean="0"/>
              <a:t> – глагол, нарицательное, неодушевлённое, 2 </a:t>
            </a:r>
            <a:r>
              <a:rPr lang="ru-RU" sz="2800" b="1" dirty="0" err="1" smtClean="0"/>
              <a:t>скл</a:t>
            </a:r>
            <a:r>
              <a:rPr lang="ru-RU" sz="2800" b="1" dirty="0" smtClean="0"/>
              <a:t>., м. р., </a:t>
            </a:r>
            <a:r>
              <a:rPr lang="ru-RU" sz="2800" b="1" dirty="0" err="1" smtClean="0"/>
              <a:t>им.пад</a:t>
            </a:r>
            <a:r>
              <a:rPr lang="ru-RU" sz="2800" b="1" dirty="0" smtClean="0"/>
              <a:t>., ед.ч.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AutoNum type="arabicPeriod"/>
              <a:tabLst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По</a:t>
            </a:r>
            <a:r>
              <a:rPr lang="ru-RU" sz="2800" b="1" dirty="0" smtClean="0"/>
              <a:t>  - предлог, самостоятельная часть речи.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AutoNum type="arabicPeriod"/>
              <a:tabLst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Соль</a:t>
            </a:r>
            <a:r>
              <a:rPr lang="ru-RU" sz="2800" b="1" dirty="0" smtClean="0"/>
              <a:t> – в слове 4 звука.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AutoNum type="arabicPeriod"/>
              <a:tabLst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Заморозки</a:t>
            </a:r>
            <a:r>
              <a:rPr lang="ru-RU" sz="2800" b="1" dirty="0" smtClean="0"/>
              <a:t> – за- приставка, мороз – корень, </a:t>
            </a:r>
            <a:r>
              <a:rPr lang="ru-RU" sz="2800" b="1" dirty="0" err="1" smtClean="0"/>
              <a:t>ки</a:t>
            </a:r>
            <a:r>
              <a:rPr lang="ru-RU" sz="2800" b="1" dirty="0" smtClean="0"/>
              <a:t>- окончание.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2800" b="1" dirty="0" smtClean="0"/>
              <a:t>     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lang="ru-RU" sz="2800" b="1" i="1" dirty="0" smtClean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2800" b="1" i="1" dirty="0" smtClean="0"/>
              <a:t>      </a:t>
            </a:r>
            <a:endParaRPr lang="ru-RU" sz="1600" b="1" i="1" dirty="0" smtClean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ru-RU" sz="2400" b="1" i="1" dirty="0" smtClean="0"/>
              <a:t>    Задание: исправь в каждом номере только 1 ошибку, которую допустил Незнайка.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948264" y="3356992"/>
            <a:ext cx="2195736" cy="2088232"/>
            <a:chOff x="6148089" y="3356992"/>
            <a:chExt cx="2995911" cy="2232248"/>
          </a:xfrm>
        </p:grpSpPr>
        <p:pic>
          <p:nvPicPr>
            <p:cNvPr id="4098" name="Picture 2" descr="http://hovrashok.com.ua/images/Nov/03/de9bc4bc277c385a49ecba4443b6df0e/mini_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48089" y="3356992"/>
              <a:ext cx="2995911" cy="2232248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 rot="4619429">
              <a:off x="6860081" y="5017106"/>
              <a:ext cx="864851" cy="2111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/>
                  </a:solidFill>
                </a:rPr>
                <a:t>Русский язык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Овал 6"/>
          <p:cNvSpPr/>
          <p:nvPr/>
        </p:nvSpPr>
        <p:spPr>
          <a:xfrm>
            <a:off x="8460432" y="6309320"/>
            <a:ext cx="504056" cy="5486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Лексика.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3" t="23889" r="15988" b="36725"/>
          <a:stretch/>
        </p:blipFill>
        <p:spPr>
          <a:xfrm>
            <a:off x="827584" y="1082425"/>
            <a:ext cx="7316187" cy="277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8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Рефлексия: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503920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b="1" dirty="0" smtClean="0"/>
          </a:p>
          <a:p>
            <a:endParaRPr lang="ru-RU" sz="32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358551"/>
              </p:ext>
            </p:extLst>
          </p:nvPr>
        </p:nvGraphicFramePr>
        <p:xfrm>
          <a:off x="467544" y="2636912"/>
          <a:ext cx="8136904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109123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Мне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б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ыло легко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Мне было трудно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80978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2"/>
          <p:cNvSpPr txBox="1">
            <a:spLocks/>
          </p:cNvSpPr>
          <p:nvPr/>
        </p:nvSpPr>
        <p:spPr>
          <a:xfrm>
            <a:off x="3554134" y="1412776"/>
            <a:ext cx="5241784" cy="4572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AutoNum type="arabicPeriod"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772816"/>
            <a:ext cx="50658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Сегодня на уроке </a:t>
            </a:r>
          </a:p>
        </p:txBody>
      </p:sp>
      <p:sp>
        <p:nvSpPr>
          <p:cNvPr id="7" name="Овал 6"/>
          <p:cNvSpPr/>
          <p:nvPr/>
        </p:nvSpPr>
        <p:spPr>
          <a:xfrm>
            <a:off x="8460432" y="6309320"/>
            <a:ext cx="504056" cy="5486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212976"/>
            <a:ext cx="3268017" cy="29931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219822"/>
            <a:ext cx="3184450" cy="318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                      Домашнее </a:t>
            </a:r>
            <a:r>
              <a:rPr lang="ru-RU" sz="4000" b="1" dirty="0" smtClean="0">
                <a:solidFill>
                  <a:srgbClr val="C00000"/>
                </a:solidFill>
              </a:rPr>
              <a:t>задание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                          </a:t>
            </a:r>
            <a:r>
              <a:rPr lang="ru-RU" sz="4000" b="1" dirty="0" smtClean="0">
                <a:solidFill>
                  <a:srgbClr val="C00000"/>
                </a:solidFill>
              </a:rPr>
              <a:t>(на выбор):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348880"/>
            <a:ext cx="8184358" cy="36358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just">
              <a:buNone/>
            </a:pPr>
            <a:r>
              <a:rPr lang="ru-RU" sz="4000" b="1" dirty="0" smtClean="0"/>
              <a:t>1. Выполнить упр. 21.</a:t>
            </a:r>
          </a:p>
          <a:p>
            <a:pPr marL="0" indent="0" algn="just">
              <a:buNone/>
            </a:pPr>
            <a:r>
              <a:rPr lang="ru-RU" sz="4000" b="1" dirty="0" smtClean="0"/>
              <a:t>2. </a:t>
            </a:r>
            <a:r>
              <a:rPr lang="ru-RU" sz="4000" b="1" dirty="0" smtClean="0"/>
              <a:t>Составить </a:t>
            </a:r>
            <a:r>
              <a:rPr lang="ru-RU" sz="4000" b="1" dirty="0"/>
              <a:t>предложение </a:t>
            </a:r>
            <a:r>
              <a:rPr lang="ru-RU" sz="4000" b="1" dirty="0" smtClean="0"/>
              <a:t>про осень, выполнить его синтаксический разбор.</a:t>
            </a:r>
            <a:endParaRPr lang="ru-RU" sz="4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049814" cy="200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99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Наука о языке - ?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AC203E"/>
                </a:solidFill>
              </a:rPr>
              <a:t>Лингвистика </a:t>
            </a:r>
            <a:r>
              <a:rPr lang="ru-RU" sz="5400" dirty="0"/>
              <a:t>(от лат. </a:t>
            </a:r>
            <a:r>
              <a:rPr lang="en-US" sz="5400" dirty="0"/>
              <a:t>lingua «</a:t>
            </a:r>
            <a:r>
              <a:rPr lang="ru-RU" sz="5400" dirty="0"/>
              <a:t>язык»)</a:t>
            </a:r>
            <a:r>
              <a:rPr lang="ru-RU" sz="5400" b="1" dirty="0" smtClean="0"/>
              <a:t> – это наука о языке.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14692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Лингвистическая разминка.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691" y="1600200"/>
            <a:ext cx="4672618" cy="4525963"/>
          </a:xfrm>
        </p:spPr>
      </p:pic>
    </p:spTree>
    <p:extLst>
      <p:ext uri="{BB962C8B-B14F-4D97-AF65-F5344CB8AC3E}">
        <p14:creationId xmlns:p14="http://schemas.microsoft.com/office/powerpoint/2010/main" val="1217167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Лингвистическая разминка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(1 ряд).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3682752" cy="50405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1. В каком слове сорок гласных? </a:t>
            </a:r>
          </a:p>
          <a:p>
            <a:pPr marL="0" indent="0" algn="just">
              <a:buNone/>
            </a:pPr>
            <a:r>
              <a:rPr lang="ru-RU" sz="2400" dirty="0" smtClean="0"/>
              <a:t>2. В каком слова  сто согласных? </a:t>
            </a:r>
          </a:p>
          <a:p>
            <a:pPr marL="0" indent="0" algn="just">
              <a:buNone/>
            </a:pPr>
            <a:r>
              <a:rPr lang="ru-RU" sz="2400" dirty="0" smtClean="0"/>
              <a:t>3. За какой согласный звук надо спрятать другой согласный звук, чтобы получился одновременный выстрел из нескольких орудий?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788024" y="1533178"/>
            <a:ext cx="3682752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4000" dirty="0" smtClean="0">
                <a:solidFill>
                  <a:srgbClr val="0099CC"/>
                </a:solidFill>
              </a:rPr>
              <a:t>1. сорока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4000" dirty="0" smtClean="0">
                <a:solidFill>
                  <a:srgbClr val="0099CC"/>
                </a:solidFill>
              </a:rPr>
              <a:t>2. стог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4000" dirty="0" smtClean="0">
                <a:solidFill>
                  <a:srgbClr val="0099CC"/>
                </a:solidFill>
              </a:rPr>
              <a:t>3. залп </a:t>
            </a:r>
            <a:endParaRPr lang="ru-RU" sz="4000" dirty="0" smtClean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3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Лингвистическая разминка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(2 ряд).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4248472" cy="50405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/>
              <a:t>1. Какое слово жалуется, что ему не хватает до сотни? </a:t>
            </a:r>
          </a:p>
          <a:p>
            <a:pPr marL="0" indent="0" algn="just">
              <a:buNone/>
            </a:pPr>
            <a:r>
              <a:rPr lang="ru-RU" sz="2800" dirty="0" smtClean="0"/>
              <a:t>2. Какой алфавит состоит всего из шести букв? </a:t>
            </a:r>
          </a:p>
          <a:p>
            <a:pPr marL="0" indent="0" algn="just">
              <a:buNone/>
            </a:pPr>
            <a:r>
              <a:rPr lang="ru-RU" sz="2800" dirty="0" smtClean="0"/>
              <a:t>3. Как превратить высокую траву, растущую по берегам водоёмов, в маленького грызуна? </a:t>
            </a:r>
            <a:endParaRPr lang="ru-RU" sz="2800" dirty="0" smtClean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220072" y="1340768"/>
            <a:ext cx="3682752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4000" dirty="0" smtClean="0">
                <a:solidFill>
                  <a:srgbClr val="0099CC"/>
                </a:solidFill>
              </a:rPr>
              <a:t>1. </a:t>
            </a:r>
            <a:r>
              <a:rPr lang="ru-RU" sz="4000" b="1" dirty="0" smtClean="0">
                <a:solidFill>
                  <a:srgbClr val="0099CC"/>
                </a:solidFill>
              </a:rPr>
              <a:t>Ста</a:t>
            </a:r>
            <a:r>
              <a:rPr lang="ru-RU" sz="4000" dirty="0" smtClean="0">
                <a:solidFill>
                  <a:srgbClr val="0099CC"/>
                </a:solidFill>
              </a:rPr>
              <a:t>нет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4000" dirty="0" smtClean="0">
                <a:solidFill>
                  <a:srgbClr val="0099CC"/>
                </a:solidFill>
              </a:rPr>
              <a:t>2. азбука</a:t>
            </a:r>
          </a:p>
          <a:p>
            <a:pPr marL="0" indent="0" algn="just">
              <a:buNone/>
            </a:pPr>
            <a:r>
              <a:rPr lang="ru-RU" sz="4000" dirty="0" smtClean="0">
                <a:solidFill>
                  <a:srgbClr val="0099CC"/>
                </a:solidFill>
              </a:rPr>
              <a:t>3</a:t>
            </a:r>
            <a:r>
              <a:rPr lang="ru-RU" sz="4000" dirty="0">
                <a:solidFill>
                  <a:srgbClr val="0099CC"/>
                </a:solidFill>
              </a:rPr>
              <a:t>. Ка-</a:t>
            </a:r>
            <a:r>
              <a:rPr lang="ru-RU" sz="4000" dirty="0" err="1">
                <a:solidFill>
                  <a:srgbClr val="0099CC"/>
                </a:solidFill>
              </a:rPr>
              <a:t>мыш</a:t>
            </a:r>
            <a:r>
              <a:rPr lang="ru-RU" sz="4000" dirty="0">
                <a:solidFill>
                  <a:srgbClr val="0099CC"/>
                </a:solidFill>
              </a:rPr>
              <a:t> - </a:t>
            </a:r>
            <a:r>
              <a:rPr lang="ru-RU" sz="4000" dirty="0" err="1">
                <a:solidFill>
                  <a:srgbClr val="0099CC"/>
                </a:solidFill>
              </a:rPr>
              <a:t>мыш</a:t>
            </a:r>
            <a:r>
              <a:rPr lang="ru-RU" sz="4000" dirty="0">
                <a:solidFill>
                  <a:srgbClr val="0099CC"/>
                </a:solidFill>
              </a:rPr>
              <a:t>-ка (поменять местами слоги).</a:t>
            </a:r>
            <a:endParaRPr lang="ru-RU" sz="4000" dirty="0" smtClean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05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Лингвистическая разминка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(3 ряд).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4248472" cy="50405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/>
              <a:t>1. Какое местоимение превратится в союз, если прочесть его справа налево? </a:t>
            </a:r>
          </a:p>
          <a:p>
            <a:pPr marL="0" indent="0" algn="just">
              <a:buNone/>
            </a:pPr>
            <a:r>
              <a:rPr lang="ru-RU" sz="2800" dirty="0" smtClean="0"/>
              <a:t>2. Иногда его вешают, задирают, везде суют, а иногда с ним остаются. Что это? </a:t>
            </a:r>
          </a:p>
          <a:p>
            <a:pPr marL="0" indent="0" algn="just">
              <a:buNone/>
            </a:pPr>
            <a:r>
              <a:rPr lang="ru-RU" sz="2800" dirty="0" smtClean="0"/>
              <a:t>3. В каком слове 100 отрицаний. </a:t>
            </a:r>
            <a:endParaRPr lang="ru-RU" sz="28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220072" y="1340768"/>
            <a:ext cx="3682752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buFont typeface="Arial" panose="020B0604020202020204" pitchFamily="34" charset="0"/>
              <a:buAutoNum type="arabicPeriod"/>
            </a:pPr>
            <a:r>
              <a:rPr lang="ru-RU" sz="4000" dirty="0" smtClean="0">
                <a:solidFill>
                  <a:srgbClr val="0099CC"/>
                </a:solidFill>
              </a:rPr>
              <a:t>он-но</a:t>
            </a:r>
          </a:p>
          <a:p>
            <a:pPr marL="742950" indent="-742950" algn="just">
              <a:buFont typeface="Arial" panose="020B0604020202020204" pitchFamily="34" charset="0"/>
              <a:buAutoNum type="arabicPeriod"/>
            </a:pPr>
            <a:r>
              <a:rPr lang="ru-RU" sz="4000" dirty="0" smtClean="0">
                <a:solidFill>
                  <a:srgbClr val="0099CC"/>
                </a:solidFill>
              </a:rPr>
              <a:t>Нос</a:t>
            </a:r>
          </a:p>
          <a:p>
            <a:pPr marL="742950" indent="-742950" algn="just">
              <a:buFont typeface="Arial" panose="020B0604020202020204" pitchFamily="34" charset="0"/>
              <a:buAutoNum type="arabicPeriod"/>
            </a:pPr>
            <a:r>
              <a:rPr lang="ru-RU" sz="4000" dirty="0" smtClean="0">
                <a:solidFill>
                  <a:srgbClr val="0099CC"/>
                </a:solidFill>
              </a:rPr>
              <a:t>сто</a:t>
            </a:r>
            <a:r>
              <a:rPr lang="ru-RU" sz="4000" b="1" dirty="0" smtClean="0">
                <a:solidFill>
                  <a:srgbClr val="0099CC"/>
                </a:solidFill>
              </a:rPr>
              <a:t>нет</a:t>
            </a:r>
            <a:endParaRPr lang="ru-RU" sz="4000" b="1" dirty="0" smtClean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03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76672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21677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83"/>
            <a:ext cx="9142090" cy="6847641"/>
          </a:xfrm>
        </p:spPr>
      </p:pic>
      <p:sp>
        <p:nvSpPr>
          <p:cNvPr id="5" name="Прямоугольник 4"/>
          <p:cNvSpPr/>
          <p:nvPr/>
        </p:nvSpPr>
        <p:spPr>
          <a:xfrm>
            <a:off x="3131840" y="1412776"/>
            <a:ext cx="1584176" cy="3600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3284984"/>
            <a:ext cx="1584176" cy="3600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07235" y="5343661"/>
            <a:ext cx="1584176" cy="3600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5805264"/>
            <a:ext cx="1584176" cy="3600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3212976"/>
            <a:ext cx="208823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14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Синтаксис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600" dirty="0"/>
              <a:t>Составьте предложение со словом «друг», которое обязательно должно быть подлежащим.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645024"/>
            <a:ext cx="2140074" cy="267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4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2860</TotalTime>
  <Words>436</Words>
  <Application>Microsoft Office PowerPoint</Application>
  <PresentationFormat>Экран (4:3)</PresentationFormat>
  <Paragraphs>92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Проверим домашнее задание:  упр. 31, морфемный разбор слова «х…лмистый».</vt:lpstr>
      <vt:lpstr>Презентация PowerPoint</vt:lpstr>
      <vt:lpstr>Лингвистическая разминка.</vt:lpstr>
      <vt:lpstr>Лингвистическая разминка  (1 ряд).</vt:lpstr>
      <vt:lpstr>Лингвистическая разминка  (2 ряд).</vt:lpstr>
      <vt:lpstr>Лингвистическая разминка  (3 ряд).</vt:lpstr>
      <vt:lpstr>Презентация PowerPoint</vt:lpstr>
      <vt:lpstr>Презентация PowerPoint</vt:lpstr>
      <vt:lpstr>Синтаксис.</vt:lpstr>
      <vt:lpstr>Фонетика.</vt:lpstr>
      <vt:lpstr>Презентация PowerPoint</vt:lpstr>
      <vt:lpstr>Строение слова.  Морфемика.</vt:lpstr>
      <vt:lpstr>Физминутка </vt:lpstr>
      <vt:lpstr>Презентация PowerPoint</vt:lpstr>
      <vt:lpstr>Части речи.</vt:lpstr>
      <vt:lpstr>Что  напутал  Незнайка? </vt:lpstr>
      <vt:lpstr>Лексика. </vt:lpstr>
      <vt:lpstr>Рефлексия:</vt:lpstr>
      <vt:lpstr>                         Домашнее задание                             (на выбор):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Светлана Жевнерова</cp:lastModifiedBy>
  <cp:revision>373</cp:revision>
  <dcterms:created xsi:type="dcterms:W3CDTF">2015-11-05T15:17:27Z</dcterms:created>
  <dcterms:modified xsi:type="dcterms:W3CDTF">2022-09-08T20:10:23Z</dcterms:modified>
</cp:coreProperties>
</file>