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6" r:id="rId11"/>
    <p:sldId id="267" r:id="rId12"/>
    <p:sldId id="270" r:id="rId13"/>
    <p:sldId id="271" r:id="rId14"/>
    <p:sldId id="264" r:id="rId15"/>
    <p:sldId id="265" r:id="rId16"/>
    <p:sldId id="268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58" d="100"/>
          <a:sy n="58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181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73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6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139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944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4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05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53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7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14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5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3DCC3-8DD9-4301-B1DA-6EEFE8DA622C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6795-B17B-466F-AFB7-2DB7CBD28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7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7868" y="2042318"/>
            <a:ext cx="10097193" cy="35770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Задание 23</a:t>
            </a:r>
            <a:br>
              <a:rPr lang="ru-RU" sz="4400" dirty="0" smtClean="0"/>
            </a:br>
            <a:r>
              <a:rPr lang="ru-RU" sz="4400" dirty="0" smtClean="0"/>
              <a:t>ЕГЭ</a:t>
            </a:r>
            <a:br>
              <a:rPr lang="ru-RU" sz="4400" dirty="0" smtClean="0"/>
            </a:br>
            <a:r>
              <a:rPr lang="ru-RU" sz="4400" dirty="0" smtClean="0"/>
              <a:t>обществознание</a:t>
            </a:r>
            <a:br>
              <a:rPr lang="ru-RU" sz="4400" dirty="0" smtClean="0"/>
            </a:br>
            <a:r>
              <a:rPr lang="ru-RU" sz="4400" dirty="0" smtClean="0"/>
              <a:t>(для отработки и тренировки решения заданий)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9687" y="4848947"/>
            <a:ext cx="5065222" cy="1655762"/>
          </a:xfrm>
        </p:spPr>
        <p:txBody>
          <a:bodyPr/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Чудинова</a:t>
            </a:r>
            <a:r>
              <a:rPr lang="ru-RU" dirty="0" smtClean="0"/>
              <a:t> И.В. учитель истории и обществознания</a:t>
            </a:r>
          </a:p>
          <a:p>
            <a:r>
              <a:rPr lang="ru-RU" dirty="0" smtClean="0"/>
              <a:t>МБОУ «Средняя школа №1» города Велижа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581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indent="-457200" algn="just">
              <a:buAutoNum type="arabicPeriod" startAt="6"/>
            </a:pPr>
            <a:r>
              <a:rPr lang="ru-RU" sz="2000" b="1" dirty="0" smtClean="0"/>
              <a:t>Конституция Российской Федерации закрепляет условия для удовлетворения потребности человека в личном благополучии</a:t>
            </a:r>
          </a:p>
          <a:p>
            <a:pPr algn="just"/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2648" y="2013448"/>
            <a:ext cx="108264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Могут быть приведены такие подтверждения:</a:t>
            </a:r>
          </a:p>
          <a:p>
            <a:endParaRPr lang="ru-RU" sz="2000" dirty="0" smtClean="0"/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1)	каждый имеет </a:t>
            </a:r>
            <a:r>
              <a:rPr lang="ru-RU" sz="2000" b="1" dirty="0" smtClean="0"/>
              <a:t>право на свободу и личную неприкосновенность</a:t>
            </a:r>
            <a:r>
              <a:rPr lang="ru-RU" sz="2000" dirty="0" smtClean="0"/>
              <a:t>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2)	</a:t>
            </a:r>
            <a:r>
              <a:rPr lang="ru-RU" sz="2000" b="1" dirty="0" smtClean="0"/>
              <a:t>жилище неприкосновенно; никто не вправе проникать в жилище против воли проживающих в нём лиц иначе как в случаях, установленных федеральным законом, или на основании судебного решения;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3)	каждый имеет </a:t>
            </a:r>
            <a:r>
              <a:rPr lang="ru-RU" sz="2000" b="1" dirty="0" smtClean="0"/>
              <a:t>право на труд в условиях, отвечающих требованиям безопасности и гигиены, </a:t>
            </a:r>
            <a:r>
              <a:rPr lang="ru-RU" sz="2000" dirty="0" smtClean="0"/>
              <a:t>на вознаграждение за труд без какой бы то ни было дискриминации.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21825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indent="-457200" algn="just">
              <a:buAutoNum type="arabicPeriod" startAt="7"/>
            </a:pPr>
            <a:r>
              <a:rPr lang="ru-RU" sz="2000" b="1" dirty="0" smtClean="0"/>
              <a:t>В Конституции Российской Федерации закреплено отношение к государственному суверенитету как важнейшей политической ценности общества.</a:t>
            </a:r>
          </a:p>
          <a:p>
            <a:pPr algn="just"/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2336" y="1859340"/>
            <a:ext cx="11045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/>
            <a:endParaRPr lang="ru-RU" sz="2400" dirty="0" smtClean="0"/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1)	в Конституции Российской Федерации указано, что </a:t>
            </a:r>
            <a:r>
              <a:rPr lang="ru-RU" sz="2400" b="1" dirty="0" smtClean="0"/>
              <a:t>суверенитет распространяется на всю территорию страны;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2)	согласно Конституции Российская Федерация </a:t>
            </a:r>
            <a:r>
              <a:rPr lang="ru-RU" sz="2400" b="1" dirty="0" smtClean="0"/>
              <a:t>обеспечивает целостность и неприкосновенность своей территории;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</a:t>
            </a:r>
            <a:r>
              <a:rPr lang="ru-RU" sz="2400" b="1" dirty="0" smtClean="0"/>
              <a:t>суверенитет закреплён </a:t>
            </a:r>
            <a:r>
              <a:rPr lang="ru-RU" sz="2400" dirty="0" smtClean="0"/>
              <a:t>в качестве одной из </a:t>
            </a:r>
            <a:r>
              <a:rPr lang="ru-RU" sz="2400" b="1" dirty="0" smtClean="0"/>
              <a:t>основ конституционного строя </a:t>
            </a:r>
            <a:r>
              <a:rPr lang="ru-RU" sz="2400" dirty="0" smtClean="0"/>
              <a:t>Российской Федерации;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4)	согласно Конституции </a:t>
            </a:r>
            <a:r>
              <a:rPr lang="ru-RU" sz="2400" b="1" dirty="0" smtClean="0"/>
              <a:t>носителем суверенитета в Российской Федерации является её многонациональный народ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57693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22212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indent="-457200" algn="just">
              <a:buAutoNum type="arabicPeriod" startAt="8"/>
            </a:pPr>
            <a:r>
              <a:rPr lang="ru-RU" sz="2000" b="1" dirty="0" smtClean="0"/>
              <a:t>В Конституции Российской Федерации закреплено равенство прав и свобод человека как значимая ценность</a:t>
            </a:r>
          </a:p>
          <a:p>
            <a:pPr algn="just"/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744" y="1566732"/>
            <a:ext cx="115763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1)	в Конституции Российской Федерации говорится о том, что </a:t>
            </a:r>
            <a:r>
              <a:rPr lang="ru-RU" sz="2400" b="1" dirty="0" smtClean="0"/>
              <a:t>человек, его права и свободы являются высшей ценностью;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2)	согласно Конституции Российской Федерации Российской Федерации </a:t>
            </a:r>
            <a:r>
              <a:rPr lang="ru-RU" sz="2400" b="1" dirty="0" smtClean="0"/>
              <a:t>признаются и гарантируются права и свободы человека;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в Конституции Российской Федерации </a:t>
            </a:r>
            <a:r>
              <a:rPr lang="ru-RU" sz="2400" b="1" dirty="0" smtClean="0"/>
              <a:t>названы и раскрыты конкретные права </a:t>
            </a:r>
            <a:r>
              <a:rPr lang="ru-RU" sz="2400" dirty="0" smtClean="0"/>
              <a:t>и свободы человека и в отношении каждого / каждой из них закреплены гарантии государства по защите;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4)	в Конституции Российской Федерации указано, что </a:t>
            </a:r>
            <a:r>
              <a:rPr lang="ru-RU" sz="2400" b="1" dirty="0" smtClean="0"/>
              <a:t>основные права и свободы человека неотчуждаемы и принадлежат каждому от рождения</a:t>
            </a:r>
            <a:r>
              <a:rPr lang="ru-RU" sz="2400" dirty="0" smtClean="0"/>
              <a:t>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5)	в Конституции Российской Федерации указано, что права и свободы человека и гражданина определяют смысл, содержание и применение законов, деятельность законодательной и исполнительной власти, местного самоуправления и обеспечиваются правосудием.</a:t>
            </a:r>
          </a:p>
          <a:p>
            <a:pPr algn="just">
              <a:tabLst>
                <a:tab pos="438150" algn="l"/>
              </a:tabLst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44312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22212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9. В Конституции Российской Федерации закреплено равенство мужчин и женщин как значимая ценность.</a:t>
            </a:r>
          </a:p>
          <a:p>
            <a:pPr algn="just"/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744" y="1566732"/>
            <a:ext cx="115763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438150" algn="l"/>
              </a:tabLst>
            </a:pPr>
            <a:endParaRPr lang="ru-RU" sz="2400" dirty="0" smtClean="0"/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1)	в Конституции Российской Федерации говорится о том, что </a:t>
            </a:r>
            <a:r>
              <a:rPr lang="ru-RU" sz="2400" b="1" dirty="0" smtClean="0"/>
              <a:t>человек, его права и свободы являются высшей ценностью;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2)	согласно Конституции Российской Федерации в Российской Федерации </a:t>
            </a:r>
            <a:r>
              <a:rPr lang="ru-RU" sz="2400" b="1" dirty="0" smtClean="0"/>
              <a:t>гарантируются права и свободы человека и гражданина независимо от пола</a:t>
            </a:r>
            <a:r>
              <a:rPr lang="ru-RU" sz="2400" dirty="0" smtClean="0"/>
              <a:t>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в Конституции Российской Федерации указано, что </a:t>
            </a:r>
            <a:r>
              <a:rPr lang="ru-RU" sz="2400" b="1" dirty="0" smtClean="0"/>
              <a:t>мужчина и женщина имеют равные права и свободы и равные возможности для их реализации</a:t>
            </a:r>
            <a:r>
              <a:rPr lang="ru-RU" sz="2400" dirty="0" smtClean="0"/>
              <a:t>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4)	в Конституции Российской Федерации указано, что </a:t>
            </a:r>
            <a:r>
              <a:rPr lang="ru-RU" sz="2400" b="1" dirty="0" smtClean="0"/>
              <a:t>основные права и свободы человека неотчуждаемы и принадлежат каждому от рождения</a:t>
            </a:r>
            <a:r>
              <a:rPr lang="ru-RU" sz="2400" dirty="0" smtClean="0"/>
              <a:t>.</a:t>
            </a:r>
          </a:p>
          <a:p>
            <a:pPr algn="just">
              <a:tabLst>
                <a:tab pos="438150" algn="l"/>
              </a:tabLst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0877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6844"/>
            <a:ext cx="11777472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tabLst>
                <a:tab pos="530225" algn="l"/>
              </a:tabLst>
            </a:pPr>
            <a:r>
              <a:rPr lang="ru-RU" sz="2000" dirty="0" smtClean="0"/>
              <a:t>10.	Конституция Российской Федерации закрепляет основы конституционного строя нашего государства, права и свободы человека и гражданина.</a:t>
            </a:r>
          </a:p>
          <a:p>
            <a:r>
              <a:rPr lang="ru-RU" sz="2000" dirty="0" smtClean="0"/>
              <a:t>Какие соложения Конституции Российской Федерации подтверждают следующие характеристики нашего государства: </a:t>
            </a:r>
            <a:r>
              <a:rPr lang="ru-RU" sz="2000" b="1" dirty="0" smtClean="0"/>
              <a:t>1) республиканская форма правления; 2) суверенное государство; 3) реализация принципа разделения государственной власти?</a:t>
            </a:r>
          </a:p>
          <a:p>
            <a:r>
              <a:rPr lang="ru-RU" sz="2000" dirty="0" smtClean="0"/>
              <a:t>На основе положений Конституции сформулируйте по одному подтверждению</a:t>
            </a:r>
          </a:p>
          <a:p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784" y="2624781"/>
            <a:ext cx="118384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438150" algn="l"/>
              </a:tabLst>
            </a:pPr>
            <a:r>
              <a:rPr lang="ru-RU" sz="2000" dirty="0" smtClean="0"/>
              <a:t>1)	</a:t>
            </a:r>
            <a:r>
              <a:rPr lang="ru-RU" sz="2000" b="1" dirty="0" smtClean="0"/>
              <a:t>республиканская форма правления</a:t>
            </a:r>
            <a:r>
              <a:rPr lang="ru-RU" sz="2000" dirty="0" smtClean="0"/>
              <a:t>, например: глава государства — Президент Российской Федерации избирается сроком на шесть лет гражданами Российской Федерации па основе всеобщего равного и прямого избирательного права при тайном голосовании;</a:t>
            </a:r>
          </a:p>
          <a:p>
            <a:pPr algn="just">
              <a:tabLst>
                <a:tab pos="438150" algn="l"/>
              </a:tabLst>
            </a:pPr>
            <a:r>
              <a:rPr lang="ru-RU" sz="2000" dirty="0" smtClean="0"/>
              <a:t>2)	</a:t>
            </a:r>
            <a:r>
              <a:rPr lang="ru-RU" sz="2000" b="1" dirty="0" smtClean="0"/>
              <a:t>суверенное государство</a:t>
            </a:r>
            <a:r>
              <a:rPr lang="ru-RU" sz="2000" dirty="0" smtClean="0"/>
              <a:t>, например: суверенитет Российской Федерации распространяется на всю её</a:t>
            </a:r>
          </a:p>
          <a:p>
            <a:pPr algn="just">
              <a:tabLst>
                <a:tab pos="438150" algn="l"/>
              </a:tabLst>
            </a:pPr>
            <a:r>
              <a:rPr lang="ru-RU" sz="2000" dirty="0" smtClean="0"/>
              <a:t>территорию / Конституция Российской Федерации и федеральные законы имеют верховенство на всей</a:t>
            </a:r>
          </a:p>
          <a:p>
            <a:pPr algn="just">
              <a:tabLst>
                <a:tab pos="438150" algn="l"/>
              </a:tabLst>
            </a:pPr>
            <a:r>
              <a:rPr lang="ru-RU" sz="2000" dirty="0" smtClean="0"/>
              <a:t>территории Российской Федерации / Российская Федерация обеспечивает целостность и неприкосновенность своей территории;</a:t>
            </a:r>
          </a:p>
          <a:p>
            <a:pPr algn="just">
              <a:tabLst>
                <a:tab pos="438150" algn="l"/>
              </a:tabLst>
            </a:pPr>
            <a:r>
              <a:rPr lang="ru-RU" sz="2000" dirty="0" smtClean="0"/>
              <a:t>3)	</a:t>
            </a:r>
            <a:r>
              <a:rPr lang="ru-RU" sz="2000" b="1" dirty="0" smtClean="0"/>
              <a:t>реализация принципа разделения государственной власти</a:t>
            </a:r>
            <a:r>
              <a:rPr lang="ru-RU" sz="2000" dirty="0" smtClean="0"/>
              <a:t>, например: государственная власть в Российской Федерации осуществляется на основе разделения на законодательную, исполнительную и судебную; органы законодательной, исполнительной и судебной власти самостоятельны / государственную власть в Российской Федерации осуществляют Президент Российской Федерации, Федеральное Собрание, Правительство Российской Федерации, суды Российской Федерации.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84746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304" y="187327"/>
            <a:ext cx="11594592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11. Конституция Российской Федерации закрепляет основы конституционного строя нашего государства, права и свободы человека и гражданина.</a:t>
            </a:r>
          </a:p>
          <a:p>
            <a:pPr algn="just"/>
            <a:r>
              <a:rPr lang="ru-RU" sz="2000" dirty="0" smtClean="0"/>
              <a:t>Какие соложения Конституции Российской Федерации подтверждают следующие характеристики нашего государства: </a:t>
            </a:r>
            <a:r>
              <a:rPr lang="ru-RU" sz="2000" b="1" dirty="0" smtClean="0"/>
              <a:t>1) социальное государство; 2) светское государство; 3) наличие условий для реализации хозяйственной инициативы?</a:t>
            </a:r>
          </a:p>
          <a:p>
            <a:pPr algn="just"/>
            <a:r>
              <a:rPr lang="ru-RU" sz="2000" dirty="0" smtClean="0"/>
              <a:t>На основе положений Конституции сформулируйте по одному подтверждению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6304" y="2149019"/>
            <a:ext cx="116860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65125" algn="l"/>
              </a:tabLst>
            </a:pPr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endParaRPr lang="ru-RU" sz="2000" dirty="0" smtClean="0"/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1)	</a:t>
            </a:r>
            <a:r>
              <a:rPr lang="ru-RU" sz="2000" b="1" dirty="0" smtClean="0"/>
              <a:t>социальное государство</a:t>
            </a:r>
            <a:r>
              <a:rPr lang="ru-RU" sz="2000" dirty="0" smtClean="0"/>
              <a:t>, например: в Российской Федерации охраняются груд и здоровье людей, устанавливается гарантированный минимальный размер оплаты труда, обеспечивается государственная поддержка семьи, материнства, отцовства и детства, инвалидов и пожилых граждан, развивается система социальных служб, устанавливаются государственные пенсии, пособия и иные гарантии социальной защиты;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2)	</a:t>
            </a:r>
            <a:r>
              <a:rPr lang="ru-RU" sz="2000" b="1" dirty="0" smtClean="0"/>
              <a:t>светское государство</a:t>
            </a:r>
            <a:r>
              <a:rPr lang="ru-RU" sz="2000" dirty="0" smtClean="0"/>
              <a:t>, например: В Российской Федерации никакая религия не может устанавливаться в качестве государственной или обязательной / религиозные объединения отделены от государства и равны перед законом;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3)	</a:t>
            </a:r>
            <a:r>
              <a:rPr lang="ru-RU" sz="2000" b="1" dirty="0" smtClean="0"/>
              <a:t>наличие условий для реализации хозяйственной инициативы</a:t>
            </a:r>
            <a:r>
              <a:rPr lang="ru-RU" sz="2000" dirty="0" smtClean="0"/>
              <a:t>, например: в Российской Федерации гарантируются единство экономического пространства, свободное перемещение товаров, услуг и финансовых средств, поддержка конкуренции, свобода экономической деятельности / в Российской Федерации признаются и защищаются равным образом частная, государственная, муниципальная и иные формы собственности.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10562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158556"/>
            <a:ext cx="11521440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12. Конституция Российской Федерации закрепляет основы конституционного строя нашего государства, права и свободы человека и гражданина.</a:t>
            </a:r>
          </a:p>
          <a:p>
            <a:pPr algn="just"/>
            <a:r>
              <a:rPr lang="ru-RU" sz="2000" dirty="0" smtClean="0"/>
              <a:t>Какие положения Конституции Российской Федерации подтверждают следующие характеристики нашего государства: </a:t>
            </a:r>
            <a:r>
              <a:rPr lang="ru-RU" sz="2000" b="1" dirty="0" smtClean="0"/>
              <a:t>1) демократическое государство; 2) федеративное государство; 3) наличие условий для реализации хозяйственной инициативы?</a:t>
            </a:r>
          </a:p>
          <a:p>
            <a:pPr algn="just"/>
            <a:r>
              <a:rPr lang="ru-RU" sz="2000" dirty="0" smtClean="0"/>
              <a:t>На основе положений Конституции сформулируйте по одному подтверждению каждой характеристики.</a:t>
            </a:r>
          </a:p>
          <a:p>
            <a:pPr algn="just"/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5760" y="2572340"/>
            <a:ext cx="111008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/>
            <a:endParaRPr lang="ru-RU" sz="2000" dirty="0" smtClean="0"/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1)	</a:t>
            </a:r>
            <a:r>
              <a:rPr lang="ru-RU" sz="2000" b="1" dirty="0" smtClean="0"/>
              <a:t>демократическое государство</a:t>
            </a:r>
            <a:r>
              <a:rPr lang="ru-RU" sz="2000" dirty="0" smtClean="0"/>
              <a:t>, например: многонациональный народ России признан носителем суверенитета и единственным источником власти;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2)	</a:t>
            </a:r>
            <a:r>
              <a:rPr lang="ru-RU" sz="2000" b="1" dirty="0"/>
              <a:t>ф</a:t>
            </a:r>
            <a:r>
              <a:rPr lang="ru-RU" sz="2000" b="1" dirty="0" smtClean="0"/>
              <a:t>едеративное государство</a:t>
            </a:r>
            <a:r>
              <a:rPr lang="ru-RU" sz="2000" dirty="0" smtClean="0"/>
              <a:t>, например: Российская Федерация состоит из республик, краёв, областей, городов федерального значения, автономной области, автономных округов - равноправных субъектов Российской 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3)	</a:t>
            </a:r>
            <a:r>
              <a:rPr lang="ru-RU" sz="2000" b="1" dirty="0" smtClean="0"/>
              <a:t>наличие условий для реализации хозяйственной инициативы</a:t>
            </a:r>
            <a:r>
              <a:rPr lang="ru-RU" sz="2000" dirty="0" smtClean="0"/>
              <a:t>, например: в Российской Федерации гарантируются свободное перемещение товаров, услуг и финансовых средств, поддержка конкуренции, свобода экономической деятельности / в Российской Федерации признаются и защищаются равным образом частная, государственная, муниципальная и иные формы собственности.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42197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22212"/>
            <a:ext cx="11576304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13. Конституция Российской Федерации устанавливает основы гражданства Российской Федерации.</a:t>
            </a:r>
          </a:p>
          <a:p>
            <a:pPr algn="just"/>
            <a:r>
              <a:rPr lang="ru-RU" sz="2000" b="1" dirty="0" smtClean="0"/>
              <a:t> </a:t>
            </a:r>
            <a:r>
              <a:rPr lang="ru-RU" sz="2000" dirty="0" smtClean="0"/>
              <a:t>На основе положений Конституции Российской Федерации сформулируйте три подтверждения этой характеристики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8096" y="1739128"/>
            <a:ext cx="106801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1)	Гражданство Российской Федерации </a:t>
            </a:r>
            <a:r>
              <a:rPr lang="ru-RU" sz="2400" b="1" dirty="0" smtClean="0"/>
              <a:t>приобретается и прекращается в соответствии с федеральным законом, </a:t>
            </a:r>
            <a:r>
              <a:rPr lang="ru-RU" sz="2400" dirty="0" smtClean="0"/>
              <a:t>является единым и равным независимо от оснований приобретения.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2)	</a:t>
            </a:r>
            <a:r>
              <a:rPr lang="ru-RU" sz="2400" b="1" dirty="0" smtClean="0"/>
              <a:t>Каждый гражданин </a:t>
            </a:r>
            <a:r>
              <a:rPr lang="ru-RU" sz="2400" dirty="0" smtClean="0"/>
              <a:t>Российской Федерации </a:t>
            </a:r>
            <a:r>
              <a:rPr lang="ru-RU" sz="2400" b="1" dirty="0" smtClean="0"/>
              <a:t>обладает на её территории всеми правами и свободами и несёт равные обязанности, </a:t>
            </a:r>
            <a:r>
              <a:rPr lang="ru-RU" sz="2400" dirty="0" smtClean="0"/>
              <a:t>предусмотренные Конституцией Российской Федерации.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Гражданин Российской Федерации </a:t>
            </a:r>
            <a:r>
              <a:rPr lang="ru-RU" sz="2400" b="1" dirty="0" smtClean="0"/>
              <a:t>не может быть лишён своего гражданства или права изменить его.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13771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158556"/>
            <a:ext cx="1152144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14. Конституция Российской Федерации закрепляет основы конституционного строя нашего государства, права и свободы человека и гражданина.</a:t>
            </a:r>
          </a:p>
          <a:p>
            <a:pPr algn="just"/>
            <a:r>
              <a:rPr lang="ru-RU" sz="2000" dirty="0" smtClean="0"/>
              <a:t>Какие положения Конституции Российской Федерации подтверждают следующие характеристики нашего государства: </a:t>
            </a:r>
            <a:r>
              <a:rPr lang="ru-RU" sz="2000" b="1" dirty="0" smtClean="0"/>
              <a:t>1) суверенное государство; 2) социальное государство; 3) светское государство? </a:t>
            </a:r>
            <a:r>
              <a:rPr lang="ru-RU" sz="2000" dirty="0" smtClean="0"/>
              <a:t>На основе положений Конституции сформулируйте по одному подтверждению каждой характеристики.</a:t>
            </a:r>
          </a:p>
          <a:p>
            <a:pPr algn="just"/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5760" y="2572340"/>
            <a:ext cx="1110081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1)	</a:t>
            </a:r>
            <a:r>
              <a:rPr lang="ru-RU" sz="2000" b="1" dirty="0" smtClean="0"/>
              <a:t>суверенное государство</a:t>
            </a:r>
            <a:r>
              <a:rPr lang="ru-RU" sz="2000" dirty="0" smtClean="0"/>
              <a:t>, например: суверенитет Российской Федерации распространяется на всю её территорию / Конституция Российской Федерации и федеральные законы имеют верховенство на всей  территории Российской Федерации / Российская Федерация обеспечивает целостность и неприкосновенность своей территория;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2)	</a:t>
            </a:r>
            <a:r>
              <a:rPr lang="ru-RU" sz="2000" b="1" dirty="0" smtClean="0"/>
              <a:t>социальное государство</a:t>
            </a:r>
            <a:r>
              <a:rPr lang="ru-RU" sz="2000" dirty="0" smtClean="0"/>
              <a:t>, например: в Российской Федерации охраняются труд и здоровье людей, устанавливается гарантированный минимальный размер оплаты труда, обеспечивается государственная поддержка семьи, материнства, отцовства и детства, инвалидов и пожилых граждан, развивается система социальных служб, устанавливаются государственные пенсии, пособия и иные гарантии социальной защиты;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 smtClean="0"/>
              <a:t>3)	</a:t>
            </a:r>
            <a:r>
              <a:rPr lang="ru-RU" sz="2000" b="1" dirty="0" smtClean="0"/>
              <a:t>светское государство</a:t>
            </a:r>
            <a:r>
              <a:rPr lang="ru-RU" sz="2000" dirty="0" smtClean="0"/>
              <a:t>, например: в Российской Федерации никакая религия не может устанавливаться  в качестве государственной или обязательной / религиозные объединения отделены от государства и равны перед законом.</a:t>
            </a:r>
          </a:p>
        </p:txBody>
      </p:sp>
    </p:spTree>
    <p:extLst>
      <p:ext uri="{BB962C8B-B14F-4D97-AF65-F5344CB8AC3E}">
        <p14:creationId xmlns:p14="http://schemas.microsoft.com/office/powerpoint/2010/main" val="784735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22212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15. В Конституции Российской Федерации любовь и уважение к Отечеству закреплены как значимая ценность. </a:t>
            </a:r>
          </a:p>
          <a:p>
            <a:pPr algn="just"/>
            <a:r>
              <a:rPr lang="ru-RU" sz="2000" b="1" dirty="0" smtClean="0"/>
              <a:t> </a:t>
            </a:r>
            <a:r>
              <a:rPr lang="ru-RU" sz="2000" dirty="0" smtClean="0"/>
              <a:t>На основе положений Конституции Российской Федерации сформулируйте три подтверждения этой характеристики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1752" y="1683395"/>
            <a:ext cx="114482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  <a:tab pos="987425" algn="l"/>
              </a:tabLst>
            </a:pPr>
            <a:r>
              <a:rPr lang="ru-RU" sz="2200" dirty="0" smtClean="0"/>
              <a:t>1)	в Преамбуле Конституции Российской Федерации </a:t>
            </a:r>
            <a:r>
              <a:rPr lang="ru-RU" sz="2200" b="1" dirty="0" smtClean="0"/>
              <a:t>принятие</a:t>
            </a:r>
            <a:r>
              <a:rPr lang="ru-RU" sz="2200" dirty="0" smtClean="0"/>
              <a:t> Конституции Российской Федерации рассматривается как </a:t>
            </a:r>
            <a:r>
              <a:rPr lang="ru-RU" sz="2200" b="1" dirty="0" smtClean="0"/>
              <a:t>деятельность многонационального народа, соединенного общей судьбой на своей земле, который чтит память предков, передавших нам любовь и уважение к Отечеству, и исходит из ответственности за свою Родину;</a:t>
            </a:r>
          </a:p>
          <a:p>
            <a:pPr algn="just">
              <a:tabLst>
                <a:tab pos="365125" algn="l"/>
                <a:tab pos="987425" algn="l"/>
              </a:tabLst>
            </a:pPr>
            <a:r>
              <a:rPr lang="ru-RU" sz="2200" dirty="0" smtClean="0"/>
              <a:t>2)	в Конституции Российской Федерации указано, что </a:t>
            </a:r>
            <a:r>
              <a:rPr lang="ru-RU" sz="2200" b="1" dirty="0" smtClean="0"/>
              <a:t>Российская Федерация объединена тысячелетней историей и сохраняет память предков, а также преемственность в развитии Российского государства и признает исторически сложившееся государственное единство</a:t>
            </a:r>
            <a:r>
              <a:rPr lang="ru-RU" sz="2200" dirty="0" smtClean="0"/>
              <a:t>;</a:t>
            </a:r>
          </a:p>
          <a:p>
            <a:pPr algn="just">
              <a:tabLst>
                <a:tab pos="365125" algn="l"/>
                <a:tab pos="987425" algn="l"/>
              </a:tabLst>
            </a:pPr>
            <a:r>
              <a:rPr lang="ru-RU" sz="2200" dirty="0" smtClean="0"/>
              <a:t>3)	Российская Федерация </a:t>
            </a:r>
            <a:r>
              <a:rPr lang="ru-RU" sz="2200" b="1" dirty="0" smtClean="0"/>
              <a:t>чтит память защитников Отечества, обеспечивает защиту исторической правды, не допускает умаления значения подвига народа при защите Отечества;</a:t>
            </a:r>
          </a:p>
          <a:p>
            <a:pPr algn="just">
              <a:tabLst>
                <a:tab pos="365125" algn="l"/>
                <a:tab pos="987425" algn="l"/>
              </a:tabLst>
            </a:pPr>
            <a:r>
              <a:rPr lang="ru-RU" sz="2200" dirty="0" smtClean="0"/>
              <a:t>4)	</a:t>
            </a:r>
            <a:r>
              <a:rPr lang="ru-RU" sz="2200" b="1" dirty="0" smtClean="0"/>
              <a:t>защита Отечества является долгом и обязанностью гражданина </a:t>
            </a:r>
            <a:r>
              <a:rPr lang="ru-RU" sz="2200" dirty="0" smtClean="0"/>
              <a:t>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3723007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" y="221224"/>
            <a:ext cx="11960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На основе положений Конституции Российской Федерации </a:t>
            </a:r>
            <a:r>
              <a:rPr lang="ru-RU" sz="2400" dirty="0" smtClean="0"/>
              <a:t>приведите три подтверждения этой характеристики.</a:t>
            </a:r>
          </a:p>
          <a:p>
            <a:pPr algn="just"/>
            <a:r>
              <a:rPr lang="ru-RU" sz="2400" dirty="0" smtClean="0"/>
              <a:t>(Каждое подтверждение </a:t>
            </a:r>
            <a:r>
              <a:rPr lang="ru-RU" sz="2400" b="1" u="sng" dirty="0" smtClean="0"/>
              <a:t>должно быть сформулировано как распространённое предложение с опорой на конкретное положение Конституции Российской Федерации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Обратите внимание на то, что правильное выполнение задания </a:t>
            </a:r>
            <a:r>
              <a:rPr lang="ru-RU" sz="2400" u="sng" dirty="0" smtClean="0"/>
              <a:t>не требует </a:t>
            </a:r>
            <a:r>
              <a:rPr lang="ru-RU" sz="2400" dirty="0" smtClean="0"/>
              <a:t>указания в ответе номеров соответствующих статей Конституции и дословного воспроизведения их содержания.)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2336" y="3228261"/>
            <a:ext cx="11375136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NewRoman,Italic"/>
              </a:rPr>
              <a:t>Засчитываются только подтверждения, сформулированные </a:t>
            </a:r>
            <a:r>
              <a:rPr lang="ru-RU" sz="2400" b="1" i="1" dirty="0" smtClean="0">
                <a:latin typeface="TimesNewRoman,Italic"/>
              </a:rPr>
              <a:t>как распространённые </a:t>
            </a:r>
            <a:r>
              <a:rPr lang="ru-RU" sz="2400" b="1" i="1" dirty="0">
                <a:latin typeface="TimesNewRoman,Italic"/>
              </a:rPr>
              <a:t>предложения </a:t>
            </a:r>
            <a:r>
              <a:rPr lang="ru-RU" sz="2400" i="1" dirty="0">
                <a:latin typeface="TimesNewRoman,Italic"/>
              </a:rPr>
              <a:t>(</a:t>
            </a:r>
            <a:r>
              <a:rPr lang="ru-RU" sz="2400" i="1" dirty="0">
                <a:solidFill>
                  <a:srgbClr val="C00000"/>
                </a:solidFill>
                <a:latin typeface="TimesNewRoman,Italic"/>
              </a:rPr>
              <a:t>отдельные </a:t>
            </a:r>
            <a:r>
              <a:rPr lang="ru-RU" sz="2400" i="1" dirty="0" smtClean="0">
                <a:solidFill>
                  <a:srgbClr val="C00000"/>
                </a:solidFill>
                <a:latin typeface="TimesNewRoman,Italic"/>
              </a:rPr>
              <a:t>слова и </a:t>
            </a:r>
            <a:r>
              <a:rPr lang="ru-RU" sz="2400" i="1" dirty="0">
                <a:solidFill>
                  <a:srgbClr val="C00000"/>
                </a:solidFill>
                <a:latin typeface="TimesNewRoman,Italic"/>
              </a:rPr>
              <a:t>словосочетания не засчитываются </a:t>
            </a:r>
            <a:r>
              <a:rPr lang="ru-RU" sz="2400" i="1" dirty="0">
                <a:latin typeface="TimesNewRoman,Italic"/>
              </a:rPr>
              <a:t>в качестве подтверждений</a:t>
            </a:r>
            <a:r>
              <a:rPr lang="ru-RU" sz="2400" i="1" dirty="0" smtClean="0">
                <a:latin typeface="TimesNewRoman,Italic"/>
              </a:rPr>
              <a:t>) с </a:t>
            </a:r>
            <a:r>
              <a:rPr lang="ru-RU" sz="2400" i="1" dirty="0">
                <a:latin typeface="TimesNewRoman,Italic"/>
              </a:rPr>
              <a:t>опорой на конкретное положение Конституции </a:t>
            </a:r>
            <a:r>
              <a:rPr lang="ru-RU" sz="2400" i="1" dirty="0" smtClean="0">
                <a:latin typeface="TimesNewRoman,Italic"/>
              </a:rPr>
              <a:t>Российской Федерации</a:t>
            </a:r>
            <a:r>
              <a:rPr lang="ru-RU" sz="2400" i="1" dirty="0">
                <a:latin typeface="TimesNewRoman,Italic"/>
              </a:rPr>
              <a:t>.</a:t>
            </a:r>
          </a:p>
          <a:p>
            <a:pPr algn="just"/>
            <a:r>
              <a:rPr lang="ru-RU" sz="2400" b="1" i="1" dirty="0">
                <a:latin typeface="TimesNewRoman,BoldItalic"/>
              </a:rPr>
              <a:t>Не требуется </a:t>
            </a:r>
            <a:r>
              <a:rPr lang="ru-RU" sz="2400" i="1" dirty="0">
                <a:latin typeface="TimesNewRoman,Italic"/>
              </a:rPr>
              <a:t>указания в ответе номеров </a:t>
            </a:r>
            <a:r>
              <a:rPr lang="ru-RU" sz="2400" i="1" dirty="0" smtClean="0">
                <a:latin typeface="TimesNewRoman,Italic"/>
              </a:rPr>
              <a:t>соответствующих статей </a:t>
            </a:r>
            <a:r>
              <a:rPr lang="ru-RU" sz="2400" i="1" dirty="0">
                <a:latin typeface="TimesNewRoman,Italic"/>
              </a:rPr>
              <a:t>Конституции и дословного воспроизведения </a:t>
            </a:r>
            <a:r>
              <a:rPr lang="ru-RU" sz="2400" i="1" dirty="0" smtClean="0">
                <a:latin typeface="TimesNewRoman,Italic"/>
              </a:rPr>
              <a:t>их содержания</a:t>
            </a:r>
            <a:r>
              <a:rPr lang="ru-RU" sz="2400" i="1" dirty="0">
                <a:latin typeface="TimesNewRoman,Italic"/>
              </a:rPr>
              <a:t>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9761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22212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16. В Конституции Российской Федерации закреплена ценность труда как значимая ценность общества. </a:t>
            </a:r>
          </a:p>
          <a:p>
            <a:pPr algn="just"/>
            <a:r>
              <a:rPr lang="ru-RU" sz="2000" b="1" dirty="0" smtClean="0"/>
              <a:t> </a:t>
            </a:r>
            <a:r>
              <a:rPr lang="ru-RU" sz="2000" dirty="0" smtClean="0"/>
              <a:t>На основе положений Конституции Российской Федерации сформулируйте три подтверждения этой характеристики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8640" y="1739128"/>
            <a:ext cx="108996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1)	в Конституции Российской Федерации говорится о том, что </a:t>
            </a:r>
            <a:r>
              <a:rPr lang="ru-RU" sz="2400" b="1" dirty="0" smtClean="0"/>
              <a:t>труд свободен, принудительный труд запрещен;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2)	в Конституции Российской Федерации указано, </a:t>
            </a:r>
            <a:r>
              <a:rPr lang="ru-RU" sz="2400" b="1" dirty="0" smtClean="0"/>
              <a:t>что охраняются труд и здоровье людей, устанавливается гарантированный минимальный размер оплаты труда;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3)	согласно Конституции Российской Федерации </a:t>
            </a:r>
            <a:r>
              <a:rPr lang="ru-RU" sz="2400" b="1" dirty="0" smtClean="0"/>
              <a:t>признается и гарантируется право каждого на труд;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4)	в Конституции Российской Федерации </a:t>
            </a:r>
            <a:r>
              <a:rPr lang="ru-RU" sz="2400" b="1" dirty="0" smtClean="0"/>
              <a:t>провозглашено право на защиту от безработицы.</a:t>
            </a:r>
          </a:p>
          <a:p>
            <a:pPr algn="just">
              <a:tabLst>
                <a:tab pos="438150" algn="l"/>
              </a:tabLst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22647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17</a:t>
            </a:r>
            <a:r>
              <a:rPr lang="ru-RU" sz="2000" b="1" dirty="0"/>
              <a:t>. В Конституции Российской Федерации закреплено представление о многонациональном народе</a:t>
            </a:r>
          </a:p>
          <a:p>
            <a:pPr algn="just"/>
            <a:r>
              <a:rPr lang="ru-RU" sz="2000" b="1" dirty="0"/>
              <a:t>России как значимой ценности. </a:t>
            </a:r>
            <a:r>
              <a:rPr lang="ru-RU" sz="2000" dirty="0"/>
              <a:t>На основе положений Конституции Российской Федерации </a:t>
            </a:r>
            <a:r>
              <a:rPr lang="ru-RU" sz="2000" dirty="0" smtClean="0"/>
              <a:t>приведите </a:t>
            </a:r>
            <a:r>
              <a:rPr lang="ru-RU" sz="2000" dirty="0"/>
              <a:t>три подтверждения этой характеристики.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предложение с</a:t>
            </a:r>
          </a:p>
          <a:p>
            <a:pPr algn="just"/>
            <a:r>
              <a:rPr lang="ru-RU" sz="2000" dirty="0"/>
              <a:t>опорой на конкретное положение Конституции Российской Федерации. Обратите внимание на</a:t>
            </a:r>
          </a:p>
          <a:p>
            <a:pPr algn="just"/>
            <a:r>
              <a:rPr lang="ru-RU" sz="2000" dirty="0"/>
              <a:t>то, что правильное выполнение задания не требует указания в ответе номеров </a:t>
            </a:r>
            <a:r>
              <a:rPr lang="ru-RU" sz="2000" dirty="0" smtClean="0"/>
              <a:t>соответствующих </a:t>
            </a:r>
            <a:r>
              <a:rPr lang="ru-RU" sz="2000" dirty="0"/>
              <a:t>статей Конституции РФ и дословного воспроизведения их содержания.)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2" y="2368981"/>
            <a:ext cx="1174920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Могут быть приведены такие подтверждения: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1)	в Преамбуле Конституции Российской Федерации говорится о том, что она </a:t>
            </a:r>
            <a:r>
              <a:rPr lang="ru-RU" sz="2200" b="1" dirty="0"/>
              <a:t>принята многонациональным </a:t>
            </a:r>
            <a:r>
              <a:rPr lang="ru-RU" sz="2200" b="1" dirty="0" smtClean="0"/>
              <a:t>народом </a:t>
            </a:r>
            <a:r>
              <a:rPr lang="ru-RU" sz="2200" b="1" dirty="0"/>
              <a:t>России,</a:t>
            </a:r>
            <a:r>
              <a:rPr lang="ru-RU" sz="2200" dirty="0"/>
              <a:t> соединённым общей судьбой на своей земле;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2)	многонациональный народ России является </a:t>
            </a:r>
            <a:r>
              <a:rPr lang="ru-RU" sz="2200" b="1" dirty="0"/>
              <a:t>носителем суверенитета и единственным источником власти </a:t>
            </a:r>
            <a:r>
              <a:rPr lang="ru-RU" sz="2200" dirty="0" smtClean="0"/>
              <a:t>в Российской </a:t>
            </a:r>
            <a:r>
              <a:rPr lang="ru-RU" sz="2200" dirty="0"/>
              <a:t>Федерации;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3)	государство гарантирует </a:t>
            </a:r>
            <a:r>
              <a:rPr lang="ru-RU" sz="2200" b="1" dirty="0"/>
              <a:t>равенство прав и свобод человека и гражданина независимо от пола, расы, </a:t>
            </a:r>
            <a:r>
              <a:rPr lang="ru-RU" sz="2200" b="1" dirty="0" smtClean="0"/>
              <a:t>национальности</a:t>
            </a:r>
            <a:r>
              <a:rPr lang="ru-RU" sz="2200" b="1" dirty="0"/>
              <a:t>, языка</a:t>
            </a:r>
            <a:r>
              <a:rPr lang="ru-RU" sz="2200" dirty="0"/>
              <a:t>. Запрещаются любые формы ограничения прав граждан по признакам социальной, расовой</a:t>
            </a:r>
            <a:r>
              <a:rPr lang="ru-RU" sz="2200" dirty="0" smtClean="0"/>
              <a:t>, национальной</a:t>
            </a:r>
            <a:r>
              <a:rPr lang="ru-RU" sz="2200" dirty="0"/>
              <a:t>, языковой или религиозной принадлежности;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4)	Конституция Российской Федерации признает культуру в Российской Федерации </a:t>
            </a:r>
            <a:r>
              <a:rPr lang="ru-RU" sz="2200" b="1" dirty="0"/>
              <a:t>уникальным наследием </a:t>
            </a:r>
            <a:r>
              <a:rPr lang="ru-RU" sz="2200" b="1" dirty="0" smtClean="0"/>
              <a:t>ее многонационального </a:t>
            </a:r>
            <a:r>
              <a:rPr lang="ru-RU" sz="2200" b="1" dirty="0"/>
              <a:t>народа</a:t>
            </a:r>
            <a:r>
              <a:rPr lang="ru-RU" sz="2200" dirty="0"/>
              <a:t>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5)	в Конституции заложены </a:t>
            </a:r>
            <a:r>
              <a:rPr lang="ru-RU" sz="2200" b="1" dirty="0"/>
              <a:t>основы национальной политики </a:t>
            </a:r>
            <a:r>
              <a:rPr lang="ru-RU" sz="2200" dirty="0"/>
              <a:t>Российского государства, направленной на </a:t>
            </a:r>
            <a:r>
              <a:rPr lang="ru-RU" sz="2200" dirty="0" smtClean="0"/>
              <a:t>укрепление </a:t>
            </a:r>
            <a:r>
              <a:rPr lang="ru-RU" sz="2200" dirty="0"/>
              <a:t>единства многонационального народа России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099581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18. </a:t>
            </a:r>
            <a:r>
              <a:rPr lang="ru-RU" sz="2000" b="1" dirty="0"/>
              <a:t>В Конституции Российской Федерации закреплено ценностное отношение к родному языку. </a:t>
            </a:r>
            <a:r>
              <a:rPr lang="ru-RU" sz="2000" dirty="0" smtClean="0"/>
              <a:t>На основе </a:t>
            </a:r>
            <a:r>
              <a:rPr lang="ru-RU" sz="2000" dirty="0"/>
              <a:t>положений Конституции Российской Федерации приведите три подтверждения этой </a:t>
            </a:r>
            <a:r>
              <a:rPr lang="ru-RU" sz="2000" dirty="0" smtClean="0"/>
              <a:t>характеристики</a:t>
            </a:r>
            <a:r>
              <a:rPr lang="ru-RU" sz="2000" dirty="0"/>
              <a:t>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предложение </a:t>
            </a:r>
            <a:r>
              <a:rPr lang="ru-RU" sz="2000" dirty="0" smtClean="0"/>
              <a:t>с опорой </a:t>
            </a:r>
            <a:r>
              <a:rPr lang="ru-RU" sz="2000" dirty="0"/>
              <a:t>на конкретное положение Конституции Российской Федерации. Обратите внимание </a:t>
            </a:r>
            <a:r>
              <a:rPr lang="ru-RU" sz="2000" dirty="0" smtClean="0"/>
              <a:t>на то</a:t>
            </a:r>
            <a:r>
              <a:rPr lang="ru-RU" sz="2000" dirty="0"/>
              <a:t>, что правильное выполнение задания не требует указания в ответе номеров </a:t>
            </a:r>
            <a:r>
              <a:rPr lang="ru-RU" sz="2000" dirty="0" smtClean="0"/>
              <a:t>соответствующих </a:t>
            </a:r>
            <a:r>
              <a:rPr lang="ru-RU" sz="2000" dirty="0"/>
              <a:t>статей Конституции РФ и дословного воспроизведения их содержания.)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2" y="2520136"/>
            <a:ext cx="117492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Могут быть приведены такие подтверждения: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1)	в Конституции Российской Федерации говорится о том, что каждый имеет право на пользование родным </a:t>
            </a:r>
            <a:r>
              <a:rPr lang="ru-RU" sz="2200" dirty="0" smtClean="0"/>
              <a:t>языком</a:t>
            </a:r>
            <a:r>
              <a:rPr lang="ru-RU" sz="2200" dirty="0"/>
              <a:t>, на свободный выбор языка общения, воспитания, обучения и творчества;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2)	Российская Федерация гарантирует всем ее народам право на сохранение родного языка, создание </a:t>
            </a:r>
            <a:r>
              <a:rPr lang="ru-RU" sz="2200" dirty="0" smtClean="0"/>
              <a:t>условий для </a:t>
            </a:r>
            <a:r>
              <a:rPr lang="ru-RU" sz="2200" dirty="0"/>
              <a:t>его изучения и развития;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3)	государство защищает культурную самобытность всех народов и этнических общностей Российской </a:t>
            </a:r>
            <a:r>
              <a:rPr lang="ru-RU" sz="2200" dirty="0" smtClean="0"/>
              <a:t>Федерации</a:t>
            </a:r>
            <a:r>
              <a:rPr lang="ru-RU" sz="2200" dirty="0"/>
              <a:t>, гарантирует сохранение этнокультурного и языкового многообразия;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4)	согласно Конституции Российской Федерации каждому гарантируется свобода литературного творчества, </a:t>
            </a:r>
            <a:r>
              <a:rPr lang="ru-RU" sz="2200" dirty="0" smtClean="0"/>
              <a:t>и этот </a:t>
            </a:r>
            <a:r>
              <a:rPr lang="ru-RU" sz="2200" dirty="0"/>
              <a:t>процесс может осуществляться на родном языке;</a:t>
            </a:r>
          </a:p>
          <a:p>
            <a:pPr algn="just">
              <a:tabLst>
                <a:tab pos="449263" algn="l"/>
              </a:tabLst>
            </a:pPr>
            <a:r>
              <a:rPr lang="ru-RU" sz="2200" dirty="0"/>
              <a:t>5)	забота о сохранении исторического и культурного наследия включает и бережное отношение к памятникам</a:t>
            </a:r>
            <a:r>
              <a:rPr lang="ru-RU" sz="2200" dirty="0" smtClean="0"/>
              <a:t>, созданным </a:t>
            </a:r>
            <a:r>
              <a:rPr lang="ru-RU" sz="2200" dirty="0"/>
              <a:t>на родном языке.</a:t>
            </a:r>
          </a:p>
          <a:p>
            <a:pPr algn="just"/>
            <a:endParaRPr lang="ru-RU" sz="2200" dirty="0" smtClean="0"/>
          </a:p>
          <a:p>
            <a:pPr algn="just">
              <a:tabLst>
                <a:tab pos="365125" algn="l"/>
              </a:tabLst>
            </a:pPr>
            <a:r>
              <a:rPr lang="ru-RU" sz="2200" b="1" dirty="0" smtClean="0"/>
              <a:t> 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548392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19. </a:t>
            </a:r>
            <a:r>
              <a:rPr lang="ru-RU" sz="2000" b="1" dirty="0"/>
              <a:t>В Конституции Российской Федерации закреплено ценностное отношение к религии. </a:t>
            </a:r>
            <a:r>
              <a:rPr lang="ru-RU" sz="2000" dirty="0"/>
              <a:t>На основе</a:t>
            </a:r>
          </a:p>
          <a:p>
            <a:pPr algn="just"/>
            <a:r>
              <a:rPr lang="ru-RU" sz="2000" dirty="0"/>
              <a:t>положений Конституции Российской Федерации приведите три подтверждения этой </a:t>
            </a:r>
            <a:r>
              <a:rPr lang="ru-RU" sz="2000" dirty="0" smtClean="0"/>
              <a:t>характеристики</a:t>
            </a:r>
            <a:r>
              <a:rPr lang="ru-RU" sz="2000" dirty="0"/>
              <a:t>. (Каждое подтверждение должно быть сформулировано как распространённое </a:t>
            </a:r>
            <a:r>
              <a:rPr lang="ru-RU" sz="2000" dirty="0" smtClean="0"/>
              <a:t>предложение </a:t>
            </a:r>
            <a:r>
              <a:rPr lang="ru-RU" sz="2000" dirty="0"/>
              <a:t>с опорой на конкретное положение Конституции Российской Федерации. Обратите </a:t>
            </a:r>
            <a:r>
              <a:rPr lang="ru-RU" sz="2000" dirty="0" smtClean="0"/>
              <a:t>внимание </a:t>
            </a:r>
            <a:r>
              <a:rPr lang="ru-RU" sz="2000" dirty="0"/>
              <a:t>на то, что правильное выполнение задания не требует указания в ответе </a:t>
            </a:r>
            <a:r>
              <a:rPr lang="ru-RU" sz="2000" dirty="0" smtClean="0"/>
              <a:t>номеров соответствующих </a:t>
            </a:r>
            <a:r>
              <a:rPr lang="ru-RU" sz="2000" dirty="0"/>
              <a:t>статей Конституции РФ и дословного воспроизведения их содержания.)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3" y="2061204"/>
            <a:ext cx="1089964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/>
              <a:t>1)	</a:t>
            </a:r>
            <a:r>
              <a:rPr lang="ru-RU" sz="2200" dirty="0"/>
              <a:t>в Конституции Российской Федерации религия рассматривается как часть культурного наследия, </a:t>
            </a:r>
            <a:r>
              <a:rPr lang="ru-RU" sz="2200" dirty="0" smtClean="0"/>
              <a:t>определявшая </a:t>
            </a:r>
            <a:r>
              <a:rPr lang="ru-RU" sz="2200" dirty="0"/>
              <a:t>нравственные ценности и поведение на протяжении веков;</a:t>
            </a:r>
          </a:p>
          <a:p>
            <a:pPr algn="just">
              <a:tabLst>
                <a:tab pos="365125" algn="l"/>
              </a:tabLst>
            </a:pPr>
            <a:r>
              <a:rPr lang="ru-RU" sz="2200" dirty="0"/>
              <a:t>2)	в Конституции говорится о преемственности в истории России, сохраняющей память предков, </a:t>
            </a:r>
            <a:r>
              <a:rPr lang="ru-RU" sz="2200" dirty="0" smtClean="0"/>
              <a:t>передавших нам </a:t>
            </a:r>
            <a:r>
              <a:rPr lang="ru-RU" sz="2200" dirty="0"/>
              <a:t>идеалы и веру в Бога;</a:t>
            </a:r>
          </a:p>
          <a:p>
            <a:pPr algn="just">
              <a:tabLst>
                <a:tab pos="365125" algn="l"/>
              </a:tabLst>
            </a:pPr>
            <a:r>
              <a:rPr lang="ru-RU" sz="2200" dirty="0"/>
              <a:t>3)	согласно Конституции Российской Федерации каждый имеет право на участие в культурной жизни и </a:t>
            </a:r>
            <a:r>
              <a:rPr lang="ru-RU" sz="2200" dirty="0" smtClean="0"/>
              <a:t>пользование </a:t>
            </a:r>
            <a:r>
              <a:rPr lang="ru-RU" sz="2200" dirty="0"/>
              <a:t>учреждениями культуры, на доступ к культурным ценностям;</a:t>
            </a:r>
          </a:p>
          <a:p>
            <a:pPr algn="just">
              <a:tabLst>
                <a:tab pos="365125" algn="l"/>
              </a:tabLst>
            </a:pPr>
            <a:r>
              <a:rPr lang="ru-RU" sz="2200" dirty="0"/>
              <a:t>4)	каждому гарантируется свобода совести, свобода вероисповедания, включая право исповедовать любую </a:t>
            </a:r>
            <a:r>
              <a:rPr lang="ru-RU" sz="2200" dirty="0" smtClean="0"/>
              <a:t>религию </a:t>
            </a:r>
            <a:r>
              <a:rPr lang="ru-RU" sz="2200" dirty="0"/>
              <a:t>или не исповедовать никакой, свободно выбирать, иметь и распространять религиозные и иные убеждения </a:t>
            </a:r>
            <a:r>
              <a:rPr lang="ru-RU" sz="2200" dirty="0" smtClean="0"/>
              <a:t>и действовать </a:t>
            </a:r>
            <a:r>
              <a:rPr lang="ru-RU" sz="2200" dirty="0"/>
              <a:t>в соответствии с ними;</a:t>
            </a:r>
          </a:p>
          <a:p>
            <a:pPr algn="just">
              <a:tabLst>
                <a:tab pos="365125" algn="l"/>
              </a:tabLst>
            </a:pPr>
            <a:r>
              <a:rPr lang="ru-RU" sz="2200" dirty="0"/>
              <a:t>5)	не допускаются пропаганда или агитация, возбуждающая религиозную ненависть и вражду</a:t>
            </a:r>
            <a:r>
              <a:rPr lang="ru-RU" sz="2400" dirty="0"/>
              <a:t>, </a:t>
            </a:r>
            <a:r>
              <a:rPr lang="ru-RU" sz="2400" dirty="0" smtClean="0"/>
              <a:t>запрещается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87888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20. Конституция </a:t>
            </a:r>
            <a:r>
              <a:rPr lang="ru-RU" sz="2000" b="1" dirty="0"/>
              <a:t>Российской Федерации закрепляет основы конституционного строя нашего</a:t>
            </a:r>
          </a:p>
          <a:p>
            <a:pPr algn="just"/>
            <a:r>
              <a:rPr lang="ru-RU" sz="2000" b="1" dirty="0"/>
              <a:t>государства, права и свободы человека и гражданина</a:t>
            </a:r>
            <a:r>
              <a:rPr lang="ru-RU" sz="2000" b="1" dirty="0" smtClean="0"/>
              <a:t>. </a:t>
            </a:r>
            <a:r>
              <a:rPr lang="ru-RU" sz="2000" dirty="0" smtClean="0"/>
              <a:t>Какие </a:t>
            </a:r>
            <a:r>
              <a:rPr lang="ru-RU" sz="2000" dirty="0"/>
              <a:t>положения Конституции Российской Федерации подтверждают следующие </a:t>
            </a:r>
            <a:r>
              <a:rPr lang="ru-RU" sz="2000" dirty="0" smtClean="0"/>
              <a:t>характеристики нашего </a:t>
            </a:r>
            <a:r>
              <a:rPr lang="ru-RU" sz="2000" dirty="0"/>
              <a:t>государства: 1) суверенное государство; 2) </a:t>
            </a:r>
            <a:r>
              <a:rPr lang="ru-RU" sz="2000" dirty="0" smtClean="0"/>
              <a:t>социальное </a:t>
            </a:r>
            <a:r>
              <a:rPr lang="ru-RU" sz="2000" dirty="0"/>
              <a:t>государство; 3) гарантия </a:t>
            </a:r>
            <a:r>
              <a:rPr lang="ru-RU" sz="2000" dirty="0" smtClean="0"/>
              <a:t>презумпции невиновности</a:t>
            </a:r>
            <a:r>
              <a:rPr lang="ru-RU" sz="2000" dirty="0"/>
              <a:t>? На основе положений Конституции сформулируйте по одному </a:t>
            </a:r>
            <a:r>
              <a:rPr lang="ru-RU" sz="2000" dirty="0" smtClean="0"/>
              <a:t>подтверждению каждой </a:t>
            </a:r>
            <a:r>
              <a:rPr lang="ru-RU" sz="2000" dirty="0"/>
              <a:t>характеристики.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предложение</a:t>
            </a:r>
          </a:p>
          <a:p>
            <a:pPr algn="just"/>
            <a:r>
              <a:rPr lang="ru-RU" sz="2000" dirty="0"/>
              <a:t>с опорой на конкретное положение Конституции Российской Федерации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742" y="2579906"/>
            <a:ext cx="117492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1)	суверенное государство, например: суверенитет Российской Федерации распространяется на всю </a:t>
            </a:r>
            <a:r>
              <a:rPr lang="ru-RU" sz="2000" dirty="0" smtClean="0"/>
              <a:t>её территорию </a:t>
            </a:r>
            <a:r>
              <a:rPr lang="ru-RU" sz="2000" dirty="0"/>
              <a:t>/ Конституция Российской Федерации и федеральные законы имеют верховенство па </a:t>
            </a:r>
            <a:r>
              <a:rPr lang="ru-RU" sz="2000" dirty="0" smtClean="0"/>
              <a:t>всей территории </a:t>
            </a:r>
            <a:r>
              <a:rPr lang="ru-RU" sz="2000" dirty="0"/>
              <a:t>Российской Федерации / Российская Федерация обеспечивает целостность и </a:t>
            </a:r>
            <a:r>
              <a:rPr lang="ru-RU" sz="2000" dirty="0" smtClean="0"/>
              <a:t>неприкосновенность </a:t>
            </a:r>
            <a:r>
              <a:rPr lang="ru-RU" sz="2000" dirty="0"/>
              <a:t>своей территории;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2)	социальное государство, например: в Российской Федерации охраняются труд и здоровье людей</a:t>
            </a:r>
            <a:r>
              <a:rPr lang="ru-RU" sz="2000" dirty="0" smtClean="0"/>
              <a:t>, устанавливается </a:t>
            </a:r>
            <a:r>
              <a:rPr lang="ru-RU" sz="2000" dirty="0"/>
              <a:t>гарантированный минимальный размер оплаты труда, обеспечивается </a:t>
            </a:r>
            <a:r>
              <a:rPr lang="ru-RU" sz="2000" dirty="0" smtClean="0"/>
              <a:t>государственная </a:t>
            </a:r>
            <a:r>
              <a:rPr lang="ru-RU" sz="2000" dirty="0"/>
              <a:t>поддержка семьи, материнства, отцовства и детства, инвалидов и пожилых граждан, </a:t>
            </a:r>
            <a:r>
              <a:rPr lang="ru-RU" sz="2000" dirty="0" smtClean="0"/>
              <a:t>развивается система </a:t>
            </a:r>
            <a:r>
              <a:rPr lang="ru-RU" sz="2000" dirty="0"/>
              <a:t>социальных служб, устанавливаются государственные пенсии, пособия и иные гарантии </a:t>
            </a:r>
            <a:r>
              <a:rPr lang="ru-RU" sz="2000" dirty="0" smtClean="0"/>
              <a:t>социальной </a:t>
            </a:r>
            <a:r>
              <a:rPr lang="ru-RU" sz="2000" dirty="0"/>
              <a:t>защиты;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3)	гарантия презумпции невиновности, например: каждый обвиняемый в совершении преступления </a:t>
            </a:r>
            <a:r>
              <a:rPr lang="ru-RU" sz="2000" dirty="0" smtClean="0"/>
              <a:t>считается </a:t>
            </a:r>
            <a:r>
              <a:rPr lang="ru-RU" sz="2000" dirty="0"/>
              <a:t>невиновным, пока его виновность не будет доказана в предусмотренном федеральным </a:t>
            </a:r>
            <a:r>
              <a:rPr lang="ru-RU" sz="2000" dirty="0" smtClean="0"/>
              <a:t>законом порядке </a:t>
            </a:r>
            <a:r>
              <a:rPr lang="ru-RU" sz="2000" dirty="0"/>
              <a:t>и установлена вступившим в законную силу приговором суда.</a:t>
            </a:r>
          </a:p>
        </p:txBody>
      </p:sp>
    </p:spTree>
    <p:extLst>
      <p:ext uri="{BB962C8B-B14F-4D97-AF65-F5344CB8AC3E}">
        <p14:creationId xmlns:p14="http://schemas.microsoft.com/office/powerpoint/2010/main" val="854829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21. </a:t>
            </a:r>
            <a:r>
              <a:rPr lang="ru-RU" sz="2000" b="1" dirty="0"/>
              <a:t>Конституция Российской Федерации закрепляет возможности человека принимать участие</a:t>
            </a:r>
          </a:p>
          <a:p>
            <a:pPr algn="just"/>
            <a:r>
              <a:rPr lang="ru-RU" sz="2000" b="1" dirty="0"/>
              <a:t>в управлении государством.</a:t>
            </a:r>
          </a:p>
          <a:p>
            <a:pPr algn="just"/>
            <a:r>
              <a:rPr lang="ru-RU" sz="2000" dirty="0"/>
              <a:t>На основе положений Конституции Российской Федерации сформулируйте три </a:t>
            </a:r>
            <a:r>
              <a:rPr lang="ru-RU" sz="2000" dirty="0" smtClean="0"/>
              <a:t>подтверждения этой </a:t>
            </a:r>
            <a:r>
              <a:rPr lang="ru-RU" sz="2000" dirty="0"/>
              <a:t>характеристики.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</a:t>
            </a:r>
            <a:r>
              <a:rPr lang="ru-RU" sz="2000" dirty="0" smtClean="0"/>
              <a:t>предложение с </a:t>
            </a:r>
            <a:r>
              <a:rPr lang="ru-RU" sz="2000" dirty="0"/>
              <a:t>опорой на конкретное положение Конституции Российской Федерации.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2" y="2579906"/>
            <a:ext cx="117492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/>
              <a:t>1)	граждане Российской Федерации имеют право избирать в органы государственной власти и </a:t>
            </a:r>
            <a:r>
              <a:rPr lang="ru-RU" sz="2400" dirty="0" smtClean="0"/>
              <a:t>органы местного </a:t>
            </a:r>
            <a:r>
              <a:rPr lang="ru-RU" sz="2400" dirty="0"/>
              <a:t>самоуправления, а также участвовать в референдуме;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/>
              <a:t>2)	граждане Российской Федерации имеют право быть избранными в органы государственной </a:t>
            </a:r>
            <a:r>
              <a:rPr lang="ru-RU" sz="2400" dirty="0" smtClean="0"/>
              <a:t>власти и </a:t>
            </a:r>
            <a:r>
              <a:rPr lang="ru-RU" sz="2400" dirty="0"/>
              <a:t>органы </a:t>
            </a:r>
            <a:r>
              <a:rPr lang="ru-RU" sz="2400" dirty="0" smtClean="0"/>
              <a:t>местного </a:t>
            </a:r>
            <a:r>
              <a:rPr lang="ru-RU" sz="2400" dirty="0"/>
              <a:t>самоуправления;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/>
              <a:t>3)	граждане Российской Федерации имеют равный доступ к государственной службе.</a:t>
            </a:r>
          </a:p>
        </p:txBody>
      </p:sp>
    </p:spTree>
    <p:extLst>
      <p:ext uri="{BB962C8B-B14F-4D97-AF65-F5344CB8AC3E}">
        <p14:creationId xmlns:p14="http://schemas.microsoft.com/office/powerpoint/2010/main" val="2923610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25545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22</a:t>
            </a:r>
            <a:r>
              <a:rPr lang="ru-RU" sz="2000" b="1" dirty="0"/>
              <a:t>. Конституция Российской Федерации закрепляет основы конституционного строя </a:t>
            </a:r>
            <a:r>
              <a:rPr lang="ru-RU" sz="2000" b="1" dirty="0" smtClean="0"/>
              <a:t>нашего государства</a:t>
            </a:r>
            <a:r>
              <a:rPr lang="ru-RU" sz="2000" b="1" dirty="0"/>
              <a:t>, права и свободы человека и гражданина.</a:t>
            </a:r>
          </a:p>
          <a:p>
            <a:pPr algn="just"/>
            <a:r>
              <a:rPr lang="ru-RU" sz="2000" dirty="0"/>
              <a:t>Какие положения Конституции Российской Федерации подтверждают следующие </a:t>
            </a:r>
            <a:r>
              <a:rPr lang="ru-RU" sz="2000" dirty="0" smtClean="0"/>
              <a:t>характеристики нашего </a:t>
            </a:r>
            <a:r>
              <a:rPr lang="ru-RU" sz="2000" dirty="0"/>
              <a:t>государства: 1) республиканская форма правления; 2) суверенное государство; 3) </a:t>
            </a:r>
            <a:r>
              <a:rPr lang="ru-RU" sz="2000" dirty="0" smtClean="0"/>
              <a:t>гарантия идеологического </a:t>
            </a:r>
            <a:r>
              <a:rPr lang="ru-RU" sz="2000" dirty="0"/>
              <a:t>многообразия? На основе положений Конституции сформулируйте по </a:t>
            </a:r>
            <a:r>
              <a:rPr lang="ru-RU" sz="2000" dirty="0" smtClean="0"/>
              <a:t>одному подтверждению </a:t>
            </a:r>
            <a:r>
              <a:rPr lang="ru-RU" sz="2000" dirty="0"/>
              <a:t>каждой характеристики.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</a:t>
            </a:r>
            <a:r>
              <a:rPr lang="ru-RU" sz="2000" dirty="0" smtClean="0"/>
              <a:t>предложение с </a:t>
            </a:r>
            <a:r>
              <a:rPr lang="ru-RU" sz="2000" dirty="0"/>
              <a:t>опорой на конкретное положение Конституции Российской Федерации.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2" y="2676757"/>
            <a:ext cx="1174920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1)	республиканская </a:t>
            </a:r>
            <a:r>
              <a:rPr lang="ru-RU" sz="2000" dirty="0" smtClean="0"/>
              <a:t>форма </a:t>
            </a:r>
            <a:r>
              <a:rPr lang="ru-RU" sz="2000" dirty="0"/>
              <a:t>правления, например: глава государства — Президент Российской </a:t>
            </a:r>
            <a:r>
              <a:rPr lang="ru-RU" sz="2000" dirty="0" smtClean="0"/>
              <a:t>Федерации — </a:t>
            </a:r>
            <a:r>
              <a:rPr lang="ru-RU" sz="2000" dirty="0"/>
              <a:t>избирается сроком на шесть лет гражданами Российской Федерации на основе всеобщего </a:t>
            </a:r>
            <a:r>
              <a:rPr lang="ru-RU" sz="2000" dirty="0" smtClean="0"/>
              <a:t>равного и </a:t>
            </a:r>
            <a:r>
              <a:rPr lang="ru-RU" sz="2000" dirty="0"/>
              <a:t>прямого избирательного права при тайном голосовании;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2)	суверенное государство, например: суверенитет Российской Федерации распространяется на всю </a:t>
            </a:r>
            <a:r>
              <a:rPr lang="ru-RU" sz="2000" dirty="0" smtClean="0"/>
              <a:t>её территорию </a:t>
            </a:r>
            <a:r>
              <a:rPr lang="ru-RU" sz="2000" dirty="0"/>
              <a:t>/ Конституция Российской Федерации и федеральные (законы имеют верховенство на </a:t>
            </a:r>
            <a:r>
              <a:rPr lang="ru-RU" sz="2000" dirty="0" smtClean="0"/>
              <a:t>всей территории </a:t>
            </a:r>
            <a:r>
              <a:rPr lang="ru-RU" sz="2000" dirty="0"/>
              <a:t>Российской Федерации / Российская Федерация обеспечивает целостность и </a:t>
            </a:r>
            <a:r>
              <a:rPr lang="ru-RU" sz="2000" dirty="0" smtClean="0"/>
              <a:t>неприкосновенность </a:t>
            </a:r>
            <a:r>
              <a:rPr lang="ru-RU" sz="2000" dirty="0"/>
              <a:t>своей территории;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3)	гарантия идеологического многообразия, например: в Российской Федерации никакая </a:t>
            </a:r>
            <a:r>
              <a:rPr lang="ru-RU" sz="2000" dirty="0" smtClean="0"/>
              <a:t>идеология не </a:t>
            </a:r>
            <a:r>
              <a:rPr lang="ru-RU" sz="2000" dirty="0"/>
              <a:t>может устанавливаться в качестве государственной или обязательной / признаются </a:t>
            </a:r>
            <a:r>
              <a:rPr lang="ru-RU" sz="2000" dirty="0" smtClean="0"/>
              <a:t>политическое многообразие</a:t>
            </a:r>
            <a:r>
              <a:rPr lang="ru-RU" sz="2000" dirty="0"/>
              <a:t>, многопартийность / общественные объединения равны перед законом.</a:t>
            </a:r>
          </a:p>
        </p:txBody>
      </p:sp>
    </p:spTree>
    <p:extLst>
      <p:ext uri="{BB962C8B-B14F-4D97-AF65-F5344CB8AC3E}">
        <p14:creationId xmlns:p14="http://schemas.microsoft.com/office/powerpoint/2010/main" val="1756923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23. </a:t>
            </a:r>
            <a:r>
              <a:rPr lang="ru-RU" sz="2000" b="1" dirty="0"/>
              <a:t>В Конституции Российской Федерации закреплена ценность суверенитета Российской </a:t>
            </a:r>
            <a:r>
              <a:rPr lang="ru-RU" sz="2000" b="1" dirty="0" smtClean="0"/>
              <a:t>Федерации </a:t>
            </a:r>
            <a:r>
              <a:rPr lang="ru-RU" sz="2000" b="1" dirty="0"/>
              <a:t>как значимая ценность общества. </a:t>
            </a:r>
            <a:r>
              <a:rPr lang="ru-RU" sz="2000" dirty="0"/>
              <a:t>На основе положений Конституции Российской </a:t>
            </a:r>
            <a:r>
              <a:rPr lang="ru-RU" sz="2000" dirty="0" smtClean="0"/>
              <a:t>Федерации </a:t>
            </a:r>
            <a:r>
              <a:rPr lang="ru-RU" sz="2000" dirty="0"/>
              <a:t>приведите три подтверждения этой характеристики. (Каждое подтверждение должно </a:t>
            </a:r>
            <a:r>
              <a:rPr lang="ru-RU" sz="2000" dirty="0" smtClean="0"/>
              <a:t>быть сформулировано </a:t>
            </a:r>
            <a:r>
              <a:rPr lang="ru-RU" sz="2000" dirty="0"/>
              <a:t>как распространённое предложение с опорой на конкретное положение </a:t>
            </a:r>
            <a:r>
              <a:rPr lang="ru-RU" sz="2000" dirty="0" smtClean="0"/>
              <a:t>Конституции </a:t>
            </a:r>
            <a:r>
              <a:rPr lang="ru-RU" sz="2000" dirty="0"/>
              <a:t>Российской Федерации. Обратите внимание на то, что правильное выполнение </a:t>
            </a:r>
            <a:r>
              <a:rPr lang="ru-RU" sz="2000" dirty="0" smtClean="0"/>
              <a:t>задания </a:t>
            </a:r>
            <a:r>
              <a:rPr lang="ru-RU" sz="2000" dirty="0"/>
              <a:t>не требует указания в ответе номеров соответствующих статей Конституции РФ </a:t>
            </a:r>
            <a:r>
              <a:rPr lang="ru-RU" sz="2000" dirty="0" smtClean="0"/>
              <a:t>и дословного </a:t>
            </a:r>
            <a:r>
              <a:rPr lang="ru-RU" sz="2000" dirty="0"/>
              <a:t>воспроизведения их содержания.)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3" y="2061204"/>
            <a:ext cx="1174920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1)	в Преамбуле Конституции Российской Федерации говорится об акте принятия Конституции как </a:t>
            </a:r>
            <a:r>
              <a:rPr lang="ru-RU" sz="2000" dirty="0" smtClean="0"/>
              <a:t>возрождении суверенной </a:t>
            </a:r>
            <a:r>
              <a:rPr lang="ru-RU" sz="2000" dirty="0"/>
              <a:t>государственности России;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2)	согласно Конституции Российской Федерации суверенитет Российской Федерации распространяется на всю </a:t>
            </a:r>
            <a:r>
              <a:rPr lang="ru-RU" sz="2000" dirty="0" smtClean="0"/>
              <a:t>ее территорию</a:t>
            </a:r>
            <a:r>
              <a:rPr lang="ru-RU" sz="2000" dirty="0"/>
              <a:t>, государство обеспечивает ее целостность и неприкосновенность;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3)	Конституция Российской Федерации и федеральные законы имеют верховенство на всей территории </a:t>
            </a:r>
            <a:r>
              <a:rPr lang="ru-RU" sz="2000" dirty="0" smtClean="0"/>
              <a:t>Российской </a:t>
            </a:r>
            <a:r>
              <a:rPr lang="ru-RU" sz="2000" dirty="0"/>
              <a:t>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4)	в Конституции Российской Федерации указано, что организация публичной власти на федеральных </a:t>
            </a:r>
            <a:r>
              <a:rPr lang="ru-RU" sz="2000" dirty="0" smtClean="0"/>
              <a:t>территориях </a:t>
            </a:r>
            <a:r>
              <a:rPr lang="ru-RU" sz="2000" dirty="0"/>
              <a:t>устанавливается федеральным законом;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5)	в Конституции Российской Федерации указано, что Российская Федерация обеспечивает защиту своего </a:t>
            </a:r>
            <a:r>
              <a:rPr lang="ru-RU" sz="2000" dirty="0" smtClean="0"/>
              <a:t>суверенитета </a:t>
            </a:r>
            <a:r>
              <a:rPr lang="ru-RU" sz="2000" dirty="0"/>
              <a:t>и территориальной целостности. Действия, направленные на отчуждение части территории </a:t>
            </a:r>
            <a:r>
              <a:rPr lang="ru-RU" sz="2000" dirty="0" smtClean="0"/>
              <a:t>Российской Федерации</a:t>
            </a:r>
            <a:r>
              <a:rPr lang="ru-RU" sz="2000" dirty="0"/>
              <a:t>, а также призывы к таким действиям не допускаются;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6)	меры по охране суверенитета Российской Федерации, ее независимости и государственной целостности </a:t>
            </a:r>
            <a:r>
              <a:rPr lang="ru-RU" sz="2000" dirty="0" smtClean="0"/>
              <a:t>принимает </a:t>
            </a:r>
            <a:r>
              <a:rPr lang="ru-RU" sz="2000" dirty="0"/>
              <a:t>Президент Российской Федерации.</a:t>
            </a:r>
          </a:p>
          <a:p>
            <a:pPr algn="just"/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4566544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3" y="122212"/>
            <a:ext cx="11749209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24. </a:t>
            </a:r>
            <a:r>
              <a:rPr lang="ru-RU" sz="2000" b="1" dirty="0"/>
              <a:t>В Конституции Российской Федерации закреплено отношение к местному самоуправлению как к</a:t>
            </a:r>
          </a:p>
          <a:p>
            <a:pPr algn="just"/>
            <a:r>
              <a:rPr lang="ru-RU" sz="2000" b="1" dirty="0"/>
              <a:t>значимой ценности. </a:t>
            </a:r>
            <a:r>
              <a:rPr lang="ru-RU" sz="2000" dirty="0"/>
              <a:t>На основе положений Конституции Российской Федерации приведите </a:t>
            </a:r>
            <a:r>
              <a:rPr lang="ru-RU" sz="2000" dirty="0" smtClean="0"/>
              <a:t>три подтверждения </a:t>
            </a:r>
            <a:r>
              <a:rPr lang="ru-RU" sz="2000" dirty="0"/>
              <a:t>этой характеристики.</a:t>
            </a:r>
          </a:p>
          <a:p>
            <a:pPr algn="just"/>
            <a:r>
              <a:rPr lang="ru-RU" sz="2000" dirty="0"/>
              <a:t>(Каждое подтверждение должно быть сформулировано как распространённое предложение </a:t>
            </a:r>
            <a:r>
              <a:rPr lang="ru-RU" sz="2000" dirty="0" smtClean="0"/>
              <a:t>с опорой </a:t>
            </a:r>
            <a:r>
              <a:rPr lang="ru-RU" sz="2000" dirty="0"/>
              <a:t>на конкретное положение Конституции Российской Федерации. Обратите внимание </a:t>
            </a:r>
            <a:r>
              <a:rPr lang="ru-RU" sz="2000" dirty="0" smtClean="0"/>
              <a:t>на то</a:t>
            </a:r>
            <a:r>
              <a:rPr lang="ru-RU" sz="2000" dirty="0"/>
              <a:t>, что правильное выполнение задания не требует указания в ответе номеров </a:t>
            </a:r>
            <a:r>
              <a:rPr lang="ru-RU" sz="2000" dirty="0" smtClean="0"/>
              <a:t>соответствующих </a:t>
            </a:r>
            <a:r>
              <a:rPr lang="ru-RU" sz="2000" dirty="0"/>
              <a:t>статей Конституции РФ и дословного воспроизведения их содержания.)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43" y="2456795"/>
            <a:ext cx="117492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такие подтверждения: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1)	в Российской Федерации признаётся и гарантируется местное самоуправление, которое самостоятельно в </a:t>
            </a:r>
            <a:r>
              <a:rPr lang="ru-RU" sz="2000" dirty="0" smtClean="0"/>
              <a:t>пределах </a:t>
            </a:r>
            <a:r>
              <a:rPr lang="ru-RU" sz="2000" dirty="0"/>
              <a:t>своих полномочий;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2)	органы местного самоуправления наряду с органами государственной власти включены в единую </a:t>
            </a:r>
            <a:r>
              <a:rPr lang="ru-RU" sz="2000" dirty="0" smtClean="0"/>
              <a:t>систему публичной </a:t>
            </a:r>
            <a:r>
              <a:rPr lang="ru-RU" sz="2000" dirty="0"/>
              <a:t>власти в Российской 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3)	местное самоуправление в Российской Федерации гарантируется правом на судебную защиту, а также </a:t>
            </a:r>
            <a:r>
              <a:rPr lang="ru-RU" sz="2000" dirty="0" smtClean="0"/>
              <a:t>запретом </a:t>
            </a:r>
            <a:r>
              <a:rPr lang="ru-RU" sz="2000" dirty="0"/>
              <a:t>на ограничение прав местного самоуправления;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4)	органы местного самоуправления самостоятельно решают важные вопросы местного значения: управляют </a:t>
            </a:r>
            <a:r>
              <a:rPr lang="ru-RU" sz="2000" dirty="0" smtClean="0"/>
              <a:t>муниципальной </a:t>
            </a:r>
            <a:r>
              <a:rPr lang="ru-RU" sz="2000" dirty="0"/>
              <a:t>собственностью, формируют, утверждают и исполняют местный бюджет, вводят местные налоги </a:t>
            </a:r>
            <a:r>
              <a:rPr lang="ru-RU" sz="2000" dirty="0" smtClean="0"/>
              <a:t>и сборы </a:t>
            </a:r>
            <a:r>
              <a:rPr lang="ru-RU" sz="2000" dirty="0"/>
              <a:t>и пр.;</a:t>
            </a:r>
          </a:p>
          <a:p>
            <a:pPr algn="just">
              <a:tabLst>
                <a:tab pos="365125" algn="l"/>
              </a:tabLst>
            </a:pPr>
            <a:r>
              <a:rPr lang="ru-RU" sz="2000" dirty="0"/>
              <a:t>5)	граждане Российской Федерации имеют право избирать и быть избранными в органы местного </a:t>
            </a:r>
            <a:r>
              <a:rPr lang="ru-RU" sz="2000" dirty="0" smtClean="0"/>
              <a:t>самоуправления</a:t>
            </a:r>
            <a:r>
              <a:rPr lang="ru-RU" sz="2000" dirty="0"/>
              <a:t>, это право гарантировано Конституцией Российской Федерации как составная часть пав и свобод человека </a:t>
            </a:r>
            <a:r>
              <a:rPr lang="ru-RU" sz="2000" dirty="0" smtClean="0"/>
              <a:t>и гражданина</a:t>
            </a:r>
            <a:r>
              <a:rPr lang="ru-RU" sz="2000" dirty="0"/>
              <a:t>.</a:t>
            </a:r>
          </a:p>
          <a:p>
            <a:pPr algn="just"/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96794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830042"/>
              </p:ext>
            </p:extLst>
          </p:nvPr>
        </p:nvGraphicFramePr>
        <p:xfrm>
          <a:off x="365760" y="347472"/>
          <a:ext cx="11484864" cy="6209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2161">
                  <a:extLst>
                    <a:ext uri="{9D8B030D-6E8A-4147-A177-3AD203B41FA5}">
                      <a16:colId xmlns:a16="http://schemas.microsoft.com/office/drawing/2014/main" val="3426241319"/>
                    </a:ext>
                  </a:extLst>
                </a:gridCol>
                <a:gridCol w="1322703">
                  <a:extLst>
                    <a:ext uri="{9D8B030D-6E8A-4147-A177-3AD203B41FA5}">
                      <a16:colId xmlns:a16="http://schemas.microsoft.com/office/drawing/2014/main" val="1025920512"/>
                    </a:ext>
                  </a:extLst>
                </a:gridCol>
              </a:tblGrid>
              <a:tr h="1088084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 основе Конституции Российской Федерации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</a:rPr>
                        <a:t>приведены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</a:rPr>
                        <a:t>три подтверждения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</a:rPr>
                        <a:t>при отсутствии дополнительных (сверх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</a:rPr>
                        <a:t>требуемых трёх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</a:rPr>
                        <a:t>) позиций</a:t>
                      </a:r>
                      <a:r>
                        <a:rPr lang="ru-RU" sz="2000" dirty="0">
                          <a:effectLst/>
                        </a:rPr>
                        <a:t>, содержащих </a:t>
                      </a:r>
                      <a:r>
                        <a:rPr lang="ru-RU" sz="2000" dirty="0" smtClean="0">
                          <a:effectLst/>
                        </a:rPr>
                        <a:t> неточности/ошибки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363527017"/>
                  </a:ext>
                </a:extLst>
              </a:tr>
              <a:tr h="1097532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 основе Конституции Российской Федерации приведены </a:t>
                      </a:r>
                      <a:r>
                        <a:rPr lang="ru-RU" sz="2000" dirty="0" smtClean="0">
                          <a:effectLst/>
                        </a:rPr>
                        <a:t>только два </a:t>
                      </a:r>
                      <a:r>
                        <a:rPr lang="ru-RU" sz="2000" dirty="0">
                          <a:effectLst/>
                        </a:rPr>
                        <a:t>подтверждения при отсутствии дополнительных (</a:t>
                      </a:r>
                      <a:r>
                        <a:rPr lang="ru-RU" sz="2000" dirty="0" smtClean="0">
                          <a:effectLst/>
                        </a:rPr>
                        <a:t>сверх требуемых </a:t>
                      </a:r>
                      <a:r>
                        <a:rPr lang="ru-RU" sz="2000" dirty="0">
                          <a:effectLst/>
                        </a:rPr>
                        <a:t>трёх) позиций, содержащих неточности 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3334084409"/>
                  </a:ext>
                </a:extLst>
              </a:tr>
              <a:tr h="2195064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 основе Конституции Российской Федерации приведено </a:t>
                      </a:r>
                      <a:r>
                        <a:rPr lang="ru-RU" sz="2000" dirty="0" smtClean="0">
                          <a:effectLst/>
                        </a:rPr>
                        <a:t>только одно </a:t>
                      </a:r>
                      <a:r>
                        <a:rPr lang="ru-RU" sz="2000" dirty="0">
                          <a:effectLst/>
                        </a:rPr>
                        <a:t>подтверждение при отсутствии дополнительных (</a:t>
                      </a:r>
                      <a:r>
                        <a:rPr lang="ru-RU" sz="2000" dirty="0" smtClean="0">
                          <a:effectLst/>
                        </a:rPr>
                        <a:t>сверх требуемых </a:t>
                      </a:r>
                      <a:r>
                        <a:rPr lang="ru-RU" sz="2000" dirty="0">
                          <a:effectLst/>
                        </a:rPr>
                        <a:t>трёх) позиций, содержащих неточности ошибки.</a:t>
                      </a:r>
                    </a:p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На основе Конституции Российской Федерации </a:t>
                      </a:r>
                      <a:r>
                        <a:rPr lang="ru-RU" sz="2000" dirty="0" smtClean="0">
                          <a:effectLst/>
                        </a:rPr>
                        <a:t>приведены два-три </a:t>
                      </a:r>
                      <a:r>
                        <a:rPr lang="ru-RU" sz="2000" dirty="0">
                          <a:effectLst/>
                        </a:rPr>
                        <a:t>подтверждения при наличии дополнительных (</a:t>
                      </a:r>
                      <a:r>
                        <a:rPr lang="ru-RU" sz="2000" dirty="0" smtClean="0">
                          <a:effectLst/>
                        </a:rPr>
                        <a:t>сверх требуемых </a:t>
                      </a:r>
                      <a:r>
                        <a:rPr lang="ru-RU" sz="2000" dirty="0">
                          <a:effectLst/>
                        </a:rPr>
                        <a:t>трёх) позиций, содержащих неточности 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2719053432"/>
                  </a:ext>
                </a:extLst>
              </a:tr>
              <a:tr h="1269431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Ни одно подтверждение не сформулировано на </a:t>
                      </a:r>
                      <a:r>
                        <a:rPr lang="ru-RU" sz="2000" dirty="0" smtClean="0">
                          <a:effectLst/>
                        </a:rPr>
                        <a:t>основе Конституции </a:t>
                      </a:r>
                      <a:r>
                        <a:rPr lang="ru-RU" sz="2000" dirty="0">
                          <a:effectLst/>
                        </a:rPr>
                        <a:t>Российской Федерации.</a:t>
                      </a:r>
                    </a:p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Приведены рассуждения общего характера</a:t>
                      </a:r>
                      <a:r>
                        <a:rPr lang="ru-RU" sz="2000" dirty="0" smtClean="0">
                          <a:effectLst/>
                        </a:rPr>
                        <a:t>, не </a:t>
                      </a:r>
                      <a:r>
                        <a:rPr lang="ru-RU" sz="2000" dirty="0">
                          <a:effectLst/>
                        </a:rPr>
                        <a:t>соответствующие требованию задания.</a:t>
                      </a:r>
                    </a:p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Ответ неправильный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3923685140"/>
                  </a:ext>
                </a:extLst>
              </a:tr>
              <a:tr h="182922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Максимальный балл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40860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7786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Российская Федерация — социальное государство.</a:t>
            </a:r>
          </a:p>
          <a:p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744" y="1192739"/>
            <a:ext cx="11704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Могут быть приведены такие подтверждения:</a:t>
            </a:r>
          </a:p>
          <a:p>
            <a:endParaRPr lang="ru-RU" sz="2000" i="1" dirty="0" smtClean="0"/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1)	Государством </a:t>
            </a:r>
            <a:r>
              <a:rPr lang="ru-RU" sz="2000" b="1" dirty="0" smtClean="0"/>
              <a:t>гарантируется минимальный размер оплаты труда </a:t>
            </a:r>
            <a:r>
              <a:rPr lang="ru-RU" sz="2000" dirty="0" smtClean="0"/>
              <a:t>не менее величины прожиточного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минимума трудоспособного населения в целом по Российской Федерации.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2)	В Российской Федерации </a:t>
            </a:r>
            <a:r>
              <a:rPr lang="ru-RU" sz="2000" b="1" dirty="0" smtClean="0"/>
              <a:t>формируется система пенсионного обеспечения граждан на основе принципов всеобщности, справедливости </a:t>
            </a:r>
            <a:r>
              <a:rPr lang="ru-RU" sz="2000" dirty="0" smtClean="0"/>
              <a:t>и солидарности поколений и поддерживается её эффективное функционирование, а также осуществляется индексация пенсий не реже одного раза в год в порядке,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установленном федеральным законом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3)	В Российской Федерации в соответствии с федеральным законом </a:t>
            </a:r>
            <a:r>
              <a:rPr lang="ru-RU" sz="2000" b="1" dirty="0" smtClean="0"/>
              <a:t>гарантируются обязательное социальное страхование, адресная социальная поддержка граждан и индексация социальных пособий </a:t>
            </a:r>
            <a:r>
              <a:rPr lang="ru-RU" sz="2000" dirty="0" smtClean="0"/>
              <a:t>и иных социальных выплат.</a:t>
            </a:r>
          </a:p>
          <a:p>
            <a:pPr>
              <a:tabLst>
                <a:tab pos="365125" algn="l"/>
              </a:tabLst>
            </a:pP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37744" y="4919008"/>
            <a:ext cx="1170432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Могут быть приведены другие подтверждения в соответствии с требованием задания.</a:t>
            </a:r>
          </a:p>
          <a:p>
            <a:pPr algn="just"/>
            <a:r>
              <a:rPr lang="ru-RU" sz="2000" dirty="0" smtClean="0"/>
              <a:t>Засчитываются только подтверждения, сформулированные как распространенные предложения </a:t>
            </a:r>
            <a:r>
              <a:rPr lang="ru-RU" sz="2000" u="sng" dirty="0" smtClean="0"/>
              <a:t>(отдельные слова и словосочетания не засчитываются в качестве подтверждений</a:t>
            </a:r>
            <a:r>
              <a:rPr lang="ru-RU" sz="2000" dirty="0" smtClean="0"/>
              <a:t>) с опорой на конкретное положение Конституции Российской Федерации.</a:t>
            </a:r>
          </a:p>
          <a:p>
            <a:pPr algn="just"/>
            <a:r>
              <a:rPr lang="ru-RU" sz="2000" dirty="0" smtClean="0"/>
              <a:t>Не требуется указания в ответе номеров соответствующих статей Конституции и дословного воспроизведения их содержания!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8995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В Конституции Российской Федерации закреплены ценности культуры и культурного наследия.</a:t>
            </a:r>
          </a:p>
          <a:p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744" y="1522351"/>
            <a:ext cx="11265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Могут быть приведены такие подтверждения:</a:t>
            </a:r>
          </a:p>
          <a:p>
            <a:endParaRPr lang="ru-RU" sz="2400" dirty="0" smtClean="0"/>
          </a:p>
          <a:p>
            <a:pPr algn="just" defTabSz="365125"/>
            <a:r>
              <a:rPr lang="ru-RU" sz="2400" dirty="0" smtClean="0"/>
              <a:t>1)	в Конституции Российской Федерации указано, что </a:t>
            </a:r>
            <a:r>
              <a:rPr lang="ru-RU" sz="2400" b="1" dirty="0" smtClean="0"/>
              <a:t>культура является уникальным наследием нашего многонационального народа;</a:t>
            </a:r>
          </a:p>
          <a:p>
            <a:pPr defTabSz="365125"/>
            <a:r>
              <a:rPr lang="ru-RU" sz="2400" dirty="0" smtClean="0"/>
              <a:t>2)	Конституция </a:t>
            </a:r>
            <a:r>
              <a:rPr lang="ru-RU" sz="2400" b="1" dirty="0" smtClean="0"/>
              <a:t>гарантирует право каждого на участие в культурной жизни</a:t>
            </a:r>
            <a:r>
              <a:rPr lang="ru-RU" sz="2400" dirty="0" smtClean="0"/>
              <a:t>;</a:t>
            </a:r>
          </a:p>
          <a:p>
            <a:pPr defTabSz="365125"/>
            <a:r>
              <a:rPr lang="ru-RU" sz="2400" dirty="0" smtClean="0"/>
              <a:t>3)	в Конституции </a:t>
            </a:r>
            <a:r>
              <a:rPr lang="ru-RU" sz="2400" b="1" dirty="0" smtClean="0"/>
              <a:t>закреплена поддержка и охрана культуры государством</a:t>
            </a:r>
            <a:r>
              <a:rPr lang="ru-RU" sz="2400" dirty="0" smtClean="0"/>
              <a:t>;</a:t>
            </a:r>
          </a:p>
          <a:p>
            <a:pPr defTabSz="365125"/>
            <a:r>
              <a:rPr lang="ru-RU" sz="2400" dirty="0" smtClean="0"/>
              <a:t>4)	</a:t>
            </a:r>
            <a:r>
              <a:rPr lang="ru-RU" sz="2400" b="1" dirty="0" smtClean="0"/>
              <a:t>интеллектуальная собственность</a:t>
            </a:r>
            <a:r>
              <a:rPr lang="ru-RU" sz="2400" dirty="0" smtClean="0"/>
              <a:t>, согласно Конституции, </a:t>
            </a:r>
            <a:r>
              <a:rPr lang="ru-RU" sz="2400" b="1" dirty="0" smtClean="0"/>
              <a:t>охраняется законом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82637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Высшей ценностью в Конституции Российской Федерации признаны права и свободы человека и гражданина.</a:t>
            </a:r>
          </a:p>
          <a:p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7764" y="2097084"/>
            <a:ext cx="11256264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Могут быть приведены такие подтверждения:</a:t>
            </a:r>
          </a:p>
          <a:p>
            <a:endParaRPr lang="ru-RU" sz="2400" dirty="0" smtClean="0"/>
          </a:p>
          <a:p>
            <a:pPr>
              <a:tabLst>
                <a:tab pos="438150" algn="l"/>
              </a:tabLst>
            </a:pPr>
            <a:r>
              <a:rPr lang="ru-RU" sz="2400" dirty="0" smtClean="0"/>
              <a:t>1)	согласно Конституции Российской Федерации </a:t>
            </a:r>
            <a:r>
              <a:rPr lang="ru-RU" sz="2400" b="1" dirty="0" smtClean="0"/>
              <a:t>признание, соблюдение и защита прав и свобод человека и гражданина — обязанность государства</a:t>
            </a:r>
            <a:r>
              <a:rPr lang="ru-RU" sz="2400" dirty="0" smtClean="0"/>
              <a:t>;</a:t>
            </a:r>
          </a:p>
          <a:p>
            <a:pPr>
              <a:tabLst>
                <a:tab pos="438150" algn="l"/>
              </a:tabLst>
            </a:pPr>
            <a:r>
              <a:rPr lang="ru-RU" sz="2400" dirty="0" smtClean="0"/>
              <a:t>2)	</a:t>
            </a:r>
            <a:r>
              <a:rPr lang="ru-RU" sz="2400" b="1" dirty="0" smtClean="0"/>
              <a:t>права и свободы </a:t>
            </a:r>
            <a:r>
              <a:rPr lang="ru-RU" sz="2400" dirty="0" smtClean="0"/>
              <a:t>человека и гражданина, согласно Конституции, </a:t>
            </a:r>
            <a:r>
              <a:rPr lang="ru-RU" sz="2400" b="1" dirty="0" smtClean="0"/>
              <a:t>являются непосредственно действующими;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согласно Конституции </a:t>
            </a:r>
            <a:r>
              <a:rPr lang="ru-RU" sz="2400" b="1" dirty="0" smtClean="0"/>
              <a:t>права и свободы человека неотчуждаемы и принадлежат каждому от рождения.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15076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Высшей ценностью в Конституции Российской Федерации признаны права и свободы человека и гражданина.</a:t>
            </a:r>
          </a:p>
          <a:p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7784" y="2115372"/>
            <a:ext cx="11256264" cy="37856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/>
            <a:endParaRPr lang="ru-RU" sz="2400" dirty="0" smtClean="0"/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1)	Конституции Российской Федерации </a:t>
            </a:r>
            <a:r>
              <a:rPr lang="ru-RU" sz="2400" b="1" dirty="0" smtClean="0"/>
              <a:t>права и свободы образуют основу правового статуса личности;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2)	</a:t>
            </a:r>
            <a:r>
              <a:rPr lang="ru-RU" sz="2400" b="1" dirty="0" smtClean="0"/>
              <a:t>права и свободы </a:t>
            </a:r>
            <a:r>
              <a:rPr lang="ru-RU" sz="2400" dirty="0" smtClean="0"/>
              <a:t>человека и гражданина, согласно Конституции, </a:t>
            </a:r>
            <a:r>
              <a:rPr lang="ru-RU" sz="2400" b="1" dirty="0" smtClean="0"/>
              <a:t>определяют смысл, содержание и применение законов;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3)	согласно Конституции </a:t>
            </a:r>
            <a:r>
              <a:rPr lang="ru-RU" sz="2400" b="1" dirty="0" smtClean="0"/>
              <a:t>права и свободы определяют деятельность законодательной и исполнительной власти</a:t>
            </a:r>
            <a:r>
              <a:rPr lang="ru-RU" sz="2400" dirty="0" smtClean="0"/>
              <a:t>;</a:t>
            </a:r>
          </a:p>
          <a:p>
            <a:pPr algn="just">
              <a:tabLst>
                <a:tab pos="438150" algn="l"/>
              </a:tabLst>
            </a:pPr>
            <a:r>
              <a:rPr lang="ru-RU" sz="2400" dirty="0" smtClean="0"/>
              <a:t>4)	</a:t>
            </a:r>
            <a:r>
              <a:rPr lang="ru-RU" sz="2400" b="1" dirty="0" smtClean="0"/>
              <a:t>соблюдение</a:t>
            </a:r>
            <a:r>
              <a:rPr lang="ru-RU" sz="2400" dirty="0" smtClean="0"/>
              <a:t> прав и свобод человека и гражданина </a:t>
            </a:r>
            <a:r>
              <a:rPr lang="ru-RU" sz="2400" b="1" dirty="0" smtClean="0"/>
              <a:t>обеспечивается правосудием.</a:t>
            </a:r>
          </a:p>
        </p:txBody>
      </p:sp>
    </p:spTree>
    <p:extLst>
      <p:ext uri="{BB962C8B-B14F-4D97-AF65-F5344CB8AC3E}">
        <p14:creationId xmlns:p14="http://schemas.microsoft.com/office/powerpoint/2010/main" val="1860898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Конституция Российской Федерации определяет нематериальные блага, принадлежащие гражданину от рождения или в силу закона.</a:t>
            </a:r>
          </a:p>
          <a:p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5488" y="2413338"/>
            <a:ext cx="11173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Могут быть приведены такие подтверждения:</a:t>
            </a:r>
          </a:p>
          <a:p>
            <a:pPr algn="just"/>
            <a:endParaRPr lang="ru-RU" sz="2400" dirty="0" smtClean="0"/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1)	каждый </a:t>
            </a:r>
            <a:r>
              <a:rPr lang="ru-RU" sz="2400" b="1" dirty="0" smtClean="0"/>
              <a:t>имеет право на жизнь</a:t>
            </a:r>
            <a:r>
              <a:rPr lang="ru-RU" sz="2400" dirty="0" smtClean="0"/>
              <a:t>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2)	каждый </a:t>
            </a:r>
            <a:r>
              <a:rPr lang="ru-RU" sz="2400" b="1" dirty="0" smtClean="0"/>
              <a:t>имеет право на свободу и личную неприкосновенность</a:t>
            </a:r>
            <a:r>
              <a:rPr lang="ru-RU" sz="2400" dirty="0" smtClean="0"/>
              <a:t>;</a:t>
            </a:r>
          </a:p>
          <a:p>
            <a:pPr algn="just">
              <a:tabLst>
                <a:tab pos="365125" algn="l"/>
              </a:tabLst>
            </a:pPr>
            <a:r>
              <a:rPr lang="ru-RU" sz="2400" dirty="0" smtClean="0"/>
              <a:t>3)	каждый </a:t>
            </a:r>
            <a:r>
              <a:rPr lang="ru-RU" sz="2400" b="1" dirty="0" smtClean="0"/>
              <a:t>имеет право на неприкосновенность частной жизни, личную и семейную тайну, защиту своей чести и доброго имени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78852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44" y="177076"/>
            <a:ext cx="1157630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Конституция Российской Федерации закрепляет возможности обеспечения достойных условий жизни человеку.</a:t>
            </a:r>
          </a:p>
          <a:p>
            <a:pPr algn="just"/>
            <a:r>
              <a:rPr lang="ru-RU" sz="2000" dirty="0" smtClean="0"/>
              <a:t>На основе положений Конституции Российской Федерации сформулируйте три подтверждения</a:t>
            </a:r>
          </a:p>
          <a:p>
            <a:r>
              <a:rPr lang="ru-RU" sz="2000" dirty="0" smtClean="0"/>
              <a:t>этой характеристики.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8640" y="2274838"/>
            <a:ext cx="10917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Могут быть приведены такие подтверждения:</a:t>
            </a:r>
          </a:p>
          <a:p>
            <a:pPr>
              <a:tabLst>
                <a:tab pos="438150" algn="l"/>
              </a:tabLst>
            </a:pPr>
            <a:r>
              <a:rPr lang="ru-RU" sz="2400" dirty="0" smtClean="0"/>
              <a:t>1)	каждый </a:t>
            </a:r>
            <a:r>
              <a:rPr lang="ru-RU" sz="2400" b="1" dirty="0" smtClean="0"/>
              <a:t>имеет право на вознаграждение за труд </a:t>
            </a:r>
            <a:r>
              <a:rPr lang="ru-RU" sz="2400" dirty="0" smtClean="0"/>
              <a:t>без какой бы то ни было дискриминации;</a:t>
            </a:r>
          </a:p>
          <a:p>
            <a:pPr>
              <a:tabLst>
                <a:tab pos="438150" algn="l"/>
              </a:tabLst>
            </a:pPr>
            <a:r>
              <a:rPr lang="ru-RU" sz="2400" dirty="0" smtClean="0"/>
              <a:t>2)	каждый имеет </a:t>
            </a:r>
            <a:r>
              <a:rPr lang="ru-RU" sz="2400" b="1" dirty="0" smtClean="0"/>
              <a:t>право на защиту от безработицы</a:t>
            </a:r>
            <a:r>
              <a:rPr lang="ru-RU" sz="2400" dirty="0" smtClean="0"/>
              <a:t>;</a:t>
            </a:r>
          </a:p>
          <a:p>
            <a:pPr>
              <a:tabLst>
                <a:tab pos="438150" algn="l"/>
              </a:tabLst>
            </a:pPr>
            <a:r>
              <a:rPr lang="ru-RU" sz="2400" dirty="0" smtClean="0"/>
              <a:t>3)	каждому </a:t>
            </a:r>
            <a:r>
              <a:rPr lang="ru-RU" sz="2400" b="1" dirty="0" smtClean="0"/>
              <a:t>гарантируется социальное обеспечение по возрасту</a:t>
            </a:r>
            <a:r>
              <a:rPr lang="ru-RU" sz="2400" dirty="0" smtClean="0"/>
              <a:t>, </a:t>
            </a:r>
            <a:r>
              <a:rPr lang="ru-RU" sz="2400" b="1" dirty="0" smtClean="0"/>
              <a:t>в случае болезни, инвалидности, потери кормильца, </a:t>
            </a:r>
            <a:r>
              <a:rPr lang="ru-RU" sz="2400" dirty="0" smtClean="0"/>
              <a:t>для воспитания детей и в иных случаях, установленных законом.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4900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1530</Words>
  <Application>Microsoft Office PowerPoint</Application>
  <PresentationFormat>Широкоэкранный</PresentationFormat>
  <Paragraphs>230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Courier New</vt:lpstr>
      <vt:lpstr>TimesNewRoman,BoldItalic</vt:lpstr>
      <vt:lpstr>TimesNewRoman,Italic</vt:lpstr>
      <vt:lpstr>Тема Office</vt:lpstr>
      <vt:lpstr>      Задание 23 ЕГЭ обществознание (для отработки и тренировки решения заданий)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23  </dc:title>
  <dc:creator>User</dc:creator>
  <cp:lastModifiedBy>User</cp:lastModifiedBy>
  <cp:revision>32</cp:revision>
  <dcterms:created xsi:type="dcterms:W3CDTF">2022-01-14T16:58:05Z</dcterms:created>
  <dcterms:modified xsi:type="dcterms:W3CDTF">2022-09-23T21:05:56Z</dcterms:modified>
</cp:coreProperties>
</file>