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8" r:id="rId8"/>
    <p:sldId id="281" r:id="rId9"/>
    <p:sldId id="279" r:id="rId10"/>
    <p:sldId id="280" r:id="rId11"/>
    <p:sldId id="262" r:id="rId12"/>
    <p:sldId id="282" r:id="rId13"/>
    <p:sldId id="263" r:id="rId14"/>
    <p:sldId id="292" r:id="rId15"/>
    <p:sldId id="264" r:id="rId16"/>
    <p:sldId id="283" r:id="rId17"/>
    <p:sldId id="265" r:id="rId18"/>
    <p:sldId id="284" r:id="rId19"/>
    <p:sldId id="266" r:id="rId20"/>
    <p:sldId id="293" r:id="rId21"/>
    <p:sldId id="267" r:id="rId22"/>
    <p:sldId id="285" r:id="rId23"/>
    <p:sldId id="268" r:id="rId24"/>
    <p:sldId id="286" r:id="rId25"/>
    <p:sldId id="269" r:id="rId26"/>
    <p:sldId id="294" r:id="rId27"/>
    <p:sldId id="270" r:id="rId28"/>
    <p:sldId id="295" r:id="rId29"/>
    <p:sldId id="273" r:id="rId30"/>
    <p:sldId id="271" r:id="rId31"/>
    <p:sldId id="296" r:id="rId32"/>
    <p:sldId id="272" r:id="rId33"/>
    <p:sldId id="287" r:id="rId34"/>
    <p:sldId id="274" r:id="rId35"/>
    <p:sldId id="290" r:id="rId36"/>
    <p:sldId id="275" r:id="rId37"/>
    <p:sldId id="291" r:id="rId38"/>
    <p:sldId id="276" r:id="rId39"/>
    <p:sldId id="298" r:id="rId40"/>
    <p:sldId id="277" r:id="rId41"/>
    <p:sldId id="299" r:id="rId42"/>
    <p:sldId id="288" r:id="rId43"/>
    <p:sldId id="28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58" d="100"/>
          <a:sy n="58" d="100"/>
        </p:scale>
        <p:origin x="3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193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799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334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698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899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398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500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790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46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14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565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D9C46-F5D2-4301-8B7F-753C00FDDD71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8AF1A-37A5-42E4-81C7-8937C910A7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074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 24</a:t>
            </a:r>
            <a:br>
              <a:rPr lang="ru-RU" dirty="0" smtClean="0"/>
            </a:br>
            <a:r>
              <a:rPr lang="ru-RU" dirty="0" smtClean="0"/>
              <a:t>Составить сложный ПЛАН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0378" y="2682082"/>
            <a:ext cx="9144000" cy="165576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+ </a:t>
            </a:r>
            <a:r>
              <a:rPr lang="ru-RU" sz="5400" dirty="0" smtClean="0"/>
              <a:t>задание 25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2015" y="3509963"/>
            <a:ext cx="61514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ЕГЭ</a:t>
            </a:r>
            <a:br>
              <a:rPr lang="ru-RU" sz="4000" dirty="0"/>
            </a:br>
            <a:r>
              <a:rPr lang="ru-RU" sz="4000" dirty="0"/>
              <a:t>обществознание</a:t>
            </a:r>
            <a:br>
              <a:rPr lang="ru-RU" sz="4000" dirty="0"/>
            </a:br>
            <a:r>
              <a:rPr lang="ru-RU" sz="4000" dirty="0"/>
              <a:t>(для отработки и тренировки решения заданий)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6849687" y="4848947"/>
            <a:ext cx="5065222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/>
              <a:t>Подготовила: Чудинова И.В. учитель истории и обществознания</a:t>
            </a:r>
          </a:p>
          <a:p>
            <a:r>
              <a:rPr lang="ru-RU" smtClean="0"/>
              <a:t>МБОУ «Средняя школа №1» города Велижа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1924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69557"/>
              </p:ext>
            </p:extLst>
          </p:nvPr>
        </p:nvGraphicFramePr>
        <p:xfrm>
          <a:off x="247973" y="495945"/>
          <a:ext cx="11499741" cy="56827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61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79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6159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Указания по оцениванию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1906">
                <a:tc>
                  <a:txBody>
                    <a:bodyPr/>
                    <a:lstStyle/>
                    <a:p>
                      <a:pPr marL="72000" indent="22860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Если в развёрнутом ответе наряду с требуемым количеством корректно приведённых </a:t>
                      </a:r>
                      <a:r>
                        <a:rPr lang="ru-RU" sz="2000" b="1" dirty="0" smtClean="0">
                          <a:effectLst/>
                        </a:rPr>
                        <a:t>элементов </a:t>
                      </a:r>
                      <a:r>
                        <a:rPr lang="ru-RU" sz="2000" b="1" dirty="0">
                          <a:effectLst/>
                        </a:rPr>
                        <a:t>ответа / позиций приведены дополнительные (сверх требуемого в условии задания </a:t>
                      </a:r>
                      <a:r>
                        <a:rPr lang="ru-RU" sz="2000" b="1" dirty="0" smtClean="0">
                          <a:effectLst/>
                        </a:rPr>
                        <a:t>количества</a:t>
                      </a:r>
                      <a:r>
                        <a:rPr lang="ru-RU" sz="2000" b="1" dirty="0">
                          <a:effectLst/>
                        </a:rPr>
                        <a:t>) элементы / позиции, содержащие неточности / ошибки, искажающие смысл ответа</a:t>
                      </a:r>
                      <a:r>
                        <a:rPr lang="ru-RU" sz="2000" b="1" dirty="0" smtClean="0">
                          <a:effectLst/>
                        </a:rPr>
                        <a:t>, то </a:t>
                      </a:r>
                      <a:r>
                        <a:rPr lang="ru-RU" sz="2000" b="1" dirty="0">
                          <a:effectLst/>
                        </a:rPr>
                        <a:t>при оценивании действует следующее правило:</a:t>
                      </a:r>
                    </a:p>
                    <a:p>
                      <a:pPr marL="72000" indent="228600">
                        <a:spcAft>
                          <a:spcPts val="0"/>
                        </a:spcAft>
                        <a:tabLst>
                          <a:tab pos="264795" algn="l"/>
                        </a:tabLst>
                      </a:pPr>
                      <a:r>
                        <a:rPr lang="ru-RU" sz="2000" b="1" dirty="0">
                          <a:effectLst/>
                        </a:rPr>
                        <a:t>—	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если таких элементов / позиций два(-е) или более, то за ответ выставляется 0 баллов;</a:t>
                      </a:r>
                    </a:p>
                    <a:p>
                      <a:pPr marL="72000" indent="228600">
                        <a:spcAft>
                          <a:spcPts val="0"/>
                        </a:spcAft>
                        <a:tabLst>
                          <a:tab pos="276225" algn="l"/>
                        </a:tabLst>
                      </a:pPr>
                      <a:r>
                        <a:rPr lang="ru-RU" sz="2000" b="1" dirty="0">
                          <a:effectLst/>
                        </a:rPr>
                        <a:t>—	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если такой элемент / позиция один (одна), то за ответ выставляется на 1 балл ниже 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</a:rPr>
                        <a:t>фактического 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по критериям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421">
                <a:tc>
                  <a:txBody>
                    <a:bodyPr/>
                    <a:lstStyle/>
                    <a:p>
                      <a:pPr marL="72000" indent="228600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Правильно даны обоснование и ответ на вопрос, приведены три примера (всего пять элементов ответа)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1500">
                <a:tc>
                  <a:txBody>
                    <a:bodyPr/>
                    <a:lstStyle/>
                    <a:p>
                      <a:pPr marL="72000" indent="2286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Правильно приведены только четыре любых элемента ответа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500">
                <a:tc>
                  <a:txBody>
                    <a:bodyPr/>
                    <a:lstStyle/>
                    <a:p>
                      <a:pPr marL="72000" indent="228600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Правильно приведены только три любых элемента ответа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1500">
                <a:tc>
                  <a:txBody>
                    <a:bodyPr/>
                    <a:lstStyle/>
                    <a:p>
                      <a:pPr marL="72000" indent="228600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Правильно приведены только два любых элемента ответа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10712">
                <a:tc>
                  <a:txBody>
                    <a:bodyPr/>
                    <a:lstStyle/>
                    <a:p>
                      <a:pPr marL="72000" indent="2286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Правильно приведён только один любой элемент ответа.</a:t>
                      </a:r>
                    </a:p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ИЛИ Приведены </a:t>
                      </a:r>
                      <a:r>
                        <a:rPr lang="ru-RU" sz="2000" dirty="0">
                          <a:effectLst/>
                        </a:rPr>
                        <a:t>рассуждения общего характера, не соответствующие требованию задания.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 smtClean="0">
                          <a:effectLst/>
                        </a:rPr>
                        <a:t>ИЛИ Ответ </a:t>
                      </a:r>
                      <a:r>
                        <a:rPr lang="ru-RU" sz="2000" dirty="0">
                          <a:effectLst/>
                        </a:rPr>
                        <a:t>неправильный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438" indent="2222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0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159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Максимальный балл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22860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5910" marR="5910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0779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664" y="161467"/>
            <a:ext cx="9534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2.	Взаимосвязь образования и науки в современном обществе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5072" y="561577"/>
            <a:ext cx="1072286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a typeface="Courier New" panose="02070309020205020404" pitchFamily="49" charset="0"/>
              </a:rPr>
              <a:t>Один из вариантов плана раскрытия данной </a:t>
            </a:r>
            <a:r>
              <a:rPr lang="ru-RU" sz="2000" dirty="0" smtClean="0">
                <a:solidFill>
                  <a:srgbClr val="000000"/>
                </a:solidFill>
                <a:ea typeface="Courier New" panose="02070309020205020404" pitchFamily="49" charset="0"/>
              </a:rPr>
              <a:t>темы</a:t>
            </a:r>
          </a:p>
          <a:p>
            <a:pPr>
              <a:spcAft>
                <a:spcPts val="0"/>
              </a:spcAft>
            </a:pPr>
            <a:endParaRPr lang="ru-RU" sz="2000" dirty="0">
              <a:solidFill>
                <a:srgbClr val="000000"/>
              </a:solidFill>
              <a:ea typeface="Courier New" panose="02070309020205020404" pitchFamily="49" charset="0"/>
            </a:endParaRPr>
          </a:p>
          <a:p>
            <a:pPr>
              <a:spcAft>
                <a:spcPts val="0"/>
              </a:spcAft>
              <a:tabLst>
                <a:tab pos="229870" algn="l"/>
              </a:tabLst>
            </a:pPr>
            <a:r>
              <a:rPr lang="ru-RU" sz="2000" b="1" dirty="0">
                <a:solidFill>
                  <a:srgbClr val="000000"/>
                </a:solidFill>
                <a:ea typeface="Courier New" panose="02070309020205020404" pitchFamily="49" charset="0"/>
              </a:rPr>
              <a:t>1.	Наука и образование как области духовной культуры.</a:t>
            </a:r>
          </a:p>
          <a:p>
            <a:pPr>
              <a:spcAft>
                <a:spcPts val="0"/>
              </a:spcAft>
              <a:tabLst>
                <a:tab pos="236855" algn="l"/>
              </a:tabLst>
            </a:pPr>
            <a:r>
              <a:rPr lang="ru-RU" sz="2000" b="1" dirty="0">
                <a:solidFill>
                  <a:srgbClr val="000000"/>
                </a:solidFill>
                <a:ea typeface="Courier New" panose="02070309020205020404" pitchFamily="49" charset="0"/>
              </a:rPr>
              <a:t>2.	Наука И образование как социальные институты общества:</a:t>
            </a:r>
          </a:p>
          <a:p>
            <a:pPr>
              <a:spcAft>
                <a:spcPts val="0"/>
              </a:spcAft>
              <a:tabLst>
                <a:tab pos="306070" algn="l"/>
              </a:tabLst>
            </a:pPr>
            <a:r>
              <a:rPr lang="ru-RU" sz="2000" dirty="0">
                <a:solidFill>
                  <a:srgbClr val="000000"/>
                </a:solidFill>
                <a:ea typeface="Courier New" panose="02070309020205020404" pitchFamily="49" charset="0"/>
              </a:rPr>
              <a:t>1)	функции образования в современном обществе;</a:t>
            </a:r>
          </a:p>
          <a:p>
            <a:pPr>
              <a:spcAft>
                <a:spcPts val="0"/>
              </a:spcAft>
              <a:tabLst>
                <a:tab pos="316230" algn="l"/>
              </a:tabLst>
            </a:pPr>
            <a:r>
              <a:rPr lang="ru-RU" sz="2000" dirty="0">
                <a:solidFill>
                  <a:srgbClr val="000000"/>
                </a:solidFill>
                <a:ea typeface="Courier New" panose="02070309020205020404" pitchFamily="49" charset="0"/>
              </a:rPr>
              <a:t>2)	развитие науки как фактор общественного прогресса;</a:t>
            </a:r>
          </a:p>
          <a:p>
            <a:pPr>
              <a:spcAft>
                <a:spcPts val="0"/>
              </a:spcAft>
              <a:tabLst>
                <a:tab pos="316230" algn="l"/>
              </a:tabLst>
            </a:pPr>
            <a:r>
              <a:rPr lang="ru-RU" sz="2000" dirty="0">
                <a:solidFill>
                  <a:srgbClr val="000000"/>
                </a:solidFill>
                <a:ea typeface="Courier New" panose="02070309020205020404" pitchFamily="49" charset="0"/>
              </a:rPr>
              <a:t>3)	государственное регулирование науки и образования.</a:t>
            </a:r>
          </a:p>
          <a:p>
            <a:pPr>
              <a:spcAft>
                <a:spcPts val="0"/>
              </a:spcAft>
              <a:tabLst>
                <a:tab pos="236855" algn="l"/>
              </a:tabLst>
            </a:pPr>
            <a:r>
              <a:rPr lang="ru-RU" sz="2000" b="1" dirty="0">
                <a:solidFill>
                  <a:srgbClr val="000000"/>
                </a:solidFill>
                <a:ea typeface="Courier New" panose="02070309020205020404" pitchFamily="49" charset="0"/>
              </a:rPr>
              <a:t>3.	Влияние образования на науку:</a:t>
            </a:r>
          </a:p>
          <a:p>
            <a:pPr>
              <a:spcAft>
                <a:spcPts val="0"/>
              </a:spcAft>
              <a:tabLst>
                <a:tab pos="309245" algn="l"/>
              </a:tabLst>
            </a:pPr>
            <a:r>
              <a:rPr lang="ru-RU" sz="2000" dirty="0">
                <a:solidFill>
                  <a:srgbClr val="000000"/>
                </a:solidFill>
                <a:ea typeface="Courier New" panose="02070309020205020404" pitchFamily="49" charset="0"/>
              </a:rPr>
              <a:t>1)	подготовка научных кадров в высшей школе;</a:t>
            </a:r>
          </a:p>
          <a:p>
            <a:pPr>
              <a:spcAft>
                <a:spcPts val="0"/>
              </a:spcAft>
              <a:tabLst>
                <a:tab pos="313055" algn="l"/>
              </a:tabLst>
            </a:pPr>
            <a:r>
              <a:rPr lang="ru-RU" sz="2000" dirty="0">
                <a:solidFill>
                  <a:srgbClr val="000000"/>
                </a:solidFill>
                <a:ea typeface="Courier New" panose="02070309020205020404" pitchFamily="49" charset="0"/>
              </a:rPr>
              <a:t>2)	формирование у молодёжи представлений о научной деятельности и статусе учёного;</a:t>
            </a:r>
          </a:p>
          <a:p>
            <a:pPr>
              <a:spcAft>
                <a:spcPts val="0"/>
              </a:spcAft>
              <a:tabLst>
                <a:tab pos="316230" algn="l"/>
              </a:tabLst>
            </a:pPr>
            <a:r>
              <a:rPr lang="ru-RU" sz="2000" dirty="0">
                <a:solidFill>
                  <a:srgbClr val="000000"/>
                </a:solidFill>
                <a:ea typeface="Courier New" panose="02070309020205020404" pitchFamily="49" charset="0"/>
              </a:rPr>
              <a:t>3)	непрерывность образования и самообразование как фактор развития науки.</a:t>
            </a:r>
          </a:p>
          <a:p>
            <a:pPr>
              <a:spcAft>
                <a:spcPts val="0"/>
              </a:spcAft>
              <a:tabLst>
                <a:tab pos="236855" algn="l"/>
              </a:tabLst>
            </a:pPr>
            <a:r>
              <a:rPr lang="ru-RU" sz="2000" b="1" dirty="0">
                <a:solidFill>
                  <a:srgbClr val="000000"/>
                </a:solidFill>
                <a:ea typeface="Courier New" panose="02070309020205020404" pitchFamily="49" charset="0"/>
              </a:rPr>
              <a:t>4.	Воздействие науки на образование:</a:t>
            </a:r>
          </a:p>
          <a:p>
            <a:pPr>
              <a:spcAft>
                <a:spcPts val="0"/>
              </a:spcAft>
              <a:tabLst>
                <a:tab pos="306070" algn="l"/>
              </a:tabLst>
            </a:pPr>
            <a:r>
              <a:rPr lang="ru-RU" sz="2000" dirty="0">
                <a:solidFill>
                  <a:srgbClr val="000000"/>
                </a:solidFill>
                <a:ea typeface="Courier New" panose="02070309020205020404" pitchFamily="49" charset="0"/>
              </a:rPr>
              <a:t>1)	изучение основ науки в рамках школьных предметов;</a:t>
            </a:r>
          </a:p>
          <a:p>
            <a:pPr>
              <a:spcAft>
                <a:spcPts val="0"/>
              </a:spcAft>
              <a:tabLst>
                <a:tab pos="316230" algn="l"/>
              </a:tabLst>
            </a:pPr>
            <a:r>
              <a:rPr lang="ru-RU" sz="2000" dirty="0">
                <a:solidFill>
                  <a:srgbClr val="000000"/>
                </a:solidFill>
                <a:ea typeface="Courier New" panose="02070309020205020404" pitchFamily="49" charset="0"/>
              </a:rPr>
              <a:t>2)	превращение университетов в научные центры;</a:t>
            </a:r>
          </a:p>
          <a:p>
            <a:pPr>
              <a:spcAft>
                <a:spcPts val="0"/>
              </a:spcAft>
              <a:tabLst>
                <a:tab pos="320040" algn="l"/>
              </a:tabLst>
            </a:pPr>
            <a:r>
              <a:rPr lang="ru-RU" sz="2000" dirty="0">
                <a:solidFill>
                  <a:srgbClr val="000000"/>
                </a:solidFill>
                <a:ea typeface="Courier New" panose="02070309020205020404" pitchFamily="49" charset="0"/>
              </a:rPr>
              <a:t>3)	появление технополисов (Академгородок, </a:t>
            </a:r>
            <a:r>
              <a:rPr lang="ru-RU" sz="2000" dirty="0" err="1">
                <a:solidFill>
                  <a:srgbClr val="000000"/>
                </a:solidFill>
                <a:ea typeface="Courier New" panose="02070309020205020404" pitchFamily="49" charset="0"/>
              </a:rPr>
              <a:t>Сколково</a:t>
            </a:r>
            <a:r>
              <a:rPr lang="ru-RU" sz="2000" dirty="0">
                <a:solidFill>
                  <a:srgbClr val="000000"/>
                </a:solidFill>
                <a:ea typeface="Courier New" panose="02070309020205020404" pitchFamily="49" charset="0"/>
              </a:rPr>
              <a:t>).</a:t>
            </a:r>
          </a:p>
          <a:p>
            <a:pPr>
              <a:spcAft>
                <a:spcPts val="0"/>
              </a:spcAft>
              <a:tabLst>
                <a:tab pos="236855" algn="l"/>
              </a:tabLst>
            </a:pPr>
            <a:r>
              <a:rPr lang="ru-RU" sz="2000" b="1" dirty="0">
                <a:solidFill>
                  <a:srgbClr val="000000"/>
                </a:solidFill>
                <a:ea typeface="Courier New" panose="02070309020205020404" pitchFamily="49" charset="0"/>
              </a:rPr>
              <a:t>5.	Перспективы дальнейшего сближения науки и образования.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479792" y="5239781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37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045696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228600" indent="-228600" algn="just">
              <a:spcAft>
                <a:spcPts val="0"/>
              </a:spcAft>
            </a:pPr>
            <a:r>
              <a:rPr lang="ru-RU" b="1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25. </a:t>
            </a:r>
            <a:r>
              <a:rPr lang="ru-RU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Обоснуйте </a:t>
            </a:r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необходимость изучения основ наук в школе</a:t>
            </a:r>
            <a:r>
              <a:rPr lang="ru-RU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. (Обоснование может быть дано в </a:t>
            </a:r>
            <a:r>
              <a:rPr lang="ru-RU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одном или </a:t>
            </a:r>
            <a:r>
              <a:rPr lang="ru-RU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нескольких распространённых предложениях.)</a:t>
            </a:r>
          </a:p>
          <a:p>
            <a:pPr indent="228600" algn="just"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Какие </a:t>
            </a:r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методы освоения научного знания используются в школьном обучении</a:t>
            </a:r>
            <a:r>
              <a:rPr lang="ru-RU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? (Назовите </a:t>
            </a:r>
            <a:r>
              <a:rPr lang="ru-RU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любые </a:t>
            </a:r>
            <a:r>
              <a:rPr lang="ru-RU" u="sng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три </a:t>
            </a:r>
            <a:r>
              <a:rPr lang="ru-RU" u="sng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метода</a:t>
            </a:r>
            <a:r>
              <a:rPr lang="ru-RU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.) Для каждого из них приведите </a:t>
            </a:r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по одному примеру, иллюстрирующему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образовательную </a:t>
            </a:r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деятельность, направленную по получение научных знаний</a:t>
            </a:r>
            <a:r>
              <a:rPr lang="ru-RU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. (Каждый пример </a:t>
            </a:r>
            <a:r>
              <a:rPr lang="ru-RU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должен быть </a:t>
            </a:r>
            <a:r>
              <a:rPr lang="ru-RU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сформулирован развёрнуто. В совокупности примеры должны иллюстрировать три </a:t>
            </a:r>
            <a:r>
              <a:rPr lang="ru-RU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различных </a:t>
            </a:r>
            <a:r>
              <a:rPr lang="ru-RU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метода.)</a:t>
            </a:r>
            <a:endParaRPr lang="ru-RU" dirty="0">
              <a:effectLst/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182" y="1769046"/>
            <a:ext cx="1194051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Без знания основ химии нельзя понять фундаментальные законы этой науки</a:t>
            </a:r>
            <a:r>
              <a:rPr lang="ru-RU" dirty="0"/>
              <a:t>, понять процессы, которые происходят в живом </a:t>
            </a:r>
            <a:r>
              <a:rPr lang="ru-RU" dirty="0" smtClean="0"/>
              <a:t>организме, например, обучаясь на врача.</a:t>
            </a:r>
          </a:p>
          <a:p>
            <a:r>
              <a:rPr lang="ru-RU" dirty="0" smtClean="0"/>
              <a:t>Изучение математики учит логически мыслить, делать умозаключения, а это овладение этим умением необходимо для многих профессий, и для архитектора и для юриста.</a:t>
            </a:r>
          </a:p>
          <a:p>
            <a:endParaRPr lang="ru-RU" dirty="0"/>
          </a:p>
          <a:p>
            <a:r>
              <a:rPr lang="ru-RU" dirty="0" smtClean="0"/>
              <a:t>2. В 10-м классе при написании индивидуального исследовательского проекта, я использовала методы</a:t>
            </a:r>
            <a:r>
              <a:rPr lang="ru-RU" dirty="0"/>
              <a:t>: эмпирические, </a:t>
            </a:r>
            <a:r>
              <a:rPr lang="ru-RU" dirty="0" smtClean="0"/>
              <a:t>экспериментально-теоретические и теоретические </a:t>
            </a:r>
            <a:endParaRPr lang="ru-RU" dirty="0"/>
          </a:p>
          <a:p>
            <a:endParaRPr lang="ru-RU" dirty="0"/>
          </a:p>
          <a:p>
            <a:r>
              <a:rPr lang="ru-RU" dirty="0" smtClean="0"/>
              <a:t>3. Эмпирический метод: например, анкетирование - для </a:t>
            </a:r>
            <a:r>
              <a:rPr lang="ru-RU" dirty="0"/>
              <a:t>сбора сведений </a:t>
            </a:r>
            <a:r>
              <a:rPr lang="ru-RU" dirty="0" smtClean="0"/>
              <a:t>используется специально </a:t>
            </a:r>
            <a:r>
              <a:rPr lang="ru-RU" dirty="0"/>
              <a:t>оформленный список вопросов ­ анкета. Те, кому адресованы анкеты, дают ответы на вопросы письменно. Анкеты могут быть на бумажном носителе или онлайн. Готовясь к опросу, необходимо четко сформулировать вопросы, на которые нужно получить ответы, определить, кому их задавать. При помощи этого метода можно с наименьшими затратами получить высокий уровень массовости исследования. Особенностью этого метода </a:t>
            </a:r>
            <a:r>
              <a:rPr lang="ru-RU" dirty="0" smtClean="0"/>
              <a:t>- анонимность.</a:t>
            </a:r>
          </a:p>
          <a:p>
            <a:r>
              <a:rPr lang="ru-RU" dirty="0" smtClean="0"/>
              <a:t>Экспериментально-теоретический</a:t>
            </a:r>
            <a:r>
              <a:rPr lang="ru-RU" dirty="0"/>
              <a:t>: моделирование - предполагает мыслительные или практические действия с «заместителем» этого объекта – моделью. Моделирование представляет собой исследование каких-либо явлений или процессов путем построения и изучения их модели. Моделью можно назвать образ какого-либо </a:t>
            </a:r>
            <a:r>
              <a:rPr lang="ru-RU" dirty="0" smtClean="0"/>
              <a:t>объекта, например, модель молекулы.</a:t>
            </a:r>
          </a:p>
          <a:p>
            <a:r>
              <a:rPr lang="ru-RU" dirty="0" smtClean="0"/>
              <a:t>Теоретический</a:t>
            </a:r>
            <a:r>
              <a:rPr lang="ru-RU" dirty="0"/>
              <a:t>:  </a:t>
            </a:r>
            <a:r>
              <a:rPr lang="ru-RU" dirty="0" smtClean="0"/>
              <a:t>обобщение </a:t>
            </a:r>
            <a:r>
              <a:rPr lang="ru-RU" dirty="0"/>
              <a:t>– </a:t>
            </a:r>
            <a:r>
              <a:rPr lang="ru-RU" dirty="0" smtClean="0"/>
              <a:t>прием, в </a:t>
            </a:r>
            <a:r>
              <a:rPr lang="ru-RU" dirty="0"/>
              <a:t>результате которого устанавливаются общие свойства и признаки объектов;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7605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3104" y="299966"/>
            <a:ext cx="34151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3.	Мировая экономика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0496" y="700076"/>
            <a:ext cx="1132265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Один из вариантов плана раскрытия данной темы</a:t>
            </a:r>
          </a:p>
          <a:p>
            <a:endParaRPr lang="ru-RU" sz="2000" dirty="0" smtClean="0"/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1.	Понятие «мировая экономика».</a:t>
            </a:r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2.	Международное разделение труда как основа мировой экономики: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а)	природные условия и обеспеченность природными ресурсами;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б)	демографические ресурсы и специфика экономически активного населения;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в)	уровень экономического развития, НТП и пр.</a:t>
            </a:r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3.	Субъекты мировой экономики: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а)	государства;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б)	транснациональные компании;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в)	международные экономические организации.</a:t>
            </a:r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4.	Характерные черты современной мировой экономики: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а)	развитие международной торговли;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б)	международный характер финансовой сферы;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в)	экономическая глобализация; 4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г)	цифровая экономика.</a:t>
            </a:r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5.	Положительные и негативные последствия экономической глобализации.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479792" y="3868181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841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050971" cy="16619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25. Обоснуйте </a:t>
            </a:r>
            <a:r>
              <a:rPr lang="ru-RU" sz="17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противоречивость процессов экономической глобализации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в современном мире. (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Обоснование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может быть дано в одном или нескольких распространённых предложениях.)</a:t>
            </a:r>
          </a:p>
          <a:p>
            <a:pPr algn="just"/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Какие </a:t>
            </a:r>
            <a:r>
              <a:rPr lang="ru-RU" sz="17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факторы способствуют развитию процессов глобализации в сфере экономики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? (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Назовите любые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три фактора.) Для каждого из них приведите по одному примеру,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иллюстрирующему </a:t>
            </a:r>
            <a:r>
              <a:rPr lang="ru-RU" sz="17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</a:t>
            </a:r>
            <a:r>
              <a:rPr lang="ru-RU" sz="17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глобализационных</a:t>
            </a:r>
            <a:r>
              <a:rPr lang="ru-RU" sz="17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процессов под влиянием данного фактора.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 (Каждый пример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должен быть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сформулирован развёрнуто. В совокупности примеры должны иллюстрировать три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различных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фактора.)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661993"/>
            <a:ext cx="1205097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1. Процесс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глобализации экономики неоднозначен: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С одной стороны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, глобализация облегчает взаимодействие между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разными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странами, ведёт к ускорению экономического роста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, способствует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увеличению масштабов обмена передовыми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достижениями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человечества в экономической,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научно-технической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и интеллектуальной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областях.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С другой стороны, глобализация вызывает серьёзные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негативные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последствия, проблемы и риски. Это связано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с тем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, что сбои в какой-то системе очень быстро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передаются по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всему миру.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Подтверждение - американский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финансово-экономический кризис 2008 г.,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который перерос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в мировой. Глобальный кризис обострил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локальные конфликты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, спровоцировал политические кризисы,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привёл к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обнищанию миллионов людей и обогащению единиц.</a:t>
            </a:r>
          </a:p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техническое развитие, либерализация торговли, признание ценностей рыночной экономики и свободной торговой системы</a:t>
            </a:r>
            <a:endParaRPr lang="ru-RU" sz="1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техническое развитие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- допускает 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уменьшение  расходов на транспорт и связь, на хранение и поиск информации, а также обработку полученных данных. Электронная почта, Интернет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–проявления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данного фактора.  </a:t>
            </a:r>
          </a:p>
          <a:p>
            <a:pPr algn="just"/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либерализация торговли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-  стирание 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тарифных и нетарифных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границ, либерализация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торговли  сделала международную торговлю свободной, независимой, вызвала ограничение политики протекционизма.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проявилось в создании режима наибольшего благоприятствования как способа либерализации торговли. В 1946 г. это было закреплено в Генеральном соглашении по тарифам и торговле, которое переросло во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ВТО.</a:t>
            </a:r>
          </a:p>
          <a:p>
            <a:pPr algn="just"/>
            <a:r>
              <a:rPr lang="ru-RU" sz="1700" u="sng" dirty="0">
                <a:latin typeface="Arial" panose="020B0604020202020204" pitchFamily="34" charset="0"/>
                <a:cs typeface="Arial" panose="020B0604020202020204" pitchFamily="34" charset="0"/>
              </a:rPr>
              <a:t>признание ценностей рыночной экономики и свободной торговой </a:t>
            </a:r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системы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- объединение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идеологий началась с политических и экономических реформ, начавшихся в 1978 годах. Затем продолжилась волной революций, которые прошли  по Центральной и Восточной Европе, начиная с 1989 годом и заканчивая декабрем 1991 года, когда распался Советский Союз.</a:t>
            </a:r>
          </a:p>
          <a:p>
            <a:pPr algn="just"/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1011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345" y="245102"/>
            <a:ext cx="50327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4.	Биосоциальная сущность человека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6345" y="645212"/>
            <a:ext cx="1155941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Один из вариантов плана раскрытия данной темы:</a:t>
            </a:r>
          </a:p>
          <a:p>
            <a:endParaRPr lang="ru-RU" sz="2000" dirty="0" smtClean="0"/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1.</a:t>
            </a:r>
            <a:r>
              <a:rPr lang="ru-RU" sz="2000" dirty="0" smtClean="0"/>
              <a:t>	</a:t>
            </a:r>
            <a:r>
              <a:rPr lang="ru-RU" sz="2000" b="1" dirty="0" smtClean="0"/>
              <a:t>Человек как результат биологической и социокультурной эволюции.</a:t>
            </a:r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2.	Проявление биологической природы человека: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а)	функционирование внутренних органов и систем;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б)	первичные (физиологические) потребности;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в)	генотип человека и механизмы наследственности.</a:t>
            </a:r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3.	Социальное в человеке: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а)	социальные потребности;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б)	интересы;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в)	волевые качества;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г)	самосознание;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д)	мировоззрение и др.</a:t>
            </a:r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4.	Единство биологического и социального в человеке: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а)	роль наследственности в развитии человека;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б)	возможности современного общества в борьбе с наследственными заболеваниями;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в)	осуществление и удовлетворение биологических потребностей в социальных формах.</a:t>
            </a:r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5.	Проблема соотношения биологического и социального в человеке (разные подходы).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61504" y="3593861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227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80" y="153188"/>
            <a:ext cx="11808159" cy="14003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25. Обоснуйте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необходимость системы социальных ценностей для формирования личности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(Обоснование может быть дано в одном или нескольких распространённых предложениях.)</a:t>
            </a:r>
          </a:p>
          <a:p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Кто является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агентами вторичной социализации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? (Назовите любых трёх агентов вторичной социализации.) Для каждого из них приведите по одному примеру, иллюстрирующему его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социализирующую роль.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 (Каждый пример должен быть сформулирован развёрнуто. Примеры, не должны дублировать друг друга, по содержанию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661993"/>
            <a:ext cx="1205097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Ценности, накопленные всеми предыдущими поколениями, становятся культурным опытом, традициями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Именно ценностные ориентации, сформированные в молодости, определяют особенности и характер отношений личности с окружающей действительностью и тем самым в определенной мере детерминируют ее поведение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Ценности являются не только ориентиром жизни человека, определяющим его цель и стремления, но и выступают в качестве механизма социального контроля и поддержания порядка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СМИ, армия, политическая партия</a:t>
            </a:r>
          </a:p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СМИ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благодаря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СМИ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массовое сознание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может совершить переворот на 360 градусов в своих мнениях, относительно какого - либо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общественного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события, может произойти настоящий переворот в массовом сознании, рухнуть системы ценностей и идеологические стереотипы, внедрявшиеся десятилетиями в это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сознание - информационная война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полиция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- за  нецензурные выражения в 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общественном месте — штраф</a:t>
            </a:r>
          </a:p>
          <a:p>
            <a:pPr algn="just"/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политическая партия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- партия «Единая Россия» создала молодежной движение «Молодая гвардия», одним из приоритетных направлений деятельности которой является «Я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– гражданин» (патриотическое и социальное направление) </a:t>
            </a:r>
          </a:p>
        </p:txBody>
      </p:sp>
    </p:spTree>
    <p:extLst>
      <p:ext uri="{BB962C8B-B14F-4D97-AF65-F5344CB8AC3E}">
        <p14:creationId xmlns:p14="http://schemas.microsoft.com/office/powerpoint/2010/main" val="13436382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572" y="0"/>
            <a:ext cx="6635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5.	Институт президентства в Российской Федерации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7572" y="394692"/>
            <a:ext cx="1165791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365125" algn="l"/>
              </a:tabLst>
            </a:pPr>
            <a:r>
              <a:rPr lang="ru-RU" b="1" dirty="0" smtClean="0"/>
              <a:t>1.	Правовой статус Президента России: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а)	является главой государства;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б)	является гарантом Конституции Российской Федерации, прав и свобод человека и гражданина;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в)	определяет основные направления внутренней и внешней политики государства;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г)	представляет Российскую Федерацию внутри страны и в международных отношениях;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д)	обладает неприкосновенностью.</a:t>
            </a:r>
          </a:p>
          <a:p>
            <a:pPr algn="just">
              <a:tabLst>
                <a:tab pos="365125" algn="l"/>
              </a:tabLst>
            </a:pPr>
            <a:r>
              <a:rPr lang="ru-RU" b="1" dirty="0" smtClean="0"/>
              <a:t>2.	Требования к кандидату в Президенты России: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а)	наличие российского гражданства;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б)	достижение 35-летнего возраста;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в)	постоянное проживание в Российской Федерации не менее 25 лет и др.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3.	Присяга Президента России.</a:t>
            </a:r>
          </a:p>
          <a:p>
            <a:pPr algn="just">
              <a:tabLst>
                <a:tab pos="365125" algn="l"/>
              </a:tabLst>
            </a:pPr>
            <a:r>
              <a:rPr lang="ru-RU" b="1" dirty="0" smtClean="0"/>
              <a:t>4.	Полномочия Президента России</a:t>
            </a:r>
            <a:r>
              <a:rPr lang="ru-RU" dirty="0" smtClean="0"/>
              <a:t>: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а)	кадровые назначения;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б)	общее руководство Правительством Российской Федерации;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в)	является Верховным Главнокомандующим Вооружёнными Силами Российской Федерации;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г)	решает вопросы гражданства Российской Федерации и предоставления политического убежища;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д)	награждает государственными наградами Российской Федерации;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е)	издаёт указы и распоряжения и др.</a:t>
            </a:r>
          </a:p>
          <a:p>
            <a:pPr algn="just">
              <a:tabLst>
                <a:tab pos="365125" algn="l"/>
              </a:tabLst>
            </a:pPr>
            <a:r>
              <a:rPr lang="ru-RU" b="1" dirty="0"/>
              <a:t>5</a:t>
            </a:r>
            <a:r>
              <a:rPr lang="ru-RU" b="1" dirty="0" smtClean="0"/>
              <a:t>. Прекращение исполнения полномочий Президента России: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а)	в связи с истечением срока его пребывания в должности;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б)	в случае его отставки, вызванной стойкой неспособностью по состоянию здоровья осуществлять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принадлежащие ему полномочия;</a:t>
            </a:r>
          </a:p>
          <a:p>
            <a:pPr algn="just">
              <a:tabLst>
                <a:tab pos="365125" algn="l"/>
              </a:tabLst>
            </a:pPr>
            <a:r>
              <a:rPr lang="ru-RU" dirty="0" smtClean="0"/>
              <a:t>в)	в случае отрешения от должности.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467344" y="2033387"/>
            <a:ext cx="3584448" cy="20313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и 5 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869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662" y="146304"/>
            <a:ext cx="11840705" cy="16619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25. Обоснуйте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объективный характер неоднородности политической </a:t>
            </a: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элиты обществе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(Обоснование может быть дано в одном или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нескольких в демократическом распространённых предложениях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  <a:p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Какие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типы политического лидерства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вам известны? (Назовите любые три типа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политического лидерства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.) Для каждого из них приведите по одному примеру,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иллюстрирующему </a:t>
            </a: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реализацию любой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функции политического лидера в жизни общества и государства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(Каждый пример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должен быть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сформулирован, развёрнуто. В совокупности примеры должны иллюстрировать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три различные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функции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5662" y="2027753"/>
            <a:ext cx="12050971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1. Принцип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разделения властей предполагает выполнение представителями политической элиты разнообразных функций (законодательных, распорядительных, правоприменительных), что требует различных умений и навыков и приводит к появлению различных политических статусов. В демократическом обществе существует не только правящая, но и оппозиционная элита (контрэлита), которая, не получив законного места в политической системе, продолжает бороться за власть, предлагая собственную программу развития общества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2. 1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Традиционное лидерство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     2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Рационально-легальное лидерство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        3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Харизматическое лидерство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3. Т</a:t>
            </a:r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радиционное </a:t>
            </a:r>
            <a:r>
              <a:rPr lang="ru-RU" sz="1700" u="sng" dirty="0">
                <a:latin typeface="Arial" panose="020B0604020202020204" pitchFamily="34" charset="0"/>
                <a:cs typeface="Arial" panose="020B0604020202020204" pitchFamily="34" charset="0"/>
              </a:rPr>
              <a:t>лидерство –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основано на традициях и происхождении. Наследный принц обязательно станет королем. Несмотря на то, что у него нет лидерских качеств и политического склада ума.</a:t>
            </a:r>
          </a:p>
          <a:p>
            <a:pPr algn="just"/>
            <a:endParaRPr lang="ru-RU" sz="17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u="sng" dirty="0">
                <a:latin typeface="Arial" panose="020B0604020202020204" pitchFamily="34" charset="0"/>
                <a:cs typeface="Arial" panose="020B0604020202020204" pitchFamily="34" charset="0"/>
              </a:rPr>
              <a:t>Харизматическое лидерство -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основано исключительно на личности самого лидера, на его ораторском искусстве и харизме. Или на образе, который приписывает ему народ, поддерживает и раздувает ближайшее окружение и СМИ. Основой харизматического лидерства является превосходство лидера над другими</a:t>
            </a:r>
            <a:r>
              <a:rPr lang="ru-RU" sz="1700" u="sng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ru-RU" sz="17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Рационально-легальное </a:t>
            </a:r>
            <a:r>
              <a:rPr lang="ru-RU" sz="1700" u="sng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лидерство основывается на законодательно-правой базе государство. Например, президент избирается по законам своей страны. Граждане доверяют ему управление на какой-то срок и возлагают на него должность, предполагающую определенные обязательства</a:t>
            </a:r>
            <a:r>
              <a:rPr lang="ru-RU" sz="1700" u="sng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814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784" y="161467"/>
            <a:ext cx="101010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6.	Структура высших органов государственной власти в Российской Федерации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1376" y="845231"/>
            <a:ext cx="1163726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5125" algn="l"/>
              </a:tabLst>
            </a:pPr>
            <a:r>
              <a:rPr lang="ru-RU" sz="2000" b="1" dirty="0" smtClean="0"/>
              <a:t>1.	Конституция РФ о системе высших органов власти в стране.</a:t>
            </a:r>
          </a:p>
          <a:p>
            <a:pPr>
              <a:tabLst>
                <a:tab pos="365125" algn="l"/>
              </a:tabLst>
            </a:pPr>
            <a:r>
              <a:rPr lang="ru-RU" sz="2000" b="1" dirty="0" smtClean="0"/>
              <a:t>2.	Институт президентства: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а)	Президент РФ — глава государства;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б)	порядок избрания Президента РФ;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в)	полномочия Президента РФ.</a:t>
            </a:r>
          </a:p>
          <a:p>
            <a:pPr>
              <a:tabLst>
                <a:tab pos="365125" algn="l"/>
              </a:tabLst>
            </a:pPr>
            <a:r>
              <a:rPr lang="ru-RU" sz="2000" b="1" dirty="0" smtClean="0"/>
              <a:t>3.	Федеральное Собрание РФ — законодательная ветвь власти: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а)	выборы депутатов Государственной Думы и порядок формирования Совета Федерации;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б)	полномочия Государственной Думы и Совета Федерации;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в)	порядок рассмотрения законов в Государственной Думе.</a:t>
            </a:r>
          </a:p>
          <a:p>
            <a:pPr>
              <a:tabLst>
                <a:tab pos="365125" algn="l"/>
              </a:tabLst>
            </a:pPr>
            <a:r>
              <a:rPr lang="ru-RU" sz="2000" b="1" dirty="0" smtClean="0"/>
              <a:t>4.	Правительство РФ — исполнительная власть: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а)	структура Правительства;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б)	порядок формирования Правительства;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в)	основные полномочия.</a:t>
            </a:r>
          </a:p>
          <a:p>
            <a:pPr>
              <a:tabLst>
                <a:tab pos="365125" algn="l"/>
              </a:tabLst>
            </a:pPr>
            <a:r>
              <a:rPr lang="ru-RU" sz="2000" b="1" dirty="0" smtClean="0"/>
              <a:t>5.	Органы высшей судебной власти в Российской Федерации: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а)	для чего был создан Конституционный Суд;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б)	основные функции Верховного Суда;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в)	роль арбитражного суда в системе судопроизводства.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94448" y="5221493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852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0624" y="1381173"/>
            <a:ext cx="115031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Используя обществоведческие знания, составьте сложный план, позволяющий раскрыть по существу тему ……….</a:t>
            </a:r>
          </a:p>
          <a:p>
            <a:pPr algn="just"/>
            <a:r>
              <a:rPr lang="ru-RU" sz="2400" dirty="0" smtClean="0"/>
              <a:t>Сложный план должен содержать </a:t>
            </a:r>
            <a:r>
              <a:rPr lang="ru-RU" sz="2400" b="1" dirty="0" smtClean="0"/>
              <a:t>не менее трёх пунктов</a:t>
            </a:r>
            <a:r>
              <a:rPr lang="ru-RU" sz="2400" dirty="0" smtClean="0"/>
              <a:t>, непосредственно раскрывающих тему по существу, из которых два или более детализированы в подпунктах.</a:t>
            </a:r>
          </a:p>
          <a:p>
            <a:pPr algn="just"/>
            <a:r>
              <a:rPr lang="ru-RU" sz="2400" dirty="0" smtClean="0"/>
              <a:t> </a:t>
            </a:r>
            <a:r>
              <a:rPr lang="ru-RU" sz="2400" b="1" i="1" dirty="0" smtClean="0"/>
              <a:t>(Количество подпунктов каждого детализированного пункта должно быть не менее трёх, за исключением случаев, когда с точки зрения общественных наук возможны только два подпункта.)</a:t>
            </a:r>
            <a:endParaRPr lang="ru-RU" sz="24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6488" y="5663476"/>
            <a:ext cx="10631424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/>
              <a:t>Возможно другое количество и (или) иные корректные формулировки пунктов и подпунктов плана. Они могут быть представлены в назывной, вопросной или смешанной формах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5279" y="5555754"/>
            <a:ext cx="410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90508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662" y="0"/>
            <a:ext cx="11795760" cy="21852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25. Обоснуйте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вывод о том, что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именно Президент Российской Федерации обеспечивает </a:t>
            </a: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согласованное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взаимодействие государственной власти.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 (Обоснование может быть дано в одном или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нескольких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распространённых предложениях.)</a:t>
            </a:r>
          </a:p>
          <a:p>
            <a:pPr algn="just"/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Какие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конституционные полномочия Президента способствуют координации деятельности </a:t>
            </a: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всех ветвей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власти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? (Назовите любые три полномочия.) Для каждого из них приведите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одному примеру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иллюстрирующему деятельность Президента, направленную на обеспечение </a:t>
            </a: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единства государственной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власти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(Каждый пример должен быть сформулирован развёрнуто. В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совокупности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примеры должны иллюстрировать три различных полномочия.)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5662" y="2185214"/>
            <a:ext cx="1205097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1. Активная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координирующая роль Президента находит воплощение как в системе сдержек и противовесов, обеспечивающих баланс полномочий органов государственной власти федерального уровня, так и в отношениях между федеральными органами власти и органами власти субъектов федерации. Будучи юридически </a:t>
            </a:r>
            <a:r>
              <a:rPr lang="ru-RU" sz="1700" dirty="0" err="1">
                <a:latin typeface="Arial" panose="020B0604020202020204" pitchFamily="34" charset="0"/>
                <a:cs typeface="Arial" panose="020B0604020202020204" pitchFamily="34" charset="0"/>
              </a:rPr>
              <a:t>дистанцирован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 от всех ветвей власти, Президент </a:t>
            </a:r>
            <a:r>
              <a:rPr lang="ru-RU" sz="1700" dirty="0" err="1">
                <a:latin typeface="Arial" panose="020B0604020202020204" pitchFamily="34" charset="0"/>
                <a:cs typeface="Arial" panose="020B0604020202020204" pitchFamily="34" charset="0"/>
              </a:rPr>
              <a:t>нормотворчествует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, управляет, разрешает споры, осуществляет функции конституционного контроля. Порядок и механизм реализации этих полномочий Президента конкретизированы в федеральных конституционных законах и федеральных законах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1-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кандидатур на замещение государственных должностей, назначение на которые производится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парламентом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; 2-право на подписание либо отклонение федеральных законов, обладает правом вето на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законопроекты, принятые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Федеральным Собранием;   3- использование согласительных процедур для разрешения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споров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3. 1 -Президент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представляет Совету Федерации кандидатуры на должности судей Конституционного, Верховного, Высшего Арбитражного судов, а также кандидатуру Генерального прокурора. </a:t>
            </a:r>
            <a:endParaRPr lang="ru-RU" sz="17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u="sng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Законопроект становится законом и вводится в действие только после его подписания и обнародования Президентом.</a:t>
            </a:r>
            <a:endParaRPr lang="ru-RU" sz="1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700" u="sng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частой формой использования согласительной процедуры Президентом России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являются непосредственные переговоры. Если применение согласительных процедур не приводит к согласованному решению, то Президент России в соответствии с Конституцией может передать разрешение спора на рассмотрение соответствующего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суда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4142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7162" y="153662"/>
            <a:ext cx="58232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7.	Проблемы экологии в современном мире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62" y="889844"/>
            <a:ext cx="1165319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74638" algn="l"/>
              </a:tabLst>
            </a:pPr>
            <a:r>
              <a:rPr lang="ru-RU" sz="2000" dirty="0" smtClean="0"/>
              <a:t>1</a:t>
            </a:r>
            <a:r>
              <a:rPr lang="ru-RU" sz="2000" b="1" dirty="0" smtClean="0"/>
              <a:t>.	Глобальные проблемы, их виды.</a:t>
            </a:r>
          </a:p>
          <a:p>
            <a:pPr>
              <a:tabLst>
                <a:tab pos="274638" algn="l"/>
              </a:tabLst>
            </a:pPr>
            <a:r>
              <a:rPr lang="ru-RU" sz="2000" b="1" dirty="0" smtClean="0"/>
              <a:t>2.	Сущность экологических проблем и их связи с другими глобальными проблемами</a:t>
            </a:r>
            <a:r>
              <a:rPr lang="ru-RU" sz="2000" dirty="0" smtClean="0"/>
              <a:t>.</a:t>
            </a:r>
          </a:p>
          <a:p>
            <a:pPr>
              <a:tabLst>
                <a:tab pos="274638" algn="l"/>
              </a:tabLst>
            </a:pPr>
            <a:r>
              <a:rPr lang="ru-RU" sz="2000" b="1" dirty="0" smtClean="0"/>
              <a:t>3.	Причины появления экологических проблем в современном мире:</a:t>
            </a:r>
          </a:p>
          <a:p>
            <a:pPr>
              <a:tabLst>
                <a:tab pos="274638" algn="l"/>
              </a:tabLst>
            </a:pPr>
            <a:r>
              <a:rPr lang="ru-RU" sz="2000" dirty="0" smtClean="0"/>
              <a:t>а)	рост численности населения Земли;</a:t>
            </a:r>
          </a:p>
          <a:p>
            <a:pPr>
              <a:tabLst>
                <a:tab pos="274638" algn="l"/>
              </a:tabLst>
            </a:pPr>
            <a:r>
              <a:rPr lang="ru-RU" sz="2000" dirty="0" smtClean="0"/>
              <a:t>б)	масштабы деятельности человека;	</a:t>
            </a:r>
          </a:p>
          <a:p>
            <a:pPr>
              <a:tabLst>
                <a:tab pos="274638" algn="l"/>
              </a:tabLst>
            </a:pPr>
            <a:r>
              <a:rPr lang="ru-RU" sz="2000" dirty="0" smtClean="0"/>
              <a:t>в)	нерациональное использование природных ресурсов и др.</a:t>
            </a:r>
          </a:p>
          <a:p>
            <a:pPr>
              <a:tabLst>
                <a:tab pos="274638" algn="l"/>
              </a:tabLst>
            </a:pPr>
            <a:r>
              <a:rPr lang="ru-RU" sz="2000" b="1" dirty="0" smtClean="0"/>
              <a:t>4.	Проявления и последствия экологических проблем:</a:t>
            </a:r>
          </a:p>
          <a:p>
            <a:pPr>
              <a:tabLst>
                <a:tab pos="274638" algn="l"/>
              </a:tabLst>
            </a:pPr>
            <a:r>
              <a:rPr lang="ru-RU" sz="2000" dirty="0" smtClean="0"/>
              <a:t>а)	вымирание растений и животных;</a:t>
            </a:r>
          </a:p>
          <a:p>
            <a:pPr>
              <a:tabLst>
                <a:tab pos="274638" algn="l"/>
              </a:tabLst>
            </a:pPr>
            <a:r>
              <a:rPr lang="ru-RU" sz="2000" dirty="0" smtClean="0"/>
              <a:t>б)	загрязнение Мирового океана;</a:t>
            </a:r>
          </a:p>
          <a:p>
            <a:pPr>
              <a:tabLst>
                <a:tab pos="274638" algn="l"/>
              </a:tabLst>
            </a:pPr>
            <a:r>
              <a:rPr lang="ru-RU" sz="2000" dirty="0" smtClean="0"/>
              <a:t>в)	исчерпание полезных ископаемых и др.</a:t>
            </a:r>
          </a:p>
          <a:p>
            <a:pPr>
              <a:tabLst>
                <a:tab pos="274638" algn="l"/>
              </a:tabLst>
            </a:pPr>
            <a:r>
              <a:rPr lang="ru-RU" sz="2000" b="1" dirty="0"/>
              <a:t>5</a:t>
            </a:r>
            <a:r>
              <a:rPr lang="ru-RU" sz="2000" b="1" dirty="0" smtClean="0"/>
              <a:t>. Пути решения экологических проблем:</a:t>
            </a:r>
          </a:p>
          <a:p>
            <a:pPr>
              <a:tabLst>
                <a:tab pos="274638" algn="l"/>
              </a:tabLst>
            </a:pPr>
            <a:r>
              <a:rPr lang="ru-RU" sz="2000" dirty="0" smtClean="0"/>
              <a:t>а)	изменение отношения людей к природе;</a:t>
            </a:r>
          </a:p>
          <a:p>
            <a:pPr>
              <a:tabLst>
                <a:tab pos="274638" algn="l"/>
              </a:tabLst>
            </a:pPr>
            <a:r>
              <a:rPr lang="ru-RU" sz="2000" dirty="0" smtClean="0"/>
              <a:t>б)	наука на службе экологии;</a:t>
            </a:r>
          </a:p>
          <a:p>
            <a:pPr>
              <a:tabLst>
                <a:tab pos="274638" algn="l"/>
              </a:tabLst>
            </a:pPr>
            <a:r>
              <a:rPr lang="ru-RU" sz="2000" dirty="0" smtClean="0"/>
              <a:t>в)	движения «зелёных» и др.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29984" y="4552385"/>
            <a:ext cx="5029200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3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, 4 и 5 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593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340" y="92490"/>
            <a:ext cx="11842875" cy="16619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25. Обоснуйте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оценку глобализации как противоречивого процесса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(Обоснование может быть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дано в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одном или нескольких распространённых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предложениях)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Какие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проблемы человечества относят к глобальным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? (Назовите любые три группы проблем,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кроме экологических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.) Для каждой из них приведите </a:t>
            </a:r>
            <a:r>
              <a:rPr lang="ru-RU" sz="17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одному примеру, иллюстрирующему способ </a:t>
            </a:r>
            <a:r>
              <a:rPr lang="ru-RU" sz="17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путь </a:t>
            </a:r>
            <a:r>
              <a:rPr lang="ru-RU" sz="17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решения данной проблемы.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 (Каждый пример должен быть сформулирован развёрнуто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, В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совокупности примеры должны иллюстрировать три различных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способа/пути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решения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данной проблемы.)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1029" y="1827635"/>
            <a:ext cx="12050971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К процессу глобализации невозможно относиться однозначно. Он оказывает как большое положительное влияние на общество, так и огромное отрицательное воздействие. Значительная часть человечества получила немыслимый прежде доступ к знаниям и сведениям благодаря прогрессу в сфере технологий, в частности, Интернету. Глобальный охват конкуренции подстегивает производительность труда, поощряет научные разработки, привлекает капитал в зоны социальной стабильности. Однако, гораздо более значимыми оказываются негативные последствия глобализации. Два ее параметра: неравномерность глобализации и ее плохая управляемость – вызывают наибольшее беспокойство. Глобализация проявляет себя далеко не во всех странах и регионах одинаково и не по всем аспектам сразу.</a:t>
            </a:r>
          </a:p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Проблема войны и мира, предотвращения новой мировой войны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   Демографическая.  Экологическая</a:t>
            </a:r>
          </a:p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3. 1 -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Сотрудничество с ООН по вопросам мирного решения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конфликтов, сотрудничество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стран по обеспечению контроля над производством ядерного оружия, а также прекращение гонки вооружений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 Необходимость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решения внешних и внутренних конфликтов дипломатическим путем («политика ненасилия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»)</a:t>
            </a:r>
          </a:p>
          <a:p>
            <a:pPr algn="just"/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700" u="sng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Чтобы предотвратить кризис, правительства внедряют демографические программы. Однако их возможности ограничены, ведь государство не может нарушать права женщин, заставляя или запрещая им рожать. Поэтому в каждой стране должны быть предприняты меры для повышения уровня жизни граждан и рационального использования ими ресурсов. </a:t>
            </a:r>
            <a:endParaRPr lang="ru-RU" sz="1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700" u="sng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Помочь формированию экологического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сознания, создать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экологически чистые технологии, безотходные производства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 Проводить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в странах экологическую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политику. Наладить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международное сотрудничество по вопросам экологической безопасности и поддержания природы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 Создавать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и развивать национальные парки и заповедники.</a:t>
            </a:r>
          </a:p>
        </p:txBody>
      </p:sp>
    </p:spTree>
    <p:extLst>
      <p:ext uri="{BB962C8B-B14F-4D97-AF65-F5344CB8AC3E}">
        <p14:creationId xmlns:p14="http://schemas.microsoft.com/office/powerpoint/2010/main" val="2104251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220" y="190238"/>
            <a:ext cx="41285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8.	Объекты микроэкономики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8220" y="866430"/>
            <a:ext cx="88157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1</a:t>
            </a:r>
            <a:r>
              <a:rPr lang="ru-RU" sz="2000" b="1" dirty="0" smtClean="0"/>
              <a:t>.	Домохозяйства:</a:t>
            </a:r>
          </a:p>
          <a:p>
            <a:r>
              <a:rPr lang="ru-RU" sz="2000" dirty="0" smtClean="0"/>
              <a:t>а)	домохозяйства как потребители товаров и услуг;</a:t>
            </a:r>
          </a:p>
          <a:p>
            <a:r>
              <a:rPr lang="ru-RU" sz="2000" dirty="0" smtClean="0"/>
              <a:t>б)	домохозяйства как поставщики ресурсов;</a:t>
            </a:r>
          </a:p>
          <a:p>
            <a:r>
              <a:rPr lang="ru-RU" sz="2000" dirty="0" smtClean="0"/>
              <a:t>в)	распределение доходов между домохозяйствами.</a:t>
            </a:r>
          </a:p>
          <a:p>
            <a:r>
              <a:rPr lang="ru-RU" sz="2000" b="1" dirty="0" smtClean="0"/>
              <a:t>2.	Фирмы:</a:t>
            </a:r>
          </a:p>
          <a:p>
            <a:r>
              <a:rPr lang="ru-RU" sz="2000" dirty="0" smtClean="0"/>
              <a:t>а)	сущность фирмы;</a:t>
            </a:r>
          </a:p>
          <a:p>
            <a:r>
              <a:rPr lang="ru-RU" sz="2000" dirty="0" smtClean="0"/>
              <a:t>б)	малый и крупный бизнес;</a:t>
            </a:r>
          </a:p>
          <a:p>
            <a:r>
              <a:rPr lang="ru-RU" sz="2000" dirty="0" smtClean="0"/>
              <a:t>в)	цели деятельности фирмы.</a:t>
            </a:r>
          </a:p>
          <a:p>
            <a:r>
              <a:rPr lang="ru-RU" sz="2000" b="1" dirty="0" smtClean="0"/>
              <a:t>3.	Сектора экономики:</a:t>
            </a:r>
          </a:p>
          <a:p>
            <a:r>
              <a:rPr lang="ru-RU" sz="2000" dirty="0" smtClean="0"/>
              <a:t>а)	сельское и лесное хозяйство;</a:t>
            </a:r>
          </a:p>
          <a:p>
            <a:r>
              <a:rPr lang="ru-RU" sz="2000" dirty="0" smtClean="0"/>
              <a:t>б)	строительство;</a:t>
            </a:r>
          </a:p>
          <a:p>
            <a:r>
              <a:rPr lang="ru-RU" sz="2000" dirty="0" smtClean="0"/>
              <a:t>в)	торговля;</a:t>
            </a:r>
          </a:p>
          <a:p>
            <a:r>
              <a:rPr lang="ru-RU" sz="2000" dirty="0" smtClean="0"/>
              <a:t>г)	финансы и др.</a:t>
            </a:r>
          </a:p>
          <a:p>
            <a:r>
              <a:rPr lang="ru-RU" sz="2000" b="1" dirty="0" smtClean="0"/>
              <a:t>4.	Рынки товаров и услуг.</a:t>
            </a:r>
          </a:p>
          <a:p>
            <a:r>
              <a:rPr lang="ru-RU" sz="2000" b="1" dirty="0" smtClean="0"/>
              <a:t>5.	Рынки ресурсов.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61504" y="3593861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1, 2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,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3 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6654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016" y="54864"/>
            <a:ext cx="11868912" cy="16619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25. Обоснуйте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необходимость участия государства в современной экономике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(Обоснование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может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ыть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дано в одном или нескольких распространённых предложениях.)</a:t>
            </a:r>
          </a:p>
          <a:p>
            <a:pPr algn="just"/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Что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относят к общественным благам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? (Назовите любые три общественных блага.) Для каждого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из них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приведите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одному примеру, иллюстрирующему использование данного блага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Каждый пример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должен быть сформулирован развёрнуто. В совокупности примеры, должны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иллюстрировать три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различных признака общественного блага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016" y="2183398"/>
            <a:ext cx="1186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1. Необходимость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вмешательства государства в экономику вытекает, с одной стороны, из особенностей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функционирования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самой рыночной системы, неспособной справиться с решением ряда важных проблем и ситуаций (провалы рынка), с другой стороны, из усиления целостности современных общественных систем, требующей институционального представления общих для всех субъектов интересов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дороги, здравоохранение, образование, услуги, предоставляемые государственными и муниципальными органами власти,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мосты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3. 1. в условиях распространения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ковида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предоставляется бесплатная вакцинация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Бесплатное образование: гражданка А написала заявление о приёме её сына в 1 класс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школы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Дорога является общественным благом, так как по ней может пройти любой человек и это не требует дополнительных затрат. </a:t>
            </a:r>
          </a:p>
        </p:txBody>
      </p:sp>
    </p:spTree>
    <p:extLst>
      <p:ext uri="{BB962C8B-B14F-4D97-AF65-F5344CB8AC3E}">
        <p14:creationId xmlns:p14="http://schemas.microsoft.com/office/powerpoint/2010/main" val="5267482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088" y="216331"/>
            <a:ext cx="8308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9.	Система финансовых институтов в Российской Федерации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088" y="616441"/>
            <a:ext cx="110703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/>
          </a:p>
          <a:p>
            <a:pPr>
              <a:tabLst>
                <a:tab pos="530225" algn="l"/>
              </a:tabLst>
            </a:pPr>
            <a:r>
              <a:rPr lang="ru-RU" sz="2000" b="1" dirty="0" smtClean="0"/>
              <a:t>1.	Понятие финансового института.</a:t>
            </a:r>
          </a:p>
          <a:p>
            <a:pPr>
              <a:tabLst>
                <a:tab pos="530225" algn="l"/>
              </a:tabLst>
            </a:pPr>
            <a:r>
              <a:rPr lang="ru-RU" sz="2000" b="1" dirty="0" smtClean="0"/>
              <a:t>2.	Функции финансовых институтов: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а)	сбережение финансовых ресурсов;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б)	организация валютных операций;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в)	посредническая деятельность и др.</a:t>
            </a:r>
          </a:p>
          <a:p>
            <a:pPr>
              <a:tabLst>
                <a:tab pos="530225" algn="l"/>
              </a:tabLst>
            </a:pPr>
            <a:r>
              <a:rPr lang="ru-RU" sz="2000" b="1" dirty="0" smtClean="0"/>
              <a:t>3.	Банки — важнейшие финансовые институты: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а)	виды банков в Российской Федерации;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б)	Центральный банк РФ;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в)	коммерческие банки.</a:t>
            </a:r>
          </a:p>
          <a:p>
            <a:pPr>
              <a:tabLst>
                <a:tab pos="530225" algn="l"/>
              </a:tabLst>
            </a:pPr>
            <a:r>
              <a:rPr lang="ru-RU" sz="2000" b="1" dirty="0" smtClean="0"/>
              <a:t>4.	Основные функции ЦБ: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а)	обеспечение устойчивости рубля;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б)	развитие банковской системы;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в)	обеспечение стабильности финансового рынка и др.</a:t>
            </a:r>
          </a:p>
          <a:p>
            <a:pPr>
              <a:tabLst>
                <a:tab pos="530225" algn="l"/>
              </a:tabLst>
            </a:pPr>
            <a:r>
              <a:rPr lang="ru-RU" sz="2000" b="1" dirty="0" smtClean="0"/>
              <a:t>5.	Другие финансовые организации: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а)	особенности деятельности коммерческих банков;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б)	чем занимаются </a:t>
            </a:r>
            <a:r>
              <a:rPr lang="ru-RU" sz="2000" dirty="0" err="1" smtClean="0"/>
              <a:t>микрофинансовые</a:t>
            </a:r>
            <a:r>
              <a:rPr lang="ru-RU" sz="2000" dirty="0" smtClean="0"/>
              <a:t> организации;</a:t>
            </a:r>
          </a:p>
          <a:p>
            <a:pPr>
              <a:tabLst>
                <a:tab pos="530225" algn="l"/>
              </a:tabLst>
            </a:pPr>
            <a:r>
              <a:rPr lang="ru-RU" sz="2000" dirty="0" smtClean="0"/>
              <a:t>в)	страховые компании и их место в финансовой системе.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406640" y="4910597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1219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016" y="9573"/>
            <a:ext cx="11887200" cy="16619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25. Обоснуйте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необходимость укрепления и развития финансовой системы в нашей стране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Обоснование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может быть дано в одном или нескольких распространённых предложениях.)</a:t>
            </a:r>
          </a:p>
          <a:p>
            <a:pPr algn="just"/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Какие </a:t>
            </a: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использует Центральный банк России для укрепления финансовой системы страны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? (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Назовите любые три меры.) Для каждой из них приведите </a:t>
            </a:r>
            <a:r>
              <a:rPr lang="ru-RU" sz="17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одному примеру, </a:t>
            </a:r>
            <a:r>
              <a:rPr lang="ru-RU" sz="17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иллюстрирующему </a:t>
            </a:r>
            <a:r>
              <a:rPr lang="ru-RU" sz="17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деятельность ЦБ, направленную на укрепление финансовой системы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. (Каждый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 должен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быть сформулирован развёрнуто. В совокупности примеры должны </a:t>
            </a: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иллюстрировать три </a:t>
            </a:r>
            <a:r>
              <a:rPr lang="ru-RU" sz="1700" dirty="0">
                <a:latin typeface="Arial" panose="020B0604020202020204" pitchFamily="34" charset="0"/>
                <a:cs typeface="Arial" panose="020B0604020202020204" pitchFamily="34" charset="0"/>
              </a:rPr>
              <a:t>различные меры.)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616702"/>
            <a:ext cx="12192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настоящий момент финансовая система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РФ испытывает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негативные внешние воздействия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обусловленные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зарубежными санкциями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Среди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главных недостатков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можно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указать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большая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зависимость от конъюнктуры внешних рынков - как финансовых, так 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сырьевых; несоответствие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уровня развития финансовой системы и масштабов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экономики; нерациональность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неэффективность вложения денежных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ресурсов; стабильный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дефицит финансовых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ресурсов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предназначенных для долгосрочного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вложения. Кроме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того, пристальное внимание должно быть уделено теневому сектору экономики. Значительная часть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финансовых операций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осуществляется нелегально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Расширение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взаимосвязей между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основными экономическими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агентами национальной системы (хозяйствующими субъектами, населением, государством)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формирует благоприятные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условия для возникновения финансовых звеньев.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Осуществление денежно-кредитной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политики государства,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кредитование коммерческих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банков, обеспечение стабильной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банковской и финансовой систем, поддержание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устойчивости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национальной денежной единицы, хранение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запасов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денежных средств и золота.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3. 1. эти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действия, которые помогают контролировать темпы инфляции. Например, изменение ключевой ставки или поддержание стабильного курса рубля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каждый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день Центробанк устанавливает официальный курс валюты. На него ориентируются в национальных сделках и при управлении бюджетом страны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Банк России регулирует работу кредитных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организаций: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проводит проверки, налагает санкции за нарушения закона. Только он имеет право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выдавать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отзывать, аннулировать банковские лицензии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; принимать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меры для спасения банков —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санации и др.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5760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240" y="15098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10.	Международные экономические отношения</a:t>
            </a:r>
          </a:p>
          <a:p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6784" y="858869"/>
            <a:ext cx="1149096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1.	Факторы, влияющие на международные экономические отношения:</a:t>
            </a:r>
          </a:p>
          <a:p>
            <a:r>
              <a:rPr lang="ru-RU" sz="2000" dirty="0" smtClean="0"/>
              <a:t>1)	международное разделение труда;</a:t>
            </a:r>
          </a:p>
          <a:p>
            <a:r>
              <a:rPr lang="ru-RU" sz="2000" dirty="0" smtClean="0"/>
              <a:t>2)	глобализация;</a:t>
            </a:r>
          </a:p>
          <a:p>
            <a:r>
              <a:rPr lang="ru-RU" sz="2000" dirty="0" smtClean="0"/>
              <a:t>3)	деятельность международных организаций;</a:t>
            </a:r>
          </a:p>
          <a:p>
            <a:r>
              <a:rPr lang="ru-RU" sz="2000" dirty="0" smtClean="0"/>
              <a:t>4)	социально-политические события в мире;</a:t>
            </a:r>
          </a:p>
          <a:p>
            <a:r>
              <a:rPr lang="ru-RU" sz="2000" dirty="0" smtClean="0"/>
              <a:t>5)	политика государства и др.</a:t>
            </a:r>
          </a:p>
          <a:p>
            <a:r>
              <a:rPr lang="ru-RU" sz="2000" b="1" dirty="0" smtClean="0"/>
              <a:t>2.	Международное разделение труда как основа международных экономических отношений. Основы экономической специализации стран:</a:t>
            </a:r>
          </a:p>
          <a:p>
            <a:r>
              <a:rPr lang="ru-RU" sz="2000" dirty="0" smtClean="0"/>
              <a:t>1)	природные условия и обеспеченность природными ресурсами;</a:t>
            </a:r>
          </a:p>
          <a:p>
            <a:r>
              <a:rPr lang="ru-RU" sz="2000" dirty="0" smtClean="0"/>
              <a:t>2)	демографические ресурсы и специфика экономически активного населения;</a:t>
            </a:r>
          </a:p>
          <a:p>
            <a:r>
              <a:rPr lang="ru-RU" sz="2000" dirty="0" smtClean="0"/>
              <a:t>3)	уровень экономического развития, НТП и пр.</a:t>
            </a:r>
          </a:p>
          <a:p>
            <a:r>
              <a:rPr lang="ru-RU" sz="2000" b="1" dirty="0" smtClean="0"/>
              <a:t>3.	Международная интеграция и ее формы:</a:t>
            </a:r>
          </a:p>
          <a:p>
            <a:r>
              <a:rPr lang="ru-RU" sz="2000" dirty="0" smtClean="0"/>
              <a:t>1)	зона свободной торговли;</a:t>
            </a:r>
          </a:p>
          <a:p>
            <a:r>
              <a:rPr lang="ru-RU" sz="2000" dirty="0" smtClean="0"/>
              <a:t>2)	таможенный союз;</a:t>
            </a:r>
          </a:p>
          <a:p>
            <a:r>
              <a:rPr lang="ru-RU" sz="2000" dirty="0" smtClean="0"/>
              <a:t>3)	общий рынок;</a:t>
            </a:r>
          </a:p>
          <a:p>
            <a:r>
              <a:rPr lang="ru-RU" sz="2000" dirty="0" smtClean="0"/>
              <a:t>4)	экономический союз;</a:t>
            </a:r>
          </a:p>
          <a:p>
            <a:r>
              <a:rPr lang="ru-RU" sz="2000" dirty="0" smtClean="0"/>
              <a:t>5)	полная экономическая интеграция.</a:t>
            </a:r>
          </a:p>
        </p:txBody>
      </p:sp>
    </p:spTree>
    <p:extLst>
      <p:ext uri="{BB962C8B-B14F-4D97-AF65-F5344CB8AC3E}">
        <p14:creationId xmlns:p14="http://schemas.microsoft.com/office/powerpoint/2010/main" val="7969053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152" y="36576"/>
            <a:ext cx="12015216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/>
              <a:t>25. Обоснуйте </a:t>
            </a:r>
            <a:r>
              <a:rPr lang="ru-RU" b="1" dirty="0">
                <a:solidFill>
                  <a:srgbClr val="C00000"/>
                </a:solidFill>
              </a:rPr>
              <a:t>необходимость международного экономического сотрудничества в современном </a:t>
            </a:r>
            <a:r>
              <a:rPr lang="ru-RU" b="1" dirty="0" smtClean="0">
                <a:solidFill>
                  <a:srgbClr val="C00000"/>
                </a:solidFill>
              </a:rPr>
              <a:t>обществе</a:t>
            </a:r>
            <a:r>
              <a:rPr lang="ru-RU" dirty="0" smtClean="0"/>
              <a:t>. (</a:t>
            </a:r>
            <a:r>
              <a:rPr lang="ru-RU" dirty="0"/>
              <a:t>Обоснование может быть дано в одном или нескольких распространённых предложениях.)</a:t>
            </a:r>
          </a:p>
          <a:p>
            <a:pPr algn="just"/>
            <a:r>
              <a:rPr lang="ru-RU" dirty="0"/>
              <a:t>Какие </a:t>
            </a:r>
            <a:r>
              <a:rPr lang="ru-RU" b="1" dirty="0">
                <a:solidFill>
                  <a:srgbClr val="C00000"/>
                </a:solidFill>
              </a:rPr>
              <a:t>формы международного экономического сотрудничества поддерживает Российская </a:t>
            </a:r>
            <a:r>
              <a:rPr lang="ru-RU" b="1" dirty="0" smtClean="0">
                <a:solidFill>
                  <a:srgbClr val="C00000"/>
                </a:solidFill>
              </a:rPr>
              <a:t>Федерация</a:t>
            </a:r>
            <a:r>
              <a:rPr lang="ru-RU" dirty="0"/>
              <a:t>? (Назовите любые три формы.) Для каждой из них </a:t>
            </a:r>
            <a:r>
              <a:rPr lang="ru-RU" dirty="0">
                <a:solidFill>
                  <a:srgbClr val="C00000"/>
                </a:solidFill>
              </a:rPr>
              <a:t>приведите по одному примеру, </a:t>
            </a:r>
            <a:r>
              <a:rPr lang="ru-RU" dirty="0" smtClean="0">
                <a:solidFill>
                  <a:srgbClr val="C00000"/>
                </a:solidFill>
              </a:rPr>
              <a:t>иллюстрирующему </a:t>
            </a:r>
            <a:r>
              <a:rPr lang="ru-RU" dirty="0">
                <a:solidFill>
                  <a:srgbClr val="C00000"/>
                </a:solidFill>
              </a:rPr>
              <a:t>взаимовыгодный характер экономического сотрудничества для каждого из </a:t>
            </a:r>
            <a:r>
              <a:rPr lang="ru-RU" dirty="0" smtClean="0">
                <a:solidFill>
                  <a:srgbClr val="C00000"/>
                </a:solidFill>
              </a:rPr>
              <a:t>его участников</a:t>
            </a:r>
            <a:r>
              <a:rPr lang="ru-RU" dirty="0"/>
              <a:t>. (Каждый пример должен быть сформулирован развёрнуто. В совокупности </a:t>
            </a:r>
            <a:r>
              <a:rPr lang="ru-RU" dirty="0" smtClean="0"/>
              <a:t>примеры </a:t>
            </a:r>
            <a:r>
              <a:rPr lang="ru-RU" dirty="0"/>
              <a:t>должны иллюстрировать три различные формы.)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3152" y="1758720"/>
            <a:ext cx="1201521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AutoNum type="arabicPeriod"/>
            </a:pPr>
            <a:r>
              <a:rPr lang="ru-RU" dirty="0" smtClean="0"/>
              <a:t>Международное </a:t>
            </a:r>
            <a:r>
              <a:rPr lang="ru-RU" dirty="0"/>
              <a:t>экономическое сотрудничество представляет собой процесс координации действий и объединения усилий различных стран мира для решения сложных социально-экономических проблем развития мировой экономики. </a:t>
            </a:r>
            <a:r>
              <a:rPr lang="ru-RU" dirty="0" smtClean="0"/>
              <a:t>Необходимость МЭС в обеспечении </a:t>
            </a:r>
            <a:r>
              <a:rPr lang="ru-RU" dirty="0"/>
              <a:t>устойчивого роста мировой </a:t>
            </a:r>
            <a:r>
              <a:rPr lang="ru-RU" dirty="0" smtClean="0"/>
              <a:t>экономики, оживлении </a:t>
            </a:r>
            <a:r>
              <a:rPr lang="ru-RU" dirty="0"/>
              <a:t>экономического роста и развития в развивающихся странах с целью реализации основного права каждого человека на жизнь, свободную от голода, бедности, невежества, болезней и страха. </a:t>
            </a:r>
            <a:r>
              <a:rPr lang="ru-RU" dirty="0" smtClean="0"/>
              <a:t>МЭС оказывает </a:t>
            </a:r>
            <a:r>
              <a:rPr lang="ru-RU" dirty="0"/>
              <a:t>существенное влияние на экономическое развитие отдельных стран и регионов. Оно позволяет странам реализовывать многие экономические проекты, которые сложно, а иногда - в силу масштаба расходов и качества ресурсов - невозможно реализовать отдельной стране, обеспечивает сбалансированное развитие мировой экономики на основе согласования интересов отдельных стран, уменьшении количества </a:t>
            </a:r>
            <a:r>
              <a:rPr lang="ru-RU" dirty="0" err="1"/>
              <a:t>межстрановых</a:t>
            </a:r>
            <a:r>
              <a:rPr lang="ru-RU" dirty="0"/>
              <a:t> конфликтов</a:t>
            </a:r>
            <a:r>
              <a:rPr lang="ru-RU" dirty="0" smtClean="0"/>
              <a:t>.</a:t>
            </a:r>
          </a:p>
          <a:p>
            <a:pPr marL="342900" indent="-342900" algn="just">
              <a:buAutoNum type="arabicPeriod"/>
            </a:pPr>
            <a:r>
              <a:rPr lang="ru-RU" dirty="0"/>
              <a:t> внешняя торговля, вывоз капитала, научно-техническое сотрудничество, </a:t>
            </a:r>
            <a:r>
              <a:rPr lang="ru-RU" dirty="0" smtClean="0"/>
              <a:t>кредитно-финансовые </a:t>
            </a:r>
            <a:r>
              <a:rPr lang="ru-RU" dirty="0"/>
              <a:t>отношения, предоставление различного рода услуг, международный туризм, совместное строительство объектов и т.д</a:t>
            </a:r>
            <a:r>
              <a:rPr lang="ru-RU" dirty="0" smtClean="0"/>
              <a:t>.</a:t>
            </a:r>
          </a:p>
          <a:p>
            <a:pPr marL="342900" indent="-342900" algn="just">
              <a:buAutoNum type="arabicPeriod"/>
            </a:pPr>
            <a:r>
              <a:rPr lang="ru-RU" dirty="0"/>
              <a:t>Международная торговля  предполагает вывоз (экспорт) и ввоз (импорт) или только вывоз, или только ввоз товаров и услуг в отношениях между странами. Это главная форма внешнеэкономических связей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Вывоз </a:t>
            </a:r>
            <a:r>
              <a:rPr lang="ru-RU" dirty="0"/>
              <a:t>капитала представляет собой вывоз денежных средств из одной страны в другую для выгодного их размещения. Вывоз капитала осуществляется в виде предпринимательского (прямые и портфельные инвестиции) и ссудного капиталов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Международная миграция рабочей силы - это международное перемещение работников, связанное с поиском занятости в других странах. </a:t>
            </a:r>
          </a:p>
        </p:txBody>
      </p:sp>
    </p:spTree>
    <p:extLst>
      <p:ext uri="{BB962C8B-B14F-4D97-AF65-F5344CB8AC3E}">
        <p14:creationId xmlns:p14="http://schemas.microsoft.com/office/powerpoint/2010/main" val="23265778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240" y="15098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10.	Международные экономические отношения</a:t>
            </a:r>
          </a:p>
          <a:p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1648" y="504926"/>
            <a:ext cx="1149096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4.	Направления экономического сотрудничества:</a:t>
            </a:r>
          </a:p>
          <a:p>
            <a:r>
              <a:rPr lang="ru-RU" sz="2000" dirty="0" smtClean="0"/>
              <a:t>1)	международная торговля;</a:t>
            </a:r>
          </a:p>
          <a:p>
            <a:r>
              <a:rPr lang="ru-RU" sz="2000" dirty="0" smtClean="0"/>
              <a:t>2)	создание ТНК;</a:t>
            </a:r>
          </a:p>
          <a:p>
            <a:r>
              <a:rPr lang="ru-RU" sz="2000" dirty="0" smtClean="0"/>
              <a:t>3)	валютно-кредитные отношения;</a:t>
            </a:r>
          </a:p>
          <a:p>
            <a:r>
              <a:rPr lang="ru-RU" sz="2000" dirty="0" smtClean="0"/>
              <a:t>4)	движение капиталов и зарубежные инвестиции;</a:t>
            </a:r>
          </a:p>
          <a:p>
            <a:r>
              <a:rPr lang="ru-RU" sz="2000" dirty="0" smtClean="0"/>
              <a:t>5)	миграция рабочей силы и пр.</a:t>
            </a:r>
          </a:p>
          <a:p>
            <a:r>
              <a:rPr lang="ru-RU" sz="2000" b="1" dirty="0" smtClean="0"/>
              <a:t>5.	Международная торговля:</a:t>
            </a:r>
          </a:p>
          <a:p>
            <a:r>
              <a:rPr lang="ru-RU" sz="2000" dirty="0" smtClean="0"/>
              <a:t>1)	экспорт;</a:t>
            </a:r>
          </a:p>
          <a:p>
            <a:r>
              <a:rPr lang="ru-RU" sz="2000" dirty="0" smtClean="0"/>
              <a:t>2)	импорт;</a:t>
            </a:r>
          </a:p>
          <a:p>
            <a:r>
              <a:rPr lang="ru-RU" sz="2000" dirty="0" smtClean="0"/>
              <a:t>3)	сальдо торгового баланса;</a:t>
            </a:r>
          </a:p>
          <a:p>
            <a:r>
              <a:rPr lang="ru-RU" sz="2000" dirty="0" smtClean="0"/>
              <a:t>4)	Всемирная торговая организация (ВТО) — основной регулятор международной торговли;</a:t>
            </a:r>
          </a:p>
          <a:p>
            <a:r>
              <a:rPr lang="ru-RU" sz="2000" dirty="0" smtClean="0"/>
              <a:t>5)	политика государств в области международной торговли.</a:t>
            </a:r>
          </a:p>
          <a:p>
            <a:r>
              <a:rPr lang="ru-RU" sz="2000" b="1" dirty="0" smtClean="0"/>
              <a:t>6.	Международная валютно-финансовая система и международный валютный рынок. Международные </a:t>
            </a:r>
            <a:r>
              <a:rPr lang="ru-RU" sz="2000" b="1" dirty="0" err="1" smtClean="0"/>
              <a:t>валютнокредитные</a:t>
            </a:r>
            <a:r>
              <a:rPr lang="ru-RU" sz="2000" b="1" dirty="0" smtClean="0"/>
              <a:t> организации:</a:t>
            </a:r>
          </a:p>
          <a:p>
            <a:r>
              <a:rPr lang="ru-RU" sz="2000" dirty="0" smtClean="0"/>
              <a:t>1)	Международный валютный фонд (МВФ);</a:t>
            </a:r>
          </a:p>
          <a:p>
            <a:r>
              <a:rPr lang="ru-RU" sz="2000" dirty="0" smtClean="0"/>
              <a:t>2)	Международный банк реконструкции и развития (МБРР);</a:t>
            </a:r>
          </a:p>
          <a:p>
            <a:r>
              <a:rPr lang="ru-RU" sz="2000" dirty="0" smtClean="0"/>
              <a:t>3)	Организация экономического сотрудничества и развития (ОЭСР) и др.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473440" y="504926"/>
            <a:ext cx="3413760" cy="20313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562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2859" y="171950"/>
            <a:ext cx="703936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Критерии оценивания ответа на задание 24</a:t>
            </a:r>
          </a:p>
          <a:p>
            <a:pPr algn="ctr"/>
            <a:r>
              <a:rPr lang="ru-RU" sz="2800" b="1" u="sng" dirty="0" smtClean="0"/>
              <a:t>Максимальный балл 4</a:t>
            </a:r>
            <a:endParaRPr lang="ru-RU" sz="2800" b="1" u="sng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181376"/>
              </p:ext>
            </p:extLst>
          </p:nvPr>
        </p:nvGraphicFramePr>
        <p:xfrm>
          <a:off x="493776" y="3419857"/>
          <a:ext cx="11027664" cy="3144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86416">
                  <a:extLst>
                    <a:ext uri="{9D8B030D-6E8A-4147-A177-3AD203B41FA5}">
                      <a16:colId xmlns:a16="http://schemas.microsoft.com/office/drawing/2014/main" val="2178072987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329038229"/>
                    </a:ext>
                  </a:extLst>
                </a:gridCol>
              </a:tblGrid>
              <a:tr h="293952">
                <a:tc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Раскрытие темы по существу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3311988476"/>
                  </a:ext>
                </a:extLst>
              </a:tr>
              <a:tr h="2778432">
                <a:tc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Сложный план содержит не менее трёх пунктов,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включая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</a:rPr>
                        <a:t>два пункта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, наличие которых позволяет раскрыть данную тему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</a:rPr>
                        <a:t>по существу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.</a:t>
                      </a:r>
                    </a:p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Оба этих «обязательных» пункта </a:t>
                      </a:r>
                      <a:r>
                        <a:rPr lang="ru-RU" sz="2400" dirty="0" smtClean="0">
                          <a:effectLst/>
                        </a:rPr>
                        <a:t>детализированы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</a:rPr>
                        <a:t>в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подпунктах, позволяющих раскрыть данную тему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</a:rPr>
                        <a:t>по существу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.</a:t>
                      </a:r>
                    </a:p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Количество подпунктов каждого пункта должно </a:t>
                      </a:r>
                      <a:r>
                        <a:rPr lang="ru-RU" sz="2400" dirty="0" smtClean="0">
                          <a:effectLst/>
                        </a:rPr>
                        <a:t>быть не </a:t>
                      </a:r>
                      <a:r>
                        <a:rPr lang="ru-RU" sz="2400" dirty="0">
                          <a:effectLst/>
                        </a:rPr>
                        <a:t>менее трёх, за исключением случаев, когда с точки </a:t>
                      </a:r>
                      <a:r>
                        <a:rPr lang="ru-RU" sz="2400" dirty="0" smtClean="0">
                          <a:effectLst/>
                        </a:rPr>
                        <a:t>зрения общественных </a:t>
                      </a:r>
                      <a:r>
                        <a:rPr lang="ru-RU" sz="2400" dirty="0">
                          <a:effectLst/>
                        </a:rPr>
                        <a:t>наук возможно только два подпункта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3409565622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303030"/>
              </p:ext>
            </p:extLst>
          </p:nvPr>
        </p:nvGraphicFramePr>
        <p:xfrm>
          <a:off x="493776" y="1317465"/>
          <a:ext cx="11027663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53296">
                  <a:extLst>
                    <a:ext uri="{9D8B030D-6E8A-4147-A177-3AD203B41FA5}">
                      <a16:colId xmlns:a16="http://schemas.microsoft.com/office/drawing/2014/main" val="3019921445"/>
                    </a:ext>
                  </a:extLst>
                </a:gridCol>
                <a:gridCol w="1374367">
                  <a:extLst>
                    <a:ext uri="{9D8B030D-6E8A-4147-A177-3AD203B41FA5}">
                      <a16:colId xmlns:a16="http://schemas.microsoft.com/office/drawing/2014/main" val="3137350817"/>
                    </a:ext>
                  </a:extLst>
                </a:gridCol>
              </a:tblGrid>
              <a:tr h="154940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Корректность формулировок </a:t>
                      </a:r>
                      <a:r>
                        <a:rPr lang="ru-RU" sz="2400" dirty="0">
                          <a:effectLst/>
                        </a:rPr>
                        <a:t>пунктов и подпунктов плана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547048478"/>
                  </a:ext>
                </a:extLst>
              </a:tr>
              <a:tr h="302260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Формулировки пунктов и подпунктов плана корректны</a:t>
                      </a:r>
                      <a:br>
                        <a:rPr lang="ru-RU" sz="2400" dirty="0">
                          <a:effectLst/>
                        </a:rPr>
                      </a:br>
                      <a:r>
                        <a:rPr lang="ru-RU" sz="2400" dirty="0">
                          <a:effectLst/>
                        </a:rPr>
                        <a:t>и не содержат ошибок, неточностей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995290207"/>
                  </a:ext>
                </a:extLst>
              </a:tr>
              <a:tr h="154940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Все иные ситуации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9329696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93776" y="917355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Критерий  24.2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5976891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376" y="20584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11.	Взаимосвязь сфер жизни общества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1376" y="1096137"/>
            <a:ext cx="110642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8150" algn="l"/>
              </a:tabLst>
            </a:pPr>
            <a:r>
              <a:rPr lang="ru-RU" sz="2000" b="1" dirty="0" smtClean="0"/>
              <a:t>1.	Общество как система.</a:t>
            </a:r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2.	Основные сферы общественной жизни: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1)	экономика;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2)	социальные отношения;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3)	мир политики;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4)	сфера духовной культуры.</a:t>
            </a:r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3.	Влияние экономики и политики на другие сферы общества: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1)	роль материального производства в развитии общества;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2)	связь социальной структуры и типа экономической системы;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3)	может ли политика стать определяющим фактором общественного развития?</a:t>
            </a:r>
          </a:p>
          <a:p>
            <a:pPr>
              <a:tabLst>
                <a:tab pos="438150" algn="l"/>
              </a:tabLst>
            </a:pPr>
            <a:r>
              <a:rPr lang="ru-RU" sz="2000" b="1" dirty="0" smtClean="0"/>
              <a:t>4.	Воздействие духовных ценностей и приоритетов на различные стороны общественной жизни: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1)	мотивы к труду и его эффективность;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2)	создание социальных норм как регуляторов общественной жизни;</a:t>
            </a:r>
          </a:p>
          <a:p>
            <a:pPr>
              <a:tabLst>
                <a:tab pos="438150" algn="l"/>
              </a:tabLst>
            </a:pPr>
            <a:r>
              <a:rPr lang="ru-RU" sz="2000" dirty="0" smtClean="0"/>
              <a:t>3)	влияние науки и образования на развитие всех сфер жизни общества.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45552" y="504926"/>
            <a:ext cx="4041648" cy="17543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1957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6304" y="108817"/>
            <a:ext cx="11759184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Обоснуйте </a:t>
            </a:r>
            <a:r>
              <a:rPr lang="ru-RU" b="1" dirty="0">
                <a:solidFill>
                  <a:srgbClr val="C00000"/>
                </a:solidFill>
              </a:rPr>
              <a:t>позитивное воздействие духовной сферы или её компонентов на все остальные </a:t>
            </a:r>
            <a:r>
              <a:rPr lang="ru-RU" b="1" dirty="0" smtClean="0">
                <a:solidFill>
                  <a:srgbClr val="C00000"/>
                </a:solidFill>
              </a:rPr>
              <a:t>сферы жизни </a:t>
            </a:r>
            <a:r>
              <a:rPr lang="ru-RU" b="1" dirty="0">
                <a:solidFill>
                  <a:srgbClr val="C00000"/>
                </a:solidFill>
              </a:rPr>
              <a:t>общества. </a:t>
            </a:r>
            <a:r>
              <a:rPr lang="ru-RU" dirty="0"/>
              <a:t>(Обоснование может быть дано в одном или нескольких </a:t>
            </a:r>
            <a:r>
              <a:rPr lang="ru-RU" dirty="0" smtClean="0"/>
              <a:t>распространённых предложениях</a:t>
            </a:r>
            <a:r>
              <a:rPr lang="ru-RU" dirty="0"/>
              <a:t>.)</a:t>
            </a:r>
          </a:p>
          <a:p>
            <a:pPr algn="just"/>
            <a:r>
              <a:rPr lang="ru-RU" dirty="0"/>
              <a:t>В чём конкретно </a:t>
            </a:r>
            <a:r>
              <a:rPr lang="ru-RU" b="1" dirty="0">
                <a:solidFill>
                  <a:srgbClr val="C00000"/>
                </a:solidFill>
              </a:rPr>
              <a:t>может проявляться это воздействие применительно к каждой сфере</a:t>
            </a:r>
            <a:r>
              <a:rPr lang="ru-RU" dirty="0"/>
              <a:t>? (</a:t>
            </a:r>
            <a:r>
              <a:rPr lang="ru-RU" dirty="0" smtClean="0"/>
              <a:t>Назовите </a:t>
            </a:r>
            <a:r>
              <a:rPr lang="ru-RU" dirty="0"/>
              <a:t>любые три проявления.) Для каждого случая приведите </a:t>
            </a:r>
            <a:r>
              <a:rPr lang="ru-RU" dirty="0">
                <a:solidFill>
                  <a:srgbClr val="C00000"/>
                </a:solidFill>
              </a:rPr>
              <a:t>по одному примеру, </a:t>
            </a:r>
            <a:r>
              <a:rPr lang="ru-RU" dirty="0" smtClean="0">
                <a:solidFill>
                  <a:srgbClr val="C00000"/>
                </a:solidFill>
              </a:rPr>
              <a:t>иллюстрирующему </a:t>
            </a:r>
            <a:r>
              <a:rPr lang="ru-RU" dirty="0">
                <a:solidFill>
                  <a:srgbClr val="C00000"/>
                </a:solidFill>
              </a:rPr>
              <a:t>позитивное воздействие духовной сферы или её компонентов.</a:t>
            </a:r>
            <a:r>
              <a:rPr lang="ru-RU" dirty="0"/>
              <a:t> (Каждый пример </a:t>
            </a:r>
            <a:r>
              <a:rPr lang="ru-RU" dirty="0" smtClean="0"/>
              <a:t>должен быть </a:t>
            </a:r>
            <a:r>
              <a:rPr lang="ru-RU" dirty="0"/>
              <a:t>сформулирован развёрнуто. В совокупности примеры должны иллюстрировать три </a:t>
            </a:r>
            <a:r>
              <a:rPr lang="ru-RU" dirty="0" smtClean="0"/>
              <a:t>различные </a:t>
            </a:r>
            <a:r>
              <a:rPr lang="ru-RU" dirty="0"/>
              <a:t>функции.)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6304" y="1844855"/>
            <a:ext cx="11887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Значимость </a:t>
            </a:r>
            <a:r>
              <a:rPr lang="ru-RU" dirty="0"/>
              <a:t>духовной сферы заключается в том, что она формирует ценностно-нормативную систему общества, развивает его интеллектуальный и нравственный потенциал, обеспечивает развитие общественного сознания. Это происходит как на уровне всего общества, так и на уровне каждого отдельно взятого индивида. Кроме того, духовная сфера напрямую связана с остальными тремя, и эта связь действует в обоих направлениях, благодаря чему обеспечивается благополучное и гармоничное развитие общества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2-3. Духовная </a:t>
            </a:r>
            <a:r>
              <a:rPr lang="ru-RU" dirty="0" err="1"/>
              <a:t>сфера+Политика</a:t>
            </a:r>
            <a:r>
              <a:rPr lang="ru-RU" dirty="0"/>
              <a:t>= создание государственной </a:t>
            </a:r>
            <a:r>
              <a:rPr lang="ru-RU" dirty="0" smtClean="0"/>
              <a:t>идеологии</a:t>
            </a:r>
            <a:endParaRPr lang="ru-RU" dirty="0"/>
          </a:p>
          <a:p>
            <a:r>
              <a:rPr lang="ru-RU" dirty="0" smtClean="0"/>
              <a:t>Духовная </a:t>
            </a:r>
            <a:r>
              <a:rPr lang="ru-RU" dirty="0" err="1"/>
              <a:t>сфера+Социальная</a:t>
            </a:r>
            <a:r>
              <a:rPr lang="ru-RU" dirty="0"/>
              <a:t> сфера=общественное сознание, доступность дух. ценностей всем классам.</a:t>
            </a:r>
          </a:p>
          <a:p>
            <a:r>
              <a:rPr lang="ru-RU" dirty="0" smtClean="0"/>
              <a:t>Духовная </a:t>
            </a:r>
            <a:r>
              <a:rPr lang="ru-RU" dirty="0" err="1"/>
              <a:t>сфера+экономика</a:t>
            </a:r>
            <a:r>
              <a:rPr lang="ru-RU" dirty="0"/>
              <a:t>=проблемы финансирования образования, культуры, науки; непосредственное производство и потребление дух благ</a:t>
            </a:r>
            <a:r>
              <a:rPr lang="ru-RU" dirty="0" smtClean="0"/>
              <a:t>. </a:t>
            </a:r>
          </a:p>
          <a:p>
            <a:endParaRPr lang="ru-RU" dirty="0"/>
          </a:p>
          <a:p>
            <a:r>
              <a:rPr lang="ru-RU" dirty="0"/>
              <a:t>После Октябрьской революции 1917 года многие храмы были взорваны, а религия признавалась «опиумом для народа», то есть вредным наркотиком, от которого необходимо избавляться. Многие священники были убиты, храмы разрушены, на их месте образовывали склады, магазины, мельницы и т. д. Это отразилось и на социальной жизни: наблюдался духовный упадок населения, люди перестали чтить традиции, не регистрировали браки в церквях, вследствие чего союзы стали распадаться. Фактически это привело к разрушению института семьи и брака. Свидетелем свадьбы являлся не Бог, а человек, что, согласимся, разница огромная для верующего человека. Так продолжалось до Великой Отечественной войны, пока Сталин официально не восстановил деятельность Русской Православной Церкви на законных основаниях.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54842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52" y="169271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12.	Политическая система общества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3360" y="569381"/>
            <a:ext cx="116006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5125" algn="l"/>
              </a:tabLst>
            </a:pPr>
            <a:r>
              <a:rPr lang="ru-RU" b="1" dirty="0" smtClean="0"/>
              <a:t>1.	Понятие политической системы общества.</a:t>
            </a:r>
          </a:p>
          <a:p>
            <a:pPr>
              <a:tabLst>
                <a:tab pos="365125" algn="l"/>
              </a:tabLst>
            </a:pPr>
            <a:r>
              <a:rPr lang="ru-RU" b="1" dirty="0" smtClean="0"/>
              <a:t>2.	Признаки политической системы общества: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а)	устойчивая взаимозависимость элементов политической жизни;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б)	упорядоченность политических отношений;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в)	совместное реагирование всех элементов на внешнее воздействие и др.</a:t>
            </a:r>
          </a:p>
          <a:p>
            <a:pPr>
              <a:tabLst>
                <a:tab pos="365125" algn="l"/>
              </a:tabLst>
            </a:pPr>
            <a:r>
              <a:rPr lang="ru-RU" b="1" dirty="0" smtClean="0"/>
              <a:t>3.	Подсистемы политической системы общества: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а)	организационная (институциональная);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б)	нормативная;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в)	коммуникативная;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г)	культурная.</a:t>
            </a:r>
          </a:p>
          <a:p>
            <a:pPr>
              <a:tabLst>
                <a:tab pos="365125" algn="l"/>
              </a:tabLst>
            </a:pPr>
            <a:r>
              <a:rPr lang="ru-RU" b="1" dirty="0" smtClean="0"/>
              <a:t>4.	Функции политической системы общества: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а)	выявление, формулирование и обоснование интересов больших социальных групп;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б)	определение целей и направлений развития общества и государства;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в)	интеграция, активизация и мобилизация больших социальных групп, политическая социализация граждан;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г)	выдвижение политических идей, создание идеологий;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д)	выдвижение политических лидеров, подготовка кадров для государственного аппарата и политических организаций и др.</a:t>
            </a:r>
            <a:endParaRPr lang="ru-RU" b="1" dirty="0" smtClean="0"/>
          </a:p>
          <a:p>
            <a:pPr>
              <a:tabLst>
                <a:tab pos="365125" algn="l"/>
              </a:tabLst>
            </a:pPr>
            <a:r>
              <a:rPr lang="ru-RU" b="1" dirty="0" smtClean="0"/>
              <a:t>5.	Типы политических систем: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а)	англо-американская;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б)	континентально-европейская;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в)	доиндустриальная и частично индустриальная;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г)	тоталитарная.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88352" y="5278362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3455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728" y="128016"/>
            <a:ext cx="11990832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Обоснуйте </a:t>
            </a:r>
            <a:r>
              <a:rPr lang="ru-RU" b="1" dirty="0">
                <a:solidFill>
                  <a:srgbClr val="C00000"/>
                </a:solidFill>
              </a:rPr>
              <a:t>необходимость общенациональных политических ценностей для стабильности государства</a:t>
            </a:r>
            <a:r>
              <a:rPr lang="ru-RU" dirty="0" smtClean="0"/>
              <a:t>. (</a:t>
            </a:r>
            <a:r>
              <a:rPr lang="ru-RU" dirty="0"/>
              <a:t>Обоснование может быть дано в одном или нескольких распространённых предложениях.)</a:t>
            </a:r>
          </a:p>
          <a:p>
            <a:pPr algn="just"/>
            <a:r>
              <a:rPr lang="ru-RU" dirty="0"/>
              <a:t>Каковы </a:t>
            </a:r>
            <a:r>
              <a:rPr lang="ru-RU" b="1" dirty="0">
                <a:solidFill>
                  <a:srgbClr val="C00000"/>
                </a:solidFill>
              </a:rPr>
              <a:t>основные принципы демократии</a:t>
            </a:r>
            <a:r>
              <a:rPr lang="ru-RU" dirty="0"/>
              <a:t>? (Назовите любые три принципа.) Для каждого из </a:t>
            </a:r>
            <a:r>
              <a:rPr lang="ru-RU" dirty="0" smtClean="0"/>
              <a:t>них приведите </a:t>
            </a:r>
            <a:r>
              <a:rPr lang="ru-RU" dirty="0"/>
              <a:t>по одному </a:t>
            </a:r>
            <a:r>
              <a:rPr lang="ru-RU" dirty="0">
                <a:solidFill>
                  <a:srgbClr val="C00000"/>
                </a:solidFill>
              </a:rPr>
              <a:t>примеру, иллюстрирующему его реализацию в политической жизни общест</a:t>
            </a:r>
            <a:r>
              <a:rPr lang="ru-RU" dirty="0"/>
              <a:t>ва</a:t>
            </a:r>
            <a:r>
              <a:rPr lang="ru-RU" dirty="0" smtClean="0"/>
              <a:t>. (</a:t>
            </a:r>
            <a:r>
              <a:rPr lang="ru-RU" dirty="0"/>
              <a:t>Каждый пример должен быть сформулирован развёрнуто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9728" y="1605344"/>
            <a:ext cx="119085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1</a:t>
            </a:r>
            <a:r>
              <a:rPr lang="ru-RU" dirty="0"/>
              <a:t>. Высшие ценности государства - это набор желаемых характеристик, которые наиболее важны </a:t>
            </a:r>
            <a:r>
              <a:rPr lang="ru-RU" dirty="0" smtClean="0"/>
              <a:t>для успешного </a:t>
            </a:r>
            <a:r>
              <a:rPr lang="ru-RU" dirty="0"/>
              <a:t>осуществления государственной деятельности. Эти характеристики связаны </a:t>
            </a:r>
            <a:r>
              <a:rPr lang="ru-RU" dirty="0" smtClean="0"/>
              <a:t>с факторами</a:t>
            </a:r>
            <a:r>
              <a:rPr lang="ru-RU" dirty="0"/>
              <a:t>, которые мотивируют к деятельности как само государство, так и всех людей</a:t>
            </a:r>
            <a:r>
              <a:rPr lang="ru-RU" dirty="0" smtClean="0"/>
              <a:t>, проживающих </a:t>
            </a:r>
            <a:r>
              <a:rPr lang="ru-RU" dirty="0"/>
              <a:t>на обозначенной государством территории.</a:t>
            </a:r>
          </a:p>
          <a:p>
            <a:pPr algn="just"/>
            <a:r>
              <a:rPr lang="ru-RU" dirty="0"/>
              <a:t>Одна из базовых ценностей государства - это закрепление и защита общественно значимых ценностей общества.</a:t>
            </a:r>
          </a:p>
          <a:p>
            <a:pPr algn="just"/>
            <a:r>
              <a:rPr lang="ru-RU" dirty="0" smtClean="0"/>
              <a:t>Важная  ценность – ценность прав </a:t>
            </a:r>
            <a:r>
              <a:rPr lang="ru-RU" dirty="0"/>
              <a:t>и свободы человека, таким образом, человек имеет право обладать определенными знаниями, умениями </a:t>
            </a:r>
            <a:r>
              <a:rPr lang="ru-RU" dirty="0" smtClean="0"/>
              <a:t>и ценностями</a:t>
            </a:r>
            <a:r>
              <a:rPr lang="ru-RU" dirty="0"/>
              <a:t>, а государство должно гарантировать их и защищать, </a:t>
            </a:r>
            <a:r>
              <a:rPr lang="ru-RU" dirty="0" smtClean="0"/>
              <a:t>например, участие </a:t>
            </a:r>
            <a:r>
              <a:rPr lang="ru-RU" dirty="0"/>
              <a:t>в выборах политического лидера, способность обучаться, получить оплачиваемую работу, получать медицинские </a:t>
            </a:r>
            <a:r>
              <a:rPr lang="ru-RU" dirty="0" smtClean="0"/>
              <a:t>и иные </a:t>
            </a:r>
            <a:r>
              <a:rPr lang="ru-RU" dirty="0"/>
              <a:t>услуги</a:t>
            </a:r>
            <a:r>
              <a:rPr lang="ru-RU" dirty="0" smtClean="0"/>
              <a:t>.    Государство </a:t>
            </a:r>
            <a:r>
              <a:rPr lang="ru-RU" dirty="0"/>
              <a:t>является ядром политической системы общества. Если политическая система связана единым набором общенациональных ценностей, то она будет устойчивой. Все ее институты смогут функционировать, поддерживая друг друга и развиваясь в одном направлении</a:t>
            </a:r>
            <a:r>
              <a:rPr lang="ru-RU" dirty="0" smtClean="0"/>
              <a:t>. Если </a:t>
            </a:r>
            <a:r>
              <a:rPr lang="ru-RU" dirty="0"/>
              <a:t>же ценности, которые декларирует власть, не являются ценностями общества (</a:t>
            </a:r>
            <a:r>
              <a:rPr lang="ru-RU" dirty="0" err="1"/>
              <a:t>т.е</a:t>
            </a:r>
            <a:r>
              <a:rPr lang="ru-RU" dirty="0"/>
              <a:t> не существует общенациональных ценностей), то стабильное развитие государства будет затруднено.</a:t>
            </a:r>
          </a:p>
          <a:p>
            <a:pPr algn="just"/>
            <a:r>
              <a:rPr lang="ru-RU" dirty="0" smtClean="0"/>
              <a:t>2</a:t>
            </a:r>
            <a:r>
              <a:rPr lang="ru-RU" dirty="0"/>
              <a:t>) </a:t>
            </a:r>
            <a:r>
              <a:rPr lang="ru-RU" dirty="0" smtClean="0"/>
              <a:t>1</a:t>
            </a:r>
            <a:r>
              <a:rPr lang="ru-RU" dirty="0"/>
              <a:t>. Система разделения </a:t>
            </a:r>
            <a:r>
              <a:rPr lang="ru-RU" dirty="0" smtClean="0"/>
              <a:t>властей   2</a:t>
            </a:r>
            <a:r>
              <a:rPr lang="ru-RU" dirty="0"/>
              <a:t>. Принцип </a:t>
            </a:r>
            <a:r>
              <a:rPr lang="ru-RU" dirty="0" smtClean="0"/>
              <a:t>гласности    3</a:t>
            </a:r>
            <a:r>
              <a:rPr lang="ru-RU" dirty="0"/>
              <a:t>. Принцип сменяемости власти</a:t>
            </a:r>
          </a:p>
          <a:p>
            <a:pPr algn="just"/>
            <a:r>
              <a:rPr lang="ru-RU" dirty="0" smtClean="0"/>
              <a:t>3</a:t>
            </a:r>
            <a:r>
              <a:rPr lang="ru-RU" dirty="0"/>
              <a:t>) </a:t>
            </a:r>
            <a:r>
              <a:rPr lang="ru-RU" dirty="0" smtClean="0"/>
              <a:t>1</a:t>
            </a:r>
            <a:r>
              <a:rPr lang="ru-RU" dirty="0"/>
              <a:t>. Разделение властей. В РФ властные полномочия разделены между Федеральным Собранием,</a:t>
            </a:r>
          </a:p>
          <a:p>
            <a:pPr algn="just"/>
            <a:r>
              <a:rPr lang="ru-RU" dirty="0"/>
              <a:t>Правительством и федеральными судами, которые представляют, соответственно, законодательную, исполнительную и судебную ветви власти.</a:t>
            </a:r>
          </a:p>
          <a:p>
            <a:pPr algn="just"/>
            <a:r>
              <a:rPr lang="ru-RU" dirty="0"/>
              <a:t>2. Принцип гласности. В демократическом государстве Z законом запрещена цензура.</a:t>
            </a:r>
          </a:p>
          <a:p>
            <a:pPr algn="just"/>
            <a:r>
              <a:rPr lang="ru-RU" dirty="0"/>
              <a:t>3. Принцип сменяемости власти. В Конституции РФ указано, что Президент избирается на демократических выборах и не может занимать должность более двух сроков.</a:t>
            </a:r>
          </a:p>
        </p:txBody>
      </p:sp>
    </p:spTree>
    <p:extLst>
      <p:ext uri="{BB962C8B-B14F-4D97-AF65-F5344CB8AC3E}">
        <p14:creationId xmlns:p14="http://schemas.microsoft.com/office/powerpoint/2010/main" val="26670389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967" y="171950"/>
            <a:ext cx="49439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13. Образование как социальный институт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7967" y="572060"/>
            <a:ext cx="113385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8150" algn="l"/>
              </a:tabLst>
            </a:pPr>
            <a:r>
              <a:rPr lang="ru-RU" b="1" dirty="0" smtClean="0"/>
              <a:t>1.	Признаки социального института</a:t>
            </a:r>
            <a:r>
              <a:rPr lang="ru-RU" dirty="0" smtClean="0"/>
              <a:t>: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а)	возникновение на основе совместной деятельности больших масс людей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б)	удовлетворение фундаментальных потребностей общества;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в)	устойчивые формы организации;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г)	наличие учреждений;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д)	установки и образы поведения.</a:t>
            </a:r>
          </a:p>
          <a:p>
            <a:pPr>
              <a:tabLst>
                <a:tab pos="438150" algn="l"/>
              </a:tabLst>
            </a:pPr>
            <a:r>
              <a:rPr lang="ru-RU" b="1" dirty="0" smtClean="0"/>
              <a:t>2.	Функции образования: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а)	передача знаний и культурного опыта общества;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б)	социализация новых поколений;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в)	обеспечение потребностей развития общества и государства и др.</a:t>
            </a:r>
          </a:p>
          <a:p>
            <a:pPr>
              <a:tabLst>
                <a:tab pos="438150" algn="l"/>
              </a:tabLst>
            </a:pPr>
            <a:r>
              <a:rPr lang="ru-RU" b="1" dirty="0" smtClean="0"/>
              <a:t>3.	Система образования: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а)	общее образование;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б)	профессиональное образование;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в)	дополнительное образование.</a:t>
            </a:r>
          </a:p>
          <a:p>
            <a:pPr>
              <a:tabLst>
                <a:tab pos="438150" algn="l"/>
              </a:tabLst>
            </a:pPr>
            <a:r>
              <a:rPr lang="ru-RU" b="1" dirty="0" smtClean="0"/>
              <a:t>4.	Тенденции развития современного образования: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а)	</a:t>
            </a:r>
            <a:r>
              <a:rPr lang="ru-RU" dirty="0" err="1" smtClean="0"/>
              <a:t>гуманизация</a:t>
            </a:r>
            <a:r>
              <a:rPr lang="ru-RU" dirty="0" smtClean="0"/>
              <a:t>;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б)	информатизация;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в)	интернационализация;</a:t>
            </a:r>
          </a:p>
          <a:p>
            <a:pPr>
              <a:tabLst>
                <a:tab pos="438150" algn="l"/>
              </a:tabLst>
            </a:pPr>
            <a:r>
              <a:rPr lang="ru-RU" dirty="0" smtClean="0"/>
              <a:t>г)	</a:t>
            </a:r>
            <a:r>
              <a:rPr lang="ru-RU" dirty="0" err="1" smtClean="0"/>
              <a:t>гуманитаризация</a:t>
            </a:r>
            <a:r>
              <a:rPr lang="ru-RU" dirty="0" smtClean="0"/>
              <a:t> и др.</a:t>
            </a:r>
          </a:p>
          <a:p>
            <a:pPr>
              <a:tabLst>
                <a:tab pos="438150" algn="l"/>
              </a:tabLst>
            </a:pPr>
            <a:r>
              <a:rPr lang="ru-RU" b="1" dirty="0" smtClean="0"/>
              <a:t>5.	Конституционные гарантии права граждан на получение образования.</a:t>
            </a:r>
          </a:p>
          <a:p>
            <a:pPr>
              <a:tabLst>
                <a:tab pos="438150" algn="l"/>
              </a:tabLst>
            </a:pPr>
            <a:r>
              <a:rPr lang="ru-RU" b="1" dirty="0" smtClean="0"/>
              <a:t>6.	Ценность образования па протяжении всей жизни.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24928" y="4053066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1, 2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,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3 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7062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496" y="181505"/>
            <a:ext cx="11801856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Обоснуйте </a:t>
            </a:r>
            <a:r>
              <a:rPr lang="ru-RU" b="1" dirty="0">
                <a:solidFill>
                  <a:srgbClr val="C00000"/>
                </a:solidFill>
              </a:rPr>
              <a:t>необходимость непрерывного образования на протяжении всей жизни </a:t>
            </a:r>
            <a:r>
              <a:rPr lang="ru-RU" b="1" dirty="0" smtClean="0">
                <a:solidFill>
                  <a:srgbClr val="C00000"/>
                </a:solidFill>
              </a:rPr>
              <a:t>человека в </a:t>
            </a:r>
            <a:r>
              <a:rPr lang="ru-RU" b="1" dirty="0">
                <a:solidFill>
                  <a:srgbClr val="C00000"/>
                </a:solidFill>
              </a:rPr>
              <a:t>современном обществе. </a:t>
            </a:r>
            <a:r>
              <a:rPr lang="ru-RU" dirty="0"/>
              <a:t>(Обоснование может быть дано в одном или нескольких </a:t>
            </a:r>
            <a:r>
              <a:rPr lang="ru-RU" dirty="0" smtClean="0"/>
              <a:t>распространённых предложениях</a:t>
            </a:r>
            <a:r>
              <a:rPr lang="ru-RU" dirty="0"/>
              <a:t>.)</a:t>
            </a:r>
          </a:p>
          <a:p>
            <a:pPr algn="just"/>
            <a:r>
              <a:rPr lang="ru-RU" dirty="0"/>
              <a:t>Какие </a:t>
            </a:r>
            <a:r>
              <a:rPr lang="ru-RU" b="1" dirty="0">
                <a:solidFill>
                  <a:srgbClr val="C00000"/>
                </a:solidFill>
              </a:rPr>
              <a:t>функции выполняет современное школьное образование</a:t>
            </a:r>
            <a:r>
              <a:rPr lang="ru-RU" dirty="0"/>
              <a:t>? (Назовите любые три функции</a:t>
            </a:r>
            <a:r>
              <a:rPr lang="ru-RU" dirty="0" smtClean="0"/>
              <a:t>.) Для </a:t>
            </a:r>
            <a:r>
              <a:rPr lang="ru-RU" dirty="0"/>
              <a:t>каждой из них приведите </a:t>
            </a:r>
            <a:r>
              <a:rPr lang="ru-RU" dirty="0">
                <a:solidFill>
                  <a:srgbClr val="C00000"/>
                </a:solidFill>
              </a:rPr>
              <a:t>по одному примеру, иллюстрирующему её реализацию в </a:t>
            </a:r>
            <a:r>
              <a:rPr lang="ru-RU" dirty="0" smtClean="0">
                <a:solidFill>
                  <a:srgbClr val="C00000"/>
                </a:solidFill>
              </a:rPr>
              <a:t>Российской Федерации</a:t>
            </a:r>
            <a:r>
              <a:rPr lang="ru-RU" dirty="0"/>
              <a:t>. (Каждый пример должен быть сформулирован развёрнуто. Б совокупности </a:t>
            </a:r>
            <a:r>
              <a:rPr lang="ru-RU" dirty="0" smtClean="0"/>
              <a:t>примеры должны </a:t>
            </a:r>
            <a:r>
              <a:rPr lang="ru-RU" dirty="0"/>
              <a:t>иллюстрировать три различные функции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8496" y="1914865"/>
            <a:ext cx="11801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1) В </a:t>
            </a:r>
            <a:r>
              <a:rPr lang="ru-RU" dirty="0"/>
              <a:t>современном мире под воздействием НТП постоянно происходят значимые изменения: появляются новые профессии, отмирают старые. В этих условиях человек не может получить одну профессию на всю жизнь, он должен постоянно учиться и обновлять свой образовательный потенциал, чтобы быть востребованным на рынке труда, совершенствовать свои личностные качества</a:t>
            </a:r>
            <a:r>
              <a:rPr lang="ru-RU" dirty="0" smtClean="0"/>
              <a:t>. Каждому </a:t>
            </a:r>
            <a:r>
              <a:rPr lang="ru-RU" dirty="0"/>
              <a:t>человеку необходимо «непрерывно» обучаться и развиваться на протяжении всей жизни для сохранения и повышения своей конкурентоспособности, для раскрытия собственного потенциала, самосовершенствования и постоянного роста как личности.</a:t>
            </a:r>
          </a:p>
          <a:p>
            <a:r>
              <a:rPr lang="ru-RU" dirty="0" smtClean="0"/>
              <a:t>2</a:t>
            </a:r>
            <a:r>
              <a:rPr lang="ru-RU" dirty="0"/>
              <a:t>) Функции образования:</a:t>
            </a:r>
          </a:p>
          <a:p>
            <a:r>
              <a:rPr lang="ru-RU" dirty="0" smtClean="0"/>
              <a:t>1</a:t>
            </a:r>
            <a:r>
              <a:rPr lang="ru-RU" dirty="0"/>
              <a:t>. Обучение основам наук.</a:t>
            </a:r>
          </a:p>
          <a:p>
            <a:r>
              <a:rPr lang="ru-RU" dirty="0" smtClean="0"/>
              <a:t>2</a:t>
            </a:r>
            <a:r>
              <a:rPr lang="ru-RU" dirty="0"/>
              <a:t>. Формирование мировоззрения.</a:t>
            </a:r>
          </a:p>
          <a:p>
            <a:r>
              <a:rPr lang="ru-RU" dirty="0" smtClean="0"/>
              <a:t>3. </a:t>
            </a:r>
            <a:r>
              <a:rPr lang="ru-RU" dirty="0"/>
              <a:t>Профессиональная ориентация.</a:t>
            </a:r>
          </a:p>
          <a:p>
            <a:r>
              <a:rPr lang="ru-RU" dirty="0" smtClean="0"/>
              <a:t>3</a:t>
            </a:r>
            <a:r>
              <a:rPr lang="ru-RU" dirty="0"/>
              <a:t>) </a:t>
            </a:r>
            <a:r>
              <a:rPr lang="ru-RU" dirty="0" smtClean="0"/>
              <a:t>1</a:t>
            </a:r>
            <a:r>
              <a:rPr lang="ru-RU" dirty="0"/>
              <a:t>. Обучение основам наук. На уроке химии пермские школьники научились пользоваться таблицей Менделеева.</a:t>
            </a:r>
          </a:p>
          <a:p>
            <a:r>
              <a:rPr lang="ru-RU" dirty="0" smtClean="0"/>
              <a:t>2</a:t>
            </a:r>
            <a:r>
              <a:rPr lang="ru-RU" dirty="0"/>
              <a:t>. Формирование мировоззрения. На уроках окружающего мира младшие школьники узнают о месте планеты Земля во Вселенной, учатся ставить самые простые эксперименты. Так формируется их научное мировоззрение.</a:t>
            </a:r>
          </a:p>
          <a:p>
            <a:r>
              <a:rPr lang="ru-RU" dirty="0" smtClean="0"/>
              <a:t>3</a:t>
            </a:r>
            <a:r>
              <a:rPr lang="ru-RU" dirty="0"/>
              <a:t>. Профессиональная ориентация. В Санкт-Петербурге действует проект «Профориентация школьников», участвуя в котором, школы организовывают экскурсии на различные предприятия, что помогает школьникам при выборе профессии в будущем.</a:t>
            </a:r>
          </a:p>
        </p:txBody>
      </p:sp>
    </p:spTree>
    <p:extLst>
      <p:ext uri="{BB962C8B-B14F-4D97-AF65-F5344CB8AC3E}">
        <p14:creationId xmlns:p14="http://schemas.microsoft.com/office/powerpoint/2010/main" val="3237473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967" y="171950"/>
            <a:ext cx="12284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14. Наука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7967" y="572060"/>
            <a:ext cx="1128369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5125" algn="l"/>
              </a:tabLst>
            </a:pPr>
            <a:r>
              <a:rPr lang="ru-RU" b="1" dirty="0" smtClean="0"/>
              <a:t>1.	Понятие науки.</a:t>
            </a:r>
          </a:p>
          <a:p>
            <a:pPr>
              <a:tabLst>
                <a:tab pos="365125" algn="l"/>
              </a:tabLst>
            </a:pPr>
            <a:r>
              <a:rPr lang="ru-RU" b="1" dirty="0" smtClean="0"/>
              <a:t>2.	Особенности науки: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а)	объективность;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б)	получение нового для человечества знания;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в)	использование специальных методов;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г)	</a:t>
            </a:r>
            <a:r>
              <a:rPr lang="ru-RU" dirty="0" err="1" smtClean="0"/>
              <a:t>воспроизводимость</a:t>
            </a:r>
            <a:r>
              <a:rPr lang="ru-RU" dirty="0" smtClean="0"/>
              <a:t> полученного результата, </a:t>
            </a:r>
            <a:r>
              <a:rPr lang="ru-RU" dirty="0" err="1" smtClean="0"/>
              <a:t>проверяемость</a:t>
            </a:r>
            <a:r>
              <a:rPr lang="ru-RU" dirty="0" smtClean="0"/>
              <a:t>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д)	рациональность и др.</a:t>
            </a:r>
          </a:p>
          <a:p>
            <a:pPr>
              <a:tabLst>
                <a:tab pos="365125" algn="l"/>
              </a:tabLst>
            </a:pPr>
            <a:r>
              <a:rPr lang="ru-RU" b="1" dirty="0" smtClean="0"/>
              <a:t>3.	Функции науки.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а)	познавательная;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б)	мировоззренческая;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в)	социальная;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г)	производственная и др.</a:t>
            </a:r>
          </a:p>
          <a:p>
            <a:pPr>
              <a:tabLst>
                <a:tab pos="365125" algn="l"/>
              </a:tabLst>
            </a:pPr>
            <a:r>
              <a:rPr lang="ru-RU" b="1" dirty="0" smtClean="0"/>
              <a:t>4.	Система научных организаций: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а)	академии;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б)	научно-исследовательские центры, институты;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в)	университеты и др.</a:t>
            </a:r>
          </a:p>
          <a:p>
            <a:pPr>
              <a:tabLst>
                <a:tab pos="365125" algn="l"/>
              </a:tabLst>
            </a:pPr>
            <a:r>
              <a:rPr lang="ru-RU" b="1" dirty="0" smtClean="0"/>
              <a:t>5.	Виды наук: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а)	естественные;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б)	точные;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в)	социальные;</a:t>
            </a:r>
          </a:p>
          <a:p>
            <a:pPr>
              <a:tabLst>
                <a:tab pos="365125" algn="l"/>
              </a:tabLst>
            </a:pPr>
            <a:r>
              <a:rPr lang="ru-RU" dirty="0" smtClean="0"/>
              <a:t>г)	гуманитарные и др.</a:t>
            </a:r>
          </a:p>
          <a:p>
            <a:pPr>
              <a:tabLst>
                <a:tab pos="365125" algn="l"/>
              </a:tabLst>
            </a:pPr>
            <a:r>
              <a:rPr lang="ru-RU" b="1" dirty="0"/>
              <a:t>6</a:t>
            </a:r>
            <a:r>
              <a:rPr lang="ru-RU" b="1" dirty="0" smtClean="0"/>
              <a:t>. Проблемы социальной ответственности учёных и научной этики.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82445" y="4922891"/>
            <a:ext cx="4714483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и 5 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6501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80" y="173701"/>
            <a:ext cx="11807952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Обоснуйте </a:t>
            </a:r>
            <a:r>
              <a:rPr lang="ru-RU" b="1" dirty="0" smtClean="0">
                <a:solidFill>
                  <a:srgbClr val="C00000"/>
                </a:solidFill>
              </a:rPr>
              <a:t>взаимосвязь эмпирического и </a:t>
            </a:r>
            <a:r>
              <a:rPr lang="ru-RU" b="1" dirty="0">
                <a:solidFill>
                  <a:srgbClr val="C00000"/>
                </a:solidFill>
              </a:rPr>
              <a:t>теоретического </a:t>
            </a:r>
            <a:r>
              <a:rPr lang="ru-RU" b="1" dirty="0" smtClean="0">
                <a:solidFill>
                  <a:srgbClr val="C00000"/>
                </a:solidFill>
              </a:rPr>
              <a:t>уровней </a:t>
            </a:r>
            <a:r>
              <a:rPr lang="ru-RU" b="1" dirty="0">
                <a:solidFill>
                  <a:srgbClr val="C00000"/>
                </a:solidFill>
              </a:rPr>
              <a:t>научного познания</a:t>
            </a:r>
            <a:r>
              <a:rPr lang="ru-RU" dirty="0"/>
              <a:t>. (</a:t>
            </a:r>
            <a:r>
              <a:rPr lang="ru-RU" dirty="0" smtClean="0"/>
              <a:t>Обоснование может </a:t>
            </a:r>
            <a:r>
              <a:rPr lang="ru-RU" dirty="0"/>
              <a:t>быть дано в одном или нескольких распространённых предложениях.)</a:t>
            </a:r>
          </a:p>
          <a:p>
            <a:pPr algn="just"/>
            <a:r>
              <a:rPr lang="ru-RU" dirty="0"/>
              <a:t>Какие </a:t>
            </a:r>
            <a:r>
              <a:rPr lang="ru-RU" b="1" dirty="0">
                <a:solidFill>
                  <a:srgbClr val="C00000"/>
                </a:solidFill>
              </a:rPr>
              <a:t>методы используются в научных исследованиях</a:t>
            </a:r>
            <a:r>
              <a:rPr lang="ru-RU" dirty="0"/>
              <a:t>? (Назовите любые три метода.) Для </a:t>
            </a:r>
            <a:r>
              <a:rPr lang="ru-RU" dirty="0" smtClean="0"/>
              <a:t>каждого из </a:t>
            </a:r>
            <a:r>
              <a:rPr lang="ru-RU" dirty="0"/>
              <a:t>них приведите по одному </a:t>
            </a:r>
            <a:r>
              <a:rPr lang="ru-RU" b="1" dirty="0">
                <a:solidFill>
                  <a:srgbClr val="C00000"/>
                </a:solidFill>
              </a:rPr>
              <a:t>примеру, иллюстрирующему его применение в конкретной науке</a:t>
            </a:r>
            <a:r>
              <a:rPr lang="ru-RU" dirty="0" smtClean="0"/>
              <a:t>. (</a:t>
            </a:r>
            <a:r>
              <a:rPr lang="ru-RU" dirty="0"/>
              <a:t>Каждый пример должен быть сформулирован развернуто. В совокупности примеры </a:t>
            </a:r>
            <a:r>
              <a:rPr lang="ru-RU" dirty="0" smtClean="0"/>
              <a:t>должны иллюстрировать </a:t>
            </a:r>
            <a:r>
              <a:rPr lang="ru-RU" dirty="0"/>
              <a:t>применение методов в разных науках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1440" y="1928027"/>
            <a:ext cx="119908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1) С </a:t>
            </a:r>
            <a:r>
              <a:rPr lang="ru-RU" dirty="0"/>
              <a:t>одной стороны, на теоретическом уровне в научных теориях и законах обобщаются данные, полученные эмпирическим путем. С другой стороны, на эмпирическом уровне происходит проверка гипотез и подтверждение (или наоборот, опровержение) уже существующих теорий с помощью экспериментов, наблюдений и других эмпирических методов научного познания.</a:t>
            </a:r>
          </a:p>
          <a:p>
            <a:r>
              <a:rPr lang="ru-RU" dirty="0" smtClean="0"/>
              <a:t>2)1</a:t>
            </a:r>
            <a:r>
              <a:rPr lang="ru-RU" dirty="0"/>
              <a:t>. Эксперимент.</a:t>
            </a:r>
          </a:p>
          <a:p>
            <a:r>
              <a:rPr lang="ru-RU" dirty="0" smtClean="0"/>
              <a:t>2</a:t>
            </a:r>
            <a:r>
              <a:rPr lang="ru-RU" dirty="0"/>
              <a:t>. Классификация.</a:t>
            </a:r>
          </a:p>
          <a:p>
            <a:r>
              <a:rPr lang="ru-RU" dirty="0" smtClean="0"/>
              <a:t>3</a:t>
            </a:r>
            <a:r>
              <a:rPr lang="ru-RU" dirty="0"/>
              <a:t>. Наблюдение.</a:t>
            </a:r>
          </a:p>
          <a:p>
            <a:endParaRPr lang="ru-RU" dirty="0"/>
          </a:p>
          <a:p>
            <a:r>
              <a:rPr lang="ru-RU" dirty="0" smtClean="0"/>
              <a:t>3) 1</a:t>
            </a:r>
            <a:r>
              <a:rPr lang="ru-RU" dirty="0"/>
              <a:t>. Эксперимент. Один из первых экспериментов в истории физики провел Галилео Галилей: он сбросил с Пизанской башни два металлических шара разной массы и установил, что они упали одновременно. Таким образом он опровергнул теорию Аристотеля, который утверждал, что скорость падения зависит от массы тела.</a:t>
            </a:r>
          </a:p>
          <a:p>
            <a:r>
              <a:rPr lang="ru-RU" dirty="0" smtClean="0"/>
              <a:t>2</a:t>
            </a:r>
            <a:r>
              <a:rPr lang="ru-RU" dirty="0"/>
              <a:t>. Классификация. Благодаря применению этого метода Д.И. Менделеев создал свою периодическую систему химических элементов. В основу классификации он положил зависимость различных свойств элементов от заряда их атомного ядра.</a:t>
            </a:r>
          </a:p>
          <a:p>
            <a:r>
              <a:rPr lang="ru-RU" dirty="0" smtClean="0"/>
              <a:t>3</a:t>
            </a:r>
            <a:r>
              <a:rPr lang="ru-RU" dirty="0"/>
              <a:t>. Наблюдение. Датский астроном Тихо Браге впервые в Европе стал проводить высокоточные, длительные и систематические астрономические наблюдения. Обобщив данные, полученные в обсерватории Тихо Браге, Иоганн Кеплер смог сформулировать законы движения планет.</a:t>
            </a:r>
          </a:p>
        </p:txBody>
      </p:sp>
    </p:spTree>
    <p:extLst>
      <p:ext uri="{BB962C8B-B14F-4D97-AF65-F5344CB8AC3E}">
        <p14:creationId xmlns:p14="http://schemas.microsoft.com/office/powerpoint/2010/main" val="35493963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3988" y="318254"/>
            <a:ext cx="36590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15. Объекты гражданских прав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3988" y="884718"/>
            <a:ext cx="87500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5125" algn="l"/>
              </a:tabLst>
            </a:pPr>
            <a:r>
              <a:rPr lang="ru-RU" sz="2000" b="1" dirty="0" smtClean="0"/>
              <a:t>1.	Понятие «объект гражданского права».</a:t>
            </a:r>
          </a:p>
          <a:p>
            <a:pPr>
              <a:tabLst>
                <a:tab pos="365125" algn="l"/>
              </a:tabLst>
            </a:pPr>
            <a:r>
              <a:rPr lang="ru-RU" sz="2000" b="1" dirty="0" smtClean="0"/>
              <a:t>2.	Что относится к объектам гражданских прав: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а)	имущество, включая вещи и ценные бумаги;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б)	результаты работ и услуг;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в)	результаты интеллектуальной деятельности;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г)	нематериальные блага.</a:t>
            </a:r>
          </a:p>
          <a:p>
            <a:pPr>
              <a:tabLst>
                <a:tab pos="365125" algn="l"/>
              </a:tabLst>
            </a:pPr>
            <a:r>
              <a:rPr lang="ru-RU" sz="2000" b="1" dirty="0" smtClean="0"/>
              <a:t>3.	Недвижимое имущество и его состав: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а)	земельные участки, недра;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б)	жилые и нежилые помещения;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в)	государственная регистрация права собственности на имущество.</a:t>
            </a:r>
          </a:p>
          <a:p>
            <a:pPr>
              <a:tabLst>
                <a:tab pos="365125" algn="l"/>
              </a:tabLst>
            </a:pPr>
            <a:r>
              <a:rPr lang="ru-RU" sz="2000" b="1" dirty="0" smtClean="0"/>
              <a:t>4.	Способы защиты объектов гражданского права: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а)	компенсация морального вреда;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б)	защита чести, достоинства и деловой репутации;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в)	защита иных личных неимущественных прав.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88352" y="5278362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1906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072" y="129784"/>
            <a:ext cx="11710416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/>
              <a:t>25. Обоснуйте </a:t>
            </a:r>
            <a:r>
              <a:rPr lang="ru-RU" b="1" dirty="0" smtClean="0">
                <a:solidFill>
                  <a:srgbClr val="C00000"/>
                </a:solidFill>
              </a:rPr>
              <a:t>необходимость существования государственных гарантий </a:t>
            </a:r>
            <a:r>
              <a:rPr lang="ru-RU" b="1" dirty="0">
                <a:solidFill>
                  <a:srgbClr val="C00000"/>
                </a:solidFill>
              </a:rPr>
              <a:t>и способов </a:t>
            </a:r>
            <a:r>
              <a:rPr lang="ru-RU" b="1" dirty="0" smtClean="0">
                <a:solidFill>
                  <a:srgbClr val="C00000"/>
                </a:solidFill>
              </a:rPr>
              <a:t>защиты гражданских </a:t>
            </a:r>
            <a:r>
              <a:rPr lang="ru-RU" b="1" dirty="0">
                <a:solidFill>
                  <a:srgbClr val="C00000"/>
                </a:solidFill>
              </a:rPr>
              <a:t>прав</a:t>
            </a:r>
            <a:r>
              <a:rPr lang="ru-RU" dirty="0"/>
              <a:t>. (Обоснование может быть дано в одном или нескольких </a:t>
            </a:r>
            <a:r>
              <a:rPr lang="ru-RU" dirty="0" smtClean="0"/>
              <a:t>распространённых предложениях</a:t>
            </a:r>
            <a:r>
              <a:rPr lang="ru-RU" dirty="0"/>
              <a:t>.) Какие </a:t>
            </a:r>
            <a:r>
              <a:rPr lang="ru-RU" b="1" dirty="0">
                <a:solidFill>
                  <a:srgbClr val="C00000"/>
                </a:solidFill>
              </a:rPr>
              <a:t>способы защиты неимущественных прав действуют в Российской </a:t>
            </a:r>
            <a:r>
              <a:rPr lang="ru-RU" b="1" dirty="0" smtClean="0">
                <a:solidFill>
                  <a:srgbClr val="C00000"/>
                </a:solidFill>
              </a:rPr>
              <a:t>Федерации</a:t>
            </a:r>
            <a:r>
              <a:rPr lang="ru-RU" dirty="0"/>
              <a:t>? (Назовите любые три способа.) Для каждого из них приведите по </a:t>
            </a:r>
            <a:r>
              <a:rPr lang="ru-RU" dirty="0">
                <a:solidFill>
                  <a:srgbClr val="C00000"/>
                </a:solidFill>
              </a:rPr>
              <a:t>одному примеру, </a:t>
            </a:r>
            <a:r>
              <a:rPr lang="ru-RU" dirty="0" smtClean="0">
                <a:solidFill>
                  <a:srgbClr val="C00000"/>
                </a:solidFill>
              </a:rPr>
              <a:t>иллюстрирующему </a:t>
            </a:r>
            <a:r>
              <a:rPr lang="ru-RU" dirty="0">
                <a:solidFill>
                  <a:srgbClr val="C00000"/>
                </a:solidFill>
              </a:rPr>
              <a:t>его реализацию</a:t>
            </a:r>
            <a:r>
              <a:rPr lang="ru-RU" dirty="0"/>
              <a:t>. (Каждый пример должен быть сформулирован развёрнуто. В </a:t>
            </a:r>
            <a:r>
              <a:rPr lang="ru-RU" dirty="0" smtClean="0"/>
              <a:t>совокупности </a:t>
            </a:r>
            <a:r>
              <a:rPr lang="ru-RU" dirty="0"/>
              <a:t>примеры должны иллюстрировать три различные формы.)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9936" y="1568304"/>
            <a:ext cx="1183843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AutoNum type="arabicPeriod"/>
            </a:pPr>
            <a:r>
              <a:rPr lang="ru-RU" dirty="0" smtClean="0"/>
              <a:t>Все </a:t>
            </a:r>
            <a:r>
              <a:rPr lang="ru-RU" dirty="0"/>
              <a:t>законодательство в той или иной мере направлено на охрану прав человека. </a:t>
            </a:r>
            <a:r>
              <a:rPr lang="ru-RU" dirty="0" smtClean="0"/>
              <a:t>Действие </a:t>
            </a:r>
            <a:r>
              <a:rPr lang="ru-RU" dirty="0"/>
              <a:t>правовых гарантий будет эффективным при условии построения правового </a:t>
            </a:r>
            <a:r>
              <a:rPr lang="ru-RU" dirty="0" smtClean="0"/>
              <a:t>государства. </a:t>
            </a:r>
            <a:r>
              <a:rPr lang="ru-RU" dirty="0"/>
              <a:t>Правовые гарантии основных прав и свобод граждан выражаются прежде всего в том, что они закрепляются в конституциях и других правовых актах, отвечающих международно-правовым стандартам. </a:t>
            </a:r>
            <a:r>
              <a:rPr lang="ru-RU" dirty="0" smtClean="0"/>
              <a:t>Государство </a:t>
            </a:r>
            <a:r>
              <a:rPr lang="ru-RU" dirty="0"/>
              <a:t>защищает человека независимо от его гражданства, места жительства, социального, имущественного и должностного положения, расовой и национальной принадлежности, пола, возраста, образования, языка, отношения к религии, политических и иных убеждений</a:t>
            </a:r>
            <a:r>
              <a:rPr lang="ru-RU" dirty="0" smtClean="0"/>
              <a:t>. Соблюдение </a:t>
            </a:r>
            <a:r>
              <a:rPr lang="ru-RU" dirty="0"/>
              <a:t>и защита прав и свобод человека — обязанность </a:t>
            </a:r>
            <a:r>
              <a:rPr lang="ru-RU" dirty="0" smtClean="0"/>
              <a:t>государства, </a:t>
            </a:r>
            <a:r>
              <a:rPr lang="ru-RU" dirty="0"/>
              <a:t>государственная защита прав и свобод </a:t>
            </a:r>
            <a:r>
              <a:rPr lang="ru-RU" dirty="0" smtClean="0"/>
              <a:t>гарантируется. </a:t>
            </a:r>
          </a:p>
          <a:p>
            <a:r>
              <a:rPr lang="ru-RU" dirty="0" smtClean="0"/>
              <a:t>2-3.   </a:t>
            </a:r>
            <a:r>
              <a:rPr lang="ru-RU" u="sng" dirty="0" smtClean="0"/>
              <a:t>- Признание</a:t>
            </a:r>
            <a:r>
              <a:rPr lang="ru-RU" dirty="0"/>
              <a:t>. Например, для обеспечения защиты неимущественному праву лица, создавшего то или иное произведение, уполномоченный орган может признавать авторство за данным лицом.</a:t>
            </a:r>
          </a:p>
          <a:p>
            <a:r>
              <a:rPr lang="ru-RU" dirty="0" smtClean="0"/>
              <a:t>- </a:t>
            </a:r>
            <a:r>
              <a:rPr lang="ru-RU" u="sng" dirty="0" smtClean="0"/>
              <a:t>Восстановления </a:t>
            </a:r>
            <a:r>
              <a:rPr lang="ru-RU" u="sng" dirty="0"/>
              <a:t>прежнего положения</a:t>
            </a:r>
            <a:r>
              <a:rPr lang="ru-RU" dirty="0" smtClean="0"/>
              <a:t>. </a:t>
            </a:r>
            <a:r>
              <a:rPr lang="ru-RU" dirty="0"/>
              <a:t>Например, если в отношении гражданина были распространены порочащие его сведения, не соответствующие реальным данным, то для обеспечения защиты неимущественному праву необходимо официальное опровержение с привлечением тех же источников.</a:t>
            </a:r>
          </a:p>
          <a:p>
            <a:r>
              <a:rPr lang="ru-RU" dirty="0" smtClean="0"/>
              <a:t>- </a:t>
            </a:r>
            <a:r>
              <a:rPr lang="ru-RU" u="sng" dirty="0" smtClean="0"/>
              <a:t>Пресечение </a:t>
            </a:r>
            <a:r>
              <a:rPr lang="ru-RU" u="sng" dirty="0"/>
              <a:t>противоправных действий</a:t>
            </a:r>
            <a:r>
              <a:rPr lang="ru-RU" dirty="0"/>
              <a:t>. Для обеспечения защиты неимущественному праву в данном случае законодатель предусматривает вынесение запрета в отношении публикации произведений, в которых содержатся подробности о конкретной личности и ее частной жизни, без предварительного получения согласия «героя».</a:t>
            </a:r>
          </a:p>
          <a:p>
            <a:r>
              <a:rPr lang="ru-RU" u="sng" dirty="0" smtClean="0"/>
              <a:t>- Компенсация </a:t>
            </a:r>
            <a:r>
              <a:rPr lang="ru-RU" u="sng" dirty="0"/>
              <a:t>морального вреда</a:t>
            </a:r>
            <a:r>
              <a:rPr lang="ru-RU" dirty="0"/>
              <a:t>. Как правило, неимущественные правовые полномочия предполагают возможность возмещения морального вреда в случае их нарушения. Величина компенсации за нарушенные неимущественные правовые полномочия определяется с учетом обстоятельств дела, тяжести вины и страданий, которые пришлось понести пострадавшей стороне.</a:t>
            </a:r>
          </a:p>
        </p:txBody>
      </p:sp>
    </p:spTree>
    <p:extLst>
      <p:ext uri="{BB962C8B-B14F-4D97-AF65-F5344CB8AC3E}">
        <p14:creationId xmlns:p14="http://schemas.microsoft.com/office/powerpoint/2010/main" val="1439275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952244"/>
              </p:ext>
            </p:extLst>
          </p:nvPr>
        </p:nvGraphicFramePr>
        <p:xfrm>
          <a:off x="310896" y="325406"/>
          <a:ext cx="11466576" cy="548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77856">
                  <a:extLst>
                    <a:ext uri="{9D8B030D-6E8A-4147-A177-3AD203B41FA5}">
                      <a16:colId xmlns:a16="http://schemas.microsoft.com/office/drawing/2014/main" val="2859447251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891711097"/>
                    </a:ext>
                  </a:extLst>
                </a:gridCol>
              </a:tblGrid>
              <a:tr h="4351338">
                <a:tc>
                  <a:txBody>
                    <a:bodyPr/>
                    <a:lstStyle/>
                    <a:p>
                      <a:pPr marL="72000" indent="0" algn="just" defTabSz="896938">
                        <a:spcAft>
                          <a:spcPts val="0"/>
                        </a:spcAft>
                        <a:tabLst>
                          <a:tab pos="9948863" algn="l"/>
                        </a:tabLst>
                      </a:pPr>
                      <a:r>
                        <a:rPr lang="ru-RU" sz="2400" dirty="0">
                          <a:effectLst/>
                        </a:rPr>
                        <a:t>Сложный план содержит не менее трёх пунктов, из </a:t>
                      </a:r>
                      <a:r>
                        <a:rPr lang="ru-RU" sz="2400" dirty="0" smtClean="0">
                          <a:effectLst/>
                        </a:rPr>
                        <a:t>которых два </a:t>
                      </a:r>
                      <a:r>
                        <a:rPr lang="ru-RU" sz="2400" dirty="0">
                          <a:effectLst/>
                        </a:rPr>
                        <a:t>или более детализированы в подпунктах, включая </a:t>
                      </a:r>
                      <a:r>
                        <a:rPr lang="ru-RU" sz="2400" dirty="0" smtClean="0">
                          <a:effectLst/>
                        </a:rPr>
                        <a:t>два пункта</a:t>
                      </a:r>
                      <a:r>
                        <a:rPr lang="ru-RU" sz="2400" dirty="0">
                          <a:effectLst/>
                        </a:rPr>
                        <a:t>, наличие которых позволяет раскрыть данную тему </a:t>
                      </a:r>
                      <a:r>
                        <a:rPr lang="ru-RU" sz="2400" dirty="0" smtClean="0">
                          <a:effectLst/>
                        </a:rPr>
                        <a:t>по существу</a:t>
                      </a:r>
                      <a:r>
                        <a:rPr lang="ru-RU" sz="2400" dirty="0">
                          <a:effectLst/>
                        </a:rPr>
                        <a:t>.</a:t>
                      </a:r>
                    </a:p>
                    <a:p>
                      <a:pPr marL="72000" indent="0" algn="just" defTabSz="896938">
                        <a:spcAft>
                          <a:spcPts val="0"/>
                        </a:spcAft>
                        <a:tabLst>
                          <a:tab pos="9948863" algn="l"/>
                        </a:tabLs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Только один из этих «обязательных» пунктов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</a:rPr>
                        <a:t>детализирован в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подпунктах, позволяющих раскрыть данную тему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</a:rPr>
                        <a:t>по существу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.</a:t>
                      </a:r>
                    </a:p>
                    <a:p>
                      <a:pPr marL="72000" indent="0" algn="just" defTabSz="896938">
                        <a:spcAft>
                          <a:spcPts val="0"/>
                        </a:spcAft>
                        <a:tabLst>
                          <a:tab pos="9948863" algn="l"/>
                        </a:tabLst>
                      </a:pPr>
                      <a:r>
                        <a:rPr lang="ru-RU" sz="2400" dirty="0">
                          <a:effectLst/>
                        </a:rPr>
                        <a:t>Количество подпунктов должно быть не менее трёх, </a:t>
                      </a:r>
                      <a:r>
                        <a:rPr lang="ru-RU" sz="2400" dirty="0" smtClean="0">
                          <a:effectLst/>
                        </a:rPr>
                        <a:t>за исключением </a:t>
                      </a:r>
                      <a:r>
                        <a:rPr lang="ru-RU" sz="2400" dirty="0">
                          <a:effectLst/>
                        </a:rPr>
                        <a:t>случаев, когда с точки зрения </a:t>
                      </a:r>
                      <a:r>
                        <a:rPr lang="ru-RU" sz="2400" dirty="0" smtClean="0">
                          <a:effectLst/>
                        </a:rPr>
                        <a:t>общественных наук </a:t>
                      </a:r>
                      <a:r>
                        <a:rPr lang="ru-RU" sz="2400" dirty="0">
                          <a:effectLst/>
                        </a:rPr>
                        <a:t>возможно только два подпункта.</a:t>
                      </a:r>
                    </a:p>
                    <a:p>
                      <a:pPr marL="72000" indent="0" algn="just" defTabSz="896938">
                        <a:spcAft>
                          <a:spcPts val="0"/>
                        </a:spcAft>
                        <a:tabLst>
                          <a:tab pos="9948863" algn="l"/>
                        </a:tabLst>
                      </a:pPr>
                      <a:r>
                        <a:rPr lang="ru-RU" sz="2400" dirty="0">
                          <a:effectLst/>
                        </a:rPr>
                        <a:t>ИЛИ Сложный план содержит не менее трёх пунктов</a:t>
                      </a:r>
                      <a:r>
                        <a:rPr lang="ru-RU" sz="2400" dirty="0" smtClean="0">
                          <a:effectLst/>
                        </a:rPr>
                        <a:t>, включая </a:t>
                      </a:r>
                      <a:r>
                        <a:rPr lang="ru-RU" sz="2400" dirty="0">
                          <a:effectLst/>
                        </a:rPr>
                        <a:t>два пункта, наличие которых позволяет </a:t>
                      </a:r>
                      <a:r>
                        <a:rPr lang="ru-RU" sz="2400" dirty="0" smtClean="0">
                          <a:effectLst/>
                        </a:rPr>
                        <a:t>раскрыть данную </a:t>
                      </a:r>
                      <a:r>
                        <a:rPr lang="ru-RU" sz="2400" dirty="0">
                          <a:effectLst/>
                        </a:rPr>
                        <a:t>тему по существу.</a:t>
                      </a:r>
                    </a:p>
                    <a:p>
                      <a:pPr marL="72000" indent="0" algn="just" defTabSz="896938">
                        <a:spcAft>
                          <a:spcPts val="0"/>
                        </a:spcAft>
                        <a:tabLst>
                          <a:tab pos="9948863" algn="l"/>
                        </a:tabLst>
                      </a:pPr>
                      <a:r>
                        <a:rPr lang="ru-RU" sz="2400" dirty="0">
                          <a:effectLst/>
                        </a:rPr>
                        <a:t>Оба этих «обязательных» пункта </a:t>
                      </a:r>
                      <a:r>
                        <a:rPr lang="ru-RU" sz="2400" dirty="0" smtClean="0">
                          <a:effectLst/>
                        </a:rPr>
                        <a:t>детализированы в </a:t>
                      </a:r>
                      <a:r>
                        <a:rPr lang="ru-RU" sz="2400" dirty="0">
                          <a:effectLst/>
                        </a:rPr>
                        <a:t>подпунктах, позволяющих раскрыть данную тему </a:t>
                      </a:r>
                      <a:r>
                        <a:rPr lang="ru-RU" sz="2400" dirty="0" smtClean="0">
                          <a:effectLst/>
                        </a:rPr>
                        <a:t>по существу</a:t>
                      </a:r>
                      <a:r>
                        <a:rPr lang="ru-RU" sz="2400" dirty="0">
                          <a:effectLst/>
                        </a:rPr>
                        <a:t>.</a:t>
                      </a:r>
                    </a:p>
                    <a:p>
                      <a:pPr marL="72000" indent="0" algn="just" defTabSz="896938">
                        <a:spcAft>
                          <a:spcPts val="0"/>
                        </a:spcAft>
                        <a:tabLst>
                          <a:tab pos="9948863" algn="l"/>
                        </a:tabLs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Хотя бы один любой пункт (обязательный или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</a:rPr>
                        <a:t>нет) детализирован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в подпунктах в количестве менее трёх, </a:t>
                      </a:r>
                      <a:r>
                        <a:rPr lang="ru-RU" sz="2400" dirty="0" smtClean="0">
                          <a:effectLst/>
                        </a:rPr>
                        <a:t>за исключением </a:t>
                      </a:r>
                      <a:r>
                        <a:rPr lang="ru-RU" sz="2400" dirty="0">
                          <a:effectLst/>
                        </a:rPr>
                        <a:t>случаев, когда с точки зрения </a:t>
                      </a:r>
                      <a:r>
                        <a:rPr lang="ru-RU" sz="2400" dirty="0" smtClean="0">
                          <a:effectLst/>
                        </a:rPr>
                        <a:t>общественных наук </a:t>
                      </a:r>
                      <a:r>
                        <a:rPr lang="ru-RU" sz="2400" dirty="0">
                          <a:effectLst/>
                        </a:rPr>
                        <a:t>возможно только два подпункта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tc>
                  <a:txBody>
                    <a:bodyPr/>
                    <a:lstStyle/>
                    <a:p>
                      <a:pPr marL="182563" indent="34607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4722" marR="4722" marT="0" marB="0"/>
                </a:tc>
                <a:extLst>
                  <a:ext uri="{0D108BD9-81ED-4DB2-BD59-A6C34878D82A}">
                    <a16:rowId xmlns:a16="http://schemas.microsoft.com/office/drawing/2014/main" val="4193534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40933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3988" y="318254"/>
            <a:ext cx="26985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16. Экономика фирмы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388352" y="5278362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3988" y="889844"/>
            <a:ext cx="111457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5125" algn="l"/>
              </a:tabLst>
            </a:pPr>
            <a:r>
              <a:rPr lang="ru-RU" sz="2000" b="1" dirty="0" smtClean="0"/>
              <a:t>1.	Фирма как единица предпринимательской деятельности.</a:t>
            </a:r>
          </a:p>
          <a:p>
            <a:pPr>
              <a:tabLst>
                <a:tab pos="365125" algn="l"/>
              </a:tabLst>
            </a:pPr>
            <a:r>
              <a:rPr lang="ru-RU" sz="2000" b="1" dirty="0" smtClean="0"/>
              <a:t>2.	Принципы маркетинга фирмы: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а)	изучение рынка;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б)	проникновение на рынок и разработка стратегии сбыта;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в)	воздействие на рынок.</a:t>
            </a:r>
          </a:p>
          <a:p>
            <a:pPr>
              <a:tabLst>
                <a:tab pos="365125" algn="l"/>
              </a:tabLst>
            </a:pPr>
            <a:r>
              <a:rPr lang="ru-RU" sz="2000" b="1" dirty="0" smtClean="0"/>
              <a:t>3.	Издержки фирмы: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а)	постоянные (плата за здание, процент по кредиту, страховые взносы и др.);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б)	переменные (стоимость потреблённой электроэнергии, зарплата рабочим со сдельной оплатой труда и др.).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в)	явные и неявные издержки.</a:t>
            </a:r>
          </a:p>
          <a:p>
            <a:pPr>
              <a:tabLst>
                <a:tab pos="365125" algn="l"/>
              </a:tabLst>
            </a:pPr>
            <a:r>
              <a:rPr lang="ru-RU" sz="2000" b="1" dirty="0" smtClean="0"/>
              <a:t>4.	Источники финансирования фирмы: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а)	внутренние (накопленная прибыль, амортизационные отчисления и др.);</a:t>
            </a:r>
          </a:p>
          <a:p>
            <a:pPr>
              <a:tabLst>
                <a:tab pos="365125" algn="l"/>
              </a:tabLst>
            </a:pPr>
            <a:r>
              <a:rPr lang="ru-RU" sz="2000" dirty="0" smtClean="0"/>
              <a:t>б)	внешние (инвестиции, кредиты и др.).	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829937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" y="85404"/>
            <a:ext cx="11978640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Обоснуйте </a:t>
            </a:r>
            <a:r>
              <a:rPr lang="ru-RU" b="1" dirty="0" smtClean="0">
                <a:solidFill>
                  <a:srgbClr val="C00000"/>
                </a:solidFill>
              </a:rPr>
              <a:t>значение конкуренции </a:t>
            </a:r>
            <a:r>
              <a:rPr lang="ru-RU" b="1" dirty="0">
                <a:solidFill>
                  <a:srgbClr val="C00000"/>
                </a:solidFill>
              </a:rPr>
              <a:t>для развития рыночной экономики.</a:t>
            </a:r>
            <a:r>
              <a:rPr lang="ru-RU" dirty="0"/>
              <a:t> (Обоснование </a:t>
            </a:r>
            <a:r>
              <a:rPr lang="ru-RU" dirty="0" smtClean="0"/>
              <a:t>может быть </a:t>
            </a:r>
            <a:r>
              <a:rPr lang="ru-RU" dirty="0"/>
              <a:t>дано в одном или нескольких распространённых предложениях.)</a:t>
            </a:r>
          </a:p>
          <a:p>
            <a:pPr algn="just"/>
            <a:r>
              <a:rPr lang="ru-RU" dirty="0"/>
              <a:t>Какие </a:t>
            </a:r>
            <a:r>
              <a:rPr lang="ru-RU" b="1" dirty="0">
                <a:solidFill>
                  <a:srgbClr val="C00000"/>
                </a:solidFill>
              </a:rPr>
              <a:t>требования к конкуренции предъявляются в Российской Федерации</a:t>
            </a:r>
            <a:r>
              <a:rPr lang="ru-RU" dirty="0"/>
              <a:t>? (Назовите </a:t>
            </a:r>
            <a:r>
              <a:rPr lang="ru-RU" dirty="0" smtClean="0"/>
              <a:t>любые три </a:t>
            </a:r>
            <a:r>
              <a:rPr lang="ru-RU" dirty="0"/>
              <a:t>позиции.) Для каждого требования </a:t>
            </a:r>
            <a:r>
              <a:rPr lang="ru-RU" dirty="0">
                <a:solidFill>
                  <a:srgbClr val="C00000"/>
                </a:solidFill>
              </a:rPr>
              <a:t>приведите по одному примеру, иллюстрирующему </a:t>
            </a:r>
            <a:r>
              <a:rPr lang="ru-RU" dirty="0" smtClean="0">
                <a:solidFill>
                  <a:srgbClr val="C00000"/>
                </a:solidFill>
              </a:rPr>
              <a:t>последствия </a:t>
            </a:r>
            <a:r>
              <a:rPr lang="ru-RU" dirty="0">
                <a:solidFill>
                  <a:srgbClr val="C00000"/>
                </a:solidFill>
              </a:rPr>
              <a:t>его реализации для развития экономики.</a:t>
            </a:r>
            <a:r>
              <a:rPr lang="ru-RU" dirty="0"/>
              <a:t> (Каждый пример должен быть </a:t>
            </a:r>
            <a:r>
              <a:rPr lang="ru-RU" dirty="0" smtClean="0"/>
              <a:t>сформулирован </a:t>
            </a:r>
            <a:r>
              <a:rPr lang="ru-RU" dirty="0"/>
              <a:t>развёрнуто.)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1920" y="1566500"/>
            <a:ext cx="1197864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AutoNum type="arabicPeriod"/>
            </a:pPr>
            <a:r>
              <a:rPr lang="ru-RU" dirty="0" smtClean="0"/>
              <a:t>Конкуренция </a:t>
            </a:r>
            <a:r>
              <a:rPr lang="ru-RU" dirty="0"/>
              <a:t>способствует повышению качества </a:t>
            </a:r>
            <a:r>
              <a:rPr lang="ru-RU" dirty="0" smtClean="0"/>
              <a:t>выпускаемой продукции. В </a:t>
            </a:r>
            <a:r>
              <a:rPr lang="ru-RU" dirty="0"/>
              <a:t>условиях конкуренции на рынке складываются цены ниже, чем </a:t>
            </a:r>
            <a:r>
              <a:rPr lang="ru-RU" dirty="0" smtClean="0"/>
              <a:t>в условиях </a:t>
            </a:r>
            <a:r>
              <a:rPr lang="ru-RU" dirty="0"/>
              <a:t>монополии</a:t>
            </a:r>
            <a:r>
              <a:rPr lang="ru-RU" dirty="0" smtClean="0"/>
              <a:t>. Конкуренция </a:t>
            </a:r>
            <a:r>
              <a:rPr lang="ru-RU" dirty="0"/>
              <a:t>стимулирует внедрение достижений </a:t>
            </a:r>
            <a:r>
              <a:rPr lang="ru-RU" dirty="0" smtClean="0"/>
              <a:t>научно-технического </a:t>
            </a:r>
            <a:r>
              <a:rPr lang="ru-RU" dirty="0"/>
              <a:t>прогресса в производство, что позволяет снизить </a:t>
            </a:r>
            <a:r>
              <a:rPr lang="ru-RU" dirty="0" smtClean="0"/>
              <a:t>издержки производства </a:t>
            </a:r>
            <a:r>
              <a:rPr lang="ru-RU" dirty="0"/>
              <a:t>и повысить размер получаемой прибыли</a:t>
            </a:r>
            <a:r>
              <a:rPr lang="ru-RU" dirty="0" smtClean="0"/>
              <a:t>. При </a:t>
            </a:r>
            <a:r>
              <a:rPr lang="ru-RU" dirty="0"/>
              <a:t>конкуренции потребности покупателя удовлетворяются </a:t>
            </a:r>
            <a:r>
              <a:rPr lang="ru-RU" dirty="0" smtClean="0"/>
              <a:t>в большем </a:t>
            </a:r>
            <a:r>
              <a:rPr lang="ru-RU" dirty="0"/>
              <a:t>объеме, не возникает искусственный дефицит</a:t>
            </a:r>
            <a:r>
              <a:rPr lang="ru-RU" dirty="0" smtClean="0"/>
              <a:t>. В </a:t>
            </a:r>
            <a:r>
              <a:rPr lang="ru-RU" dirty="0"/>
              <a:t>условиях конкуренции ограниченные факторы </a:t>
            </a:r>
            <a:r>
              <a:rPr lang="ru-RU" dirty="0" smtClean="0"/>
              <a:t>производства используются </a:t>
            </a:r>
            <a:r>
              <a:rPr lang="ru-RU" dirty="0"/>
              <a:t>в полном объеме, потери ресурсов сводятся к минимуму, </a:t>
            </a:r>
            <a:r>
              <a:rPr lang="ru-RU" dirty="0" smtClean="0"/>
              <a:t>что позволяет </a:t>
            </a:r>
            <a:r>
              <a:rPr lang="ru-RU" dirty="0"/>
              <a:t>организовать эффективное производство</a:t>
            </a:r>
            <a:r>
              <a:rPr lang="ru-RU" dirty="0" smtClean="0"/>
              <a:t>.</a:t>
            </a:r>
          </a:p>
          <a:p>
            <a:pPr algn="just">
              <a:buAutoNum type="arabicPeriod"/>
            </a:pPr>
            <a:r>
              <a:rPr lang="ru-RU" dirty="0" smtClean="0"/>
              <a:t> - недопущение </a:t>
            </a:r>
            <a:r>
              <a:rPr lang="ru-RU" dirty="0"/>
              <a:t>монополистической деятельности и недобросовестной конкуренции </a:t>
            </a:r>
            <a:endParaRPr lang="ru-RU" dirty="0" smtClean="0"/>
          </a:p>
          <a:p>
            <a:pPr marL="285750" indent="-285750" algn="just">
              <a:buFontTx/>
              <a:buChar char="-"/>
            </a:pPr>
            <a:r>
              <a:rPr lang="ru-RU" dirty="0" smtClean="0"/>
              <a:t>недопущения</a:t>
            </a:r>
            <a:r>
              <a:rPr lang="ru-RU" dirty="0"/>
              <a:t>, ограничения, устранения конкуренции федеральными органами исполнительной власти, органами государственной власти субъектов Российской </a:t>
            </a:r>
            <a:r>
              <a:rPr lang="ru-RU" dirty="0" smtClean="0"/>
              <a:t>Федерации</a:t>
            </a:r>
            <a:r>
              <a:rPr lang="ru-RU" dirty="0"/>
              <a:t> </a:t>
            </a:r>
            <a:r>
              <a:rPr lang="ru-RU" dirty="0" smtClean="0"/>
              <a:t>и др.</a:t>
            </a:r>
          </a:p>
          <a:p>
            <a:pPr marL="285750" indent="-285750" algn="just">
              <a:buFontTx/>
              <a:buChar char="-"/>
            </a:pPr>
            <a:r>
              <a:rPr lang="ru-RU" dirty="0"/>
              <a:t>обеспечение единства экономического пространства, свободного перемещения товаров, свободы экономической деятельности в Российской </a:t>
            </a:r>
            <a:r>
              <a:rPr lang="ru-RU" dirty="0" smtClean="0"/>
              <a:t>Федерации</a:t>
            </a:r>
          </a:p>
          <a:p>
            <a:pPr algn="just"/>
            <a:r>
              <a:rPr lang="ru-RU" dirty="0" smtClean="0"/>
              <a:t>3. -используя </a:t>
            </a:r>
            <a:r>
              <a:rPr lang="ru-RU" dirty="0"/>
              <a:t>известные </a:t>
            </a:r>
            <a:r>
              <a:rPr lang="ru-RU" dirty="0" smtClean="0"/>
              <a:t>фирменные </a:t>
            </a:r>
            <a:r>
              <a:rPr lang="ru-RU" dirty="0"/>
              <a:t>наименования известных компаний, их товарные знаки и знаки обслуживания, надеются привлечь как можно больше потребителей.  Отсюда огромное количество спортивной одежды с логотипом, похожим на известный </a:t>
            </a:r>
            <a:r>
              <a:rPr lang="ru-RU" dirty="0" smtClean="0"/>
              <a:t>бренд, вводящие в заблуждение потребителя</a:t>
            </a:r>
          </a:p>
          <a:p>
            <a:pPr algn="just">
              <a:buFontTx/>
              <a:buChar char="-"/>
            </a:pPr>
            <a:r>
              <a:rPr lang="ru-RU" dirty="0"/>
              <a:t>государственное или муниципальное имущество при установлении тарифов на регулируемые виды деятельности, нарушений, связанных с государственными закупками </a:t>
            </a:r>
          </a:p>
          <a:p>
            <a:pPr algn="just">
              <a:buFontTx/>
              <a:buChar char="-"/>
            </a:pPr>
            <a:r>
              <a:rPr lang="ru-RU" dirty="0"/>
              <a:t>Единство экономического пространства не позволяет субъектам РФ устанавливать внутренние таможенные режимы, препятствующие перемещению товаров, а также предполагает запрет на регулирование субъектами РФ экономических отношений хозяйствующих субъектов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08691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2109" y="318254"/>
            <a:ext cx="2414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17. Форма </a:t>
            </a:r>
            <a:r>
              <a:rPr lang="ru-RU" dirty="0"/>
              <a:t>государства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2109" y="687586"/>
            <a:ext cx="8887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	Понятие «форма государства».</a:t>
            </a:r>
          </a:p>
          <a:p>
            <a:r>
              <a:rPr lang="ru-RU" dirty="0"/>
              <a:t>2.	Формы государственного правления:</a:t>
            </a:r>
          </a:p>
          <a:p>
            <a:r>
              <a:rPr lang="ru-RU" dirty="0"/>
              <a:t>а)	монархия, виды монархий;</a:t>
            </a:r>
          </a:p>
          <a:p>
            <a:r>
              <a:rPr lang="ru-RU" dirty="0"/>
              <a:t>б)	республика, виды республик.</a:t>
            </a:r>
          </a:p>
          <a:p>
            <a:r>
              <a:rPr lang="ru-RU" dirty="0"/>
              <a:t>3.	Формы государственного (территориального) устройства:	</a:t>
            </a:r>
          </a:p>
          <a:p>
            <a:r>
              <a:rPr lang="ru-RU" dirty="0"/>
              <a:t>а)	федерация;</a:t>
            </a:r>
          </a:p>
          <a:p>
            <a:r>
              <a:rPr lang="ru-RU" dirty="0"/>
              <a:t>б)	унитарное государство.</a:t>
            </a:r>
          </a:p>
          <a:p>
            <a:r>
              <a:rPr lang="ru-RU" dirty="0"/>
              <a:t>4.	Типы (виды) политических (государственных) режимов:</a:t>
            </a:r>
          </a:p>
          <a:p>
            <a:r>
              <a:rPr lang="ru-RU" dirty="0"/>
              <a:t>а)	демократические;</a:t>
            </a:r>
          </a:p>
          <a:p>
            <a:r>
              <a:rPr lang="ru-RU" dirty="0"/>
              <a:t>б)	антидемократические/недемократические (тоталитарные, авторитарные).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388352" y="5278362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701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592" y="36576"/>
            <a:ext cx="11850624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Обоснуйте </a:t>
            </a:r>
            <a:r>
              <a:rPr lang="ru-RU" b="1" dirty="0">
                <a:solidFill>
                  <a:srgbClr val="C00000"/>
                </a:solidFill>
              </a:rPr>
              <a:t>необходимость закрепления формы государства в конституции государства</a:t>
            </a:r>
            <a:r>
              <a:rPr lang="ru-RU" dirty="0"/>
              <a:t>. (</a:t>
            </a:r>
            <a:r>
              <a:rPr lang="ru-RU" dirty="0" smtClean="0"/>
              <a:t>Обоснование может </a:t>
            </a:r>
            <a:r>
              <a:rPr lang="ru-RU" dirty="0"/>
              <a:t>быть дано в одном или нескольких распространенных предложениях.)</a:t>
            </a:r>
          </a:p>
          <a:p>
            <a:pPr algn="just"/>
            <a:r>
              <a:rPr lang="ru-RU" dirty="0" smtClean="0"/>
              <a:t>Какие </a:t>
            </a:r>
            <a:r>
              <a:rPr lang="ru-RU" b="1" dirty="0">
                <a:solidFill>
                  <a:srgbClr val="C00000"/>
                </a:solidFill>
              </a:rPr>
              <a:t>политические институты реализуют государственную власть в Российской Федерации</a:t>
            </a:r>
            <a:r>
              <a:rPr lang="ru-RU" dirty="0" smtClean="0"/>
              <a:t>? (</a:t>
            </a:r>
            <a:r>
              <a:rPr lang="ru-RU" dirty="0"/>
              <a:t>Назовите любые три института.) Для каждого из них приведите </a:t>
            </a:r>
            <a:r>
              <a:rPr lang="ru-RU" dirty="0">
                <a:solidFill>
                  <a:srgbClr val="C00000"/>
                </a:solidFill>
              </a:rPr>
              <a:t>по одному примеру</a:t>
            </a:r>
            <a:r>
              <a:rPr lang="ru-RU" dirty="0" smtClean="0">
                <a:solidFill>
                  <a:srgbClr val="C00000"/>
                </a:solidFill>
              </a:rPr>
              <a:t>, иллюстрирующему </a:t>
            </a:r>
            <a:r>
              <a:rPr lang="ru-RU" dirty="0">
                <a:solidFill>
                  <a:srgbClr val="C00000"/>
                </a:solidFill>
              </a:rPr>
              <a:t>осуществление им соответствующего полномочия. </a:t>
            </a:r>
            <a:r>
              <a:rPr lang="ru-RU" dirty="0"/>
              <a:t>(Каждый пример </a:t>
            </a:r>
            <a:r>
              <a:rPr lang="ru-RU" dirty="0" smtClean="0"/>
              <a:t>должен быть </a:t>
            </a:r>
            <a:r>
              <a:rPr lang="ru-RU" dirty="0"/>
              <a:t>сформулирован развёрнуто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592" y="1653046"/>
            <a:ext cx="1168603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Форму государства </a:t>
            </a:r>
            <a:r>
              <a:rPr lang="ru-RU" dirty="0"/>
              <a:t>необходимо закрепить в конституции страны, так как она отвечает на ряд основополагающих вопросов, например: какова форма территориального устройства, как будет организована верховная власть, какими полномочиями наделен глава государства? Ответ на эти вопросы формирует основу государственного строя, поэтому это необходимо закрепить в основном законе страны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r>
              <a:rPr lang="ru-RU" dirty="0"/>
              <a:t>1. Федеральное Собрание РФ.</a:t>
            </a:r>
          </a:p>
          <a:p>
            <a:r>
              <a:rPr lang="ru-RU" dirty="0" smtClean="0"/>
              <a:t>       </a:t>
            </a:r>
            <a:r>
              <a:rPr lang="ru-RU" dirty="0"/>
              <a:t>2. Президент РФ.</a:t>
            </a:r>
          </a:p>
          <a:p>
            <a:r>
              <a:rPr lang="ru-RU" dirty="0" smtClean="0"/>
              <a:t>       3</a:t>
            </a:r>
            <a:r>
              <a:rPr lang="ru-RU" dirty="0"/>
              <a:t>. Правительство РФ.</a:t>
            </a:r>
          </a:p>
          <a:p>
            <a:endParaRPr lang="ru-RU" dirty="0" smtClean="0"/>
          </a:p>
          <a:p>
            <a:r>
              <a:rPr lang="ru-RU" dirty="0" smtClean="0"/>
              <a:t>3. 1</a:t>
            </a:r>
            <a:r>
              <a:rPr lang="ru-RU" dirty="0"/>
              <a:t>. Федеральное Собрание РФ приняло федеральный закон “О просветительской деятельности”.</a:t>
            </a:r>
          </a:p>
          <a:p>
            <a:r>
              <a:rPr lang="ru-RU" dirty="0"/>
              <a:t>2. Президент РФ в 2014 году утвердил военную доктрину России, так как он является Верховным</a:t>
            </a:r>
          </a:p>
          <a:p>
            <a:r>
              <a:rPr lang="ru-RU" dirty="0"/>
              <a:t>Главнокомандующим Вооруженными Силами в его компетенцию входит утверждение военной доктрины.</a:t>
            </a:r>
          </a:p>
          <a:p>
            <a:r>
              <a:rPr lang="ru-RU" dirty="0"/>
              <a:t>3. Правительство РФ в разработало и представило Государственной Думе федеральный бюджет, прописав в нем доходную и расходную части. После принятия бюджета правительство обеспечило его исполнение.</a:t>
            </a:r>
          </a:p>
        </p:txBody>
      </p:sp>
    </p:spTree>
    <p:extLst>
      <p:ext uri="{BB962C8B-B14F-4D97-AF65-F5344CB8AC3E}">
        <p14:creationId xmlns:p14="http://schemas.microsoft.com/office/powerpoint/2010/main" val="31263394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6348" y="0"/>
            <a:ext cx="5544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18</a:t>
            </a:r>
            <a:r>
              <a:rPr lang="ru-RU" b="1" dirty="0" smtClean="0"/>
              <a:t>. </a:t>
            </a:r>
            <a:r>
              <a:rPr lang="ru-RU" b="1" dirty="0"/>
              <a:t>Федеративное устройство Российской Федерации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093" y="369332"/>
            <a:ext cx="1166619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	</a:t>
            </a:r>
            <a:r>
              <a:rPr lang="ru-RU" dirty="0" smtClean="0"/>
              <a:t>Государственно-территориальное </a:t>
            </a:r>
            <a:r>
              <a:rPr lang="ru-RU" dirty="0"/>
              <a:t>устройство как составная часть формы государства:</a:t>
            </a:r>
          </a:p>
          <a:p>
            <a:pPr marL="365125"/>
            <a:r>
              <a:rPr lang="ru-RU" dirty="0"/>
              <a:t>1)	унитарное государство</a:t>
            </a:r>
            <a:r>
              <a:rPr lang="ru-RU" dirty="0" smtClean="0"/>
              <a:t>;                           2</a:t>
            </a:r>
            <a:r>
              <a:rPr lang="ru-RU" dirty="0"/>
              <a:t>)	федеративное государство.</a:t>
            </a:r>
          </a:p>
          <a:p>
            <a:r>
              <a:rPr lang="ru-RU" dirty="0"/>
              <a:t>2.	Понятие «</a:t>
            </a:r>
            <a:r>
              <a:rPr lang="ru-RU" dirty="0" smtClean="0"/>
              <a:t>федерация». </a:t>
            </a:r>
            <a:r>
              <a:rPr lang="ru-RU" dirty="0"/>
              <a:t>Особенности федеративного устройства:</a:t>
            </a:r>
          </a:p>
          <a:p>
            <a:pPr marL="365125"/>
            <a:r>
              <a:rPr lang="ru-RU" dirty="0"/>
              <a:t>1)	целостность государства</a:t>
            </a:r>
            <a:r>
              <a:rPr lang="ru-RU" dirty="0" smtClean="0"/>
              <a:t>;                     2</a:t>
            </a:r>
            <a:r>
              <a:rPr lang="ru-RU" dirty="0"/>
              <a:t>)	двухуровневая система государственной власти;</a:t>
            </a:r>
          </a:p>
          <a:p>
            <a:pPr marL="365125"/>
            <a:r>
              <a:rPr lang="ru-RU" dirty="0"/>
              <a:t>3)	двухпалатный парламент;</a:t>
            </a:r>
          </a:p>
          <a:p>
            <a:pPr marL="365125"/>
            <a:r>
              <a:rPr lang="ru-RU" dirty="0"/>
              <a:t>4)	разделение предметов ведения (полномочий) между центром и субъектами Федерации.</a:t>
            </a:r>
          </a:p>
          <a:p>
            <a:r>
              <a:rPr lang="ru-RU" dirty="0"/>
              <a:t>3.	Субъекты РФ:</a:t>
            </a:r>
          </a:p>
          <a:p>
            <a:pPr marL="449263"/>
            <a:r>
              <a:rPr lang="ru-RU" dirty="0"/>
              <a:t>1)	республики</a:t>
            </a:r>
            <a:r>
              <a:rPr lang="ru-RU" dirty="0" smtClean="0"/>
              <a:t>;                   2</a:t>
            </a:r>
            <a:r>
              <a:rPr lang="ru-RU" dirty="0"/>
              <a:t>)	края</a:t>
            </a:r>
            <a:r>
              <a:rPr lang="ru-RU" dirty="0" smtClean="0"/>
              <a:t>;               3</a:t>
            </a:r>
            <a:r>
              <a:rPr lang="ru-RU" dirty="0"/>
              <a:t>)	области</a:t>
            </a:r>
            <a:r>
              <a:rPr lang="ru-RU" dirty="0" smtClean="0"/>
              <a:t>;              4</a:t>
            </a:r>
            <a:r>
              <a:rPr lang="ru-RU" dirty="0"/>
              <a:t>)	города федерального значения;</a:t>
            </a:r>
          </a:p>
          <a:p>
            <a:pPr marL="449263"/>
            <a:r>
              <a:rPr lang="ru-RU" dirty="0"/>
              <a:t>5)	автономная область</a:t>
            </a:r>
            <a:r>
              <a:rPr lang="ru-RU" dirty="0" smtClean="0"/>
              <a:t>;                         6</a:t>
            </a:r>
            <a:r>
              <a:rPr lang="ru-RU" dirty="0"/>
              <a:t>)	автономные округа.</a:t>
            </a:r>
          </a:p>
          <a:p>
            <a:r>
              <a:rPr lang="ru-RU" dirty="0"/>
              <a:t>4.	Принципы федерализма в РФ:</a:t>
            </a:r>
          </a:p>
          <a:p>
            <a:pPr marL="449263"/>
            <a:r>
              <a:rPr lang="ru-RU" dirty="0"/>
              <a:t>1)	государственная целостность России;</a:t>
            </a:r>
          </a:p>
          <a:p>
            <a:pPr marL="449263"/>
            <a:r>
              <a:rPr lang="ru-RU" dirty="0"/>
              <a:t>2)	равноправие и самоопределение народов в РФ;	</a:t>
            </a:r>
          </a:p>
          <a:p>
            <a:pPr marL="449263"/>
            <a:r>
              <a:rPr lang="ru-RU" dirty="0"/>
              <a:t>3)	единство системы государственной власти;</a:t>
            </a:r>
          </a:p>
          <a:p>
            <a:pPr marL="449263"/>
            <a:r>
              <a:rPr lang="ru-RU" dirty="0"/>
              <a:t>4)	верховенство федерального права;</a:t>
            </a:r>
          </a:p>
          <a:p>
            <a:pPr marL="449263"/>
            <a:r>
              <a:rPr lang="ru-RU" dirty="0"/>
              <a:t>5)	разграничение предметов ведения между Федерацией и её субъектами;</a:t>
            </a:r>
          </a:p>
          <a:p>
            <a:pPr marL="449263"/>
            <a:r>
              <a:rPr lang="ru-RU" dirty="0"/>
              <a:t>6)	равноправие субъектов Федерации по отношению к центру.</a:t>
            </a:r>
          </a:p>
          <a:p>
            <a:r>
              <a:rPr lang="ru-RU" dirty="0"/>
              <a:t>5.	Государственную целостность РФ определяют:</a:t>
            </a:r>
          </a:p>
          <a:p>
            <a:pPr marL="449263"/>
            <a:r>
              <a:rPr lang="ru-RU" dirty="0"/>
              <a:t>1)	суверенитет РФ и единое российское гражданство;</a:t>
            </a:r>
          </a:p>
          <a:p>
            <a:pPr marL="449263"/>
            <a:r>
              <a:rPr lang="ru-RU" dirty="0"/>
              <a:t>2)	Конституция РФ и федеральное законодательство;</a:t>
            </a:r>
          </a:p>
          <a:p>
            <a:pPr marL="449263"/>
            <a:r>
              <a:rPr lang="ru-RU" dirty="0"/>
              <a:t>3)	территориальная целостность РФ и единое экономическое пространство;</a:t>
            </a:r>
          </a:p>
          <a:p>
            <a:pPr marL="449263"/>
            <a:r>
              <a:rPr lang="ru-RU" dirty="0"/>
              <a:t>4)	государственный язык — русский;</a:t>
            </a:r>
          </a:p>
          <a:p>
            <a:pPr marL="449263"/>
            <a:r>
              <a:rPr lang="ru-RU" dirty="0"/>
              <a:t>5)	единая денежная единица — рубль.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48811" y="4826675"/>
            <a:ext cx="3643189" cy="20313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233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592" y="36576"/>
            <a:ext cx="11850624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</a:t>
            </a:r>
            <a:r>
              <a:rPr lang="ru-RU" dirty="0"/>
              <a:t>Обоснуйте необходимость </a:t>
            </a:r>
            <a:r>
              <a:rPr lang="ru-RU" dirty="0">
                <a:solidFill>
                  <a:srgbClr val="FF0000"/>
                </a:solidFill>
              </a:rPr>
              <a:t>единства экономического пространства в федеративном </a:t>
            </a:r>
            <a:r>
              <a:rPr lang="ru-RU" dirty="0" smtClean="0">
                <a:solidFill>
                  <a:srgbClr val="FF0000"/>
                </a:solidFill>
              </a:rPr>
              <a:t>государстве. </a:t>
            </a:r>
            <a:r>
              <a:rPr lang="ru-RU" dirty="0" smtClean="0"/>
              <a:t>(Обоснование </a:t>
            </a:r>
            <a:r>
              <a:rPr lang="ru-RU" dirty="0"/>
              <a:t>может быть дано в одном или нескольких распространённых предложениях</a:t>
            </a:r>
            <a:r>
              <a:rPr lang="ru-RU" dirty="0" smtClean="0"/>
              <a:t>.) </a:t>
            </a:r>
            <a:r>
              <a:rPr lang="ru-RU" dirty="0" smtClean="0">
                <a:solidFill>
                  <a:srgbClr val="FF0000"/>
                </a:solidFill>
              </a:rPr>
              <a:t>В </a:t>
            </a:r>
            <a:r>
              <a:rPr lang="ru-RU" dirty="0">
                <a:solidFill>
                  <a:srgbClr val="FF0000"/>
                </a:solidFill>
              </a:rPr>
              <a:t>каких социально-экономических реалиях (фактах, процессах и иных проявлениях) </a:t>
            </a:r>
            <a:r>
              <a:rPr lang="ru-RU" dirty="0" smtClean="0">
                <a:solidFill>
                  <a:srgbClr val="FF0000"/>
                </a:solidFill>
              </a:rPr>
              <a:t>воплощается </a:t>
            </a:r>
            <a:r>
              <a:rPr lang="ru-RU" dirty="0">
                <a:solidFill>
                  <a:srgbClr val="FF0000"/>
                </a:solidFill>
              </a:rPr>
              <a:t>единство экономического пространства </a:t>
            </a:r>
            <a:r>
              <a:rPr lang="ru-RU" dirty="0"/>
              <a:t>Российской Федерации? (Назовите любые три </a:t>
            </a:r>
            <a:r>
              <a:rPr lang="ru-RU" dirty="0" smtClean="0"/>
              <a:t>проявления</a:t>
            </a:r>
            <a:r>
              <a:rPr lang="ru-RU" dirty="0"/>
              <a:t>.) Для каждого из них приведите по одному примеру, иллюстрирующему его роль </a:t>
            </a:r>
            <a:r>
              <a:rPr lang="ru-RU" dirty="0" smtClean="0"/>
              <a:t>в жизни </a:t>
            </a:r>
            <a:r>
              <a:rPr lang="ru-RU" dirty="0"/>
              <a:t>общества и государства. (Каждый пример должен быть сформулирован развёрнуто. В </a:t>
            </a:r>
            <a:r>
              <a:rPr lang="ru-RU" dirty="0" smtClean="0"/>
              <a:t>совокупности </a:t>
            </a:r>
            <a:r>
              <a:rPr lang="ru-RU" dirty="0"/>
              <a:t>примеры должны иллюстрировать роли трёх различных проявлений.)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592" y="1935679"/>
            <a:ext cx="116860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… функционируют </a:t>
            </a:r>
            <a:r>
              <a:rPr lang="ru-RU" dirty="0"/>
              <a:t>однотипные механизмы регулирования экономики, основанные на социально-рыночных принципах и применении согласованных </a:t>
            </a:r>
            <a:r>
              <a:rPr lang="ru-RU" dirty="0" smtClean="0"/>
              <a:t>правовых </a:t>
            </a:r>
            <a:r>
              <a:rPr lang="ru-RU" dirty="0"/>
              <a:t>норм, а также существует единая инфраструктура и проводится единая </a:t>
            </a:r>
            <a:r>
              <a:rPr lang="ru-RU" dirty="0" smtClean="0"/>
              <a:t>согласованная </a:t>
            </a:r>
            <a:r>
              <a:rPr lang="ru-RU" dirty="0"/>
              <a:t>налоговая, денежно-кредитная, валютно-финансовая, торговая и таможенная политика, обеспечивающая свободное движение товаров, услуг, капитала и рабочей силы. </a:t>
            </a:r>
            <a:endParaRPr lang="ru-RU" dirty="0" smtClean="0"/>
          </a:p>
          <a:p>
            <a:r>
              <a:rPr lang="ru-RU" dirty="0" smtClean="0"/>
              <a:t>обеспечивается единое правовое регулирование </a:t>
            </a:r>
            <a:r>
              <a:rPr lang="ru-RU" dirty="0"/>
              <a:t>хозяйственных и финансовых отношений на всей территории России. </a:t>
            </a:r>
            <a:endParaRPr lang="ru-RU" dirty="0" smtClean="0"/>
          </a:p>
          <a:p>
            <a:r>
              <a:rPr lang="ru-RU" dirty="0" smtClean="0"/>
              <a:t>2. использование </a:t>
            </a:r>
            <a:r>
              <a:rPr lang="ru-RU" dirty="0"/>
              <a:t>единой денежной единицы (рубля</a:t>
            </a:r>
            <a:r>
              <a:rPr lang="ru-RU" dirty="0" smtClean="0"/>
              <a:t>); свободное </a:t>
            </a:r>
            <a:r>
              <a:rPr lang="ru-RU" dirty="0"/>
              <a:t>перемещение по территории страны товаров и услуг, финансовых средств (капитала), рабочей силы</a:t>
            </a:r>
            <a:r>
              <a:rPr lang="ru-RU" dirty="0" smtClean="0"/>
              <a:t>;  </a:t>
            </a:r>
            <a:r>
              <a:rPr lang="ru-RU" dirty="0"/>
              <a:t>соблюдение прав граждан и юридических лиц на свободную реализацию или потребление </a:t>
            </a:r>
            <a:r>
              <a:rPr lang="ru-RU" dirty="0" smtClean="0"/>
              <a:t>товаров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3.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9724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2109" y="318254"/>
            <a:ext cx="3077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19. </a:t>
            </a:r>
            <a:r>
              <a:rPr lang="ru-RU" dirty="0"/>
              <a:t>Мировоззрение человека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2109" y="687586"/>
            <a:ext cx="88879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dirty="0"/>
              <a:t>1.	Понятие «</a:t>
            </a:r>
            <a:r>
              <a:rPr lang="ru-RU" dirty="0" smtClean="0"/>
              <a:t>мировоззрение.</a:t>
            </a:r>
            <a:endParaRPr lang="ru-RU" dirty="0"/>
          </a:p>
          <a:p>
            <a:pPr>
              <a:tabLst>
                <a:tab pos="266700" algn="l"/>
              </a:tabLst>
            </a:pPr>
            <a:r>
              <a:rPr lang="ru-RU" dirty="0"/>
              <a:t>2.	Мировоззренческие </a:t>
            </a:r>
            <a:r>
              <a:rPr lang="ru-RU" dirty="0" smtClean="0"/>
              <a:t>ценности</a:t>
            </a:r>
            <a:r>
              <a:rPr lang="ru-RU" dirty="0"/>
              <a:t>:</a:t>
            </a:r>
          </a:p>
          <a:p>
            <a:pPr marL="981075">
              <a:tabLst>
                <a:tab pos="1430338" algn="l"/>
              </a:tabLst>
            </a:pPr>
            <a:r>
              <a:rPr lang="ru-RU" dirty="0"/>
              <a:t>1)	жизнь и смерть;</a:t>
            </a:r>
          </a:p>
          <a:p>
            <a:pPr marL="981075">
              <a:tabLst>
                <a:tab pos="1430338" algn="l"/>
              </a:tabLst>
            </a:pPr>
            <a:r>
              <a:rPr lang="ru-RU" dirty="0"/>
              <a:t>2)	природа;</a:t>
            </a:r>
          </a:p>
          <a:p>
            <a:pPr marL="981075">
              <a:tabLst>
                <a:tab pos="1430338" algn="l"/>
              </a:tabLst>
            </a:pPr>
            <a:r>
              <a:rPr lang="ru-RU" dirty="0"/>
              <a:t>3)	гуманизм;</a:t>
            </a:r>
          </a:p>
          <a:p>
            <a:pPr marL="981075">
              <a:tabLst>
                <a:tab pos="1430338" algn="l"/>
              </a:tabLst>
            </a:pPr>
            <a:r>
              <a:rPr lang="ru-RU" dirty="0"/>
              <a:t>4)	свобода.			</a:t>
            </a:r>
          </a:p>
          <a:p>
            <a:pPr>
              <a:tabLst>
                <a:tab pos="182563" algn="l"/>
              </a:tabLst>
            </a:pPr>
            <a:r>
              <a:rPr lang="ru-RU" dirty="0"/>
              <a:t>3.	Особенности мировоззрения как части духовного мира человека:</a:t>
            </a:r>
          </a:p>
          <a:p>
            <a:pPr marL="814388"/>
            <a:r>
              <a:rPr lang="ru-RU" dirty="0"/>
              <a:t>1) представляет взгляды на мир в целом;</a:t>
            </a:r>
          </a:p>
          <a:p>
            <a:pPr marL="814388"/>
            <a:r>
              <a:rPr lang="ru-RU" dirty="0" smtClean="0"/>
              <a:t>2</a:t>
            </a:r>
            <a:r>
              <a:rPr lang="ru-RU" dirty="0"/>
              <a:t>) выражает отношение человека к миру;</a:t>
            </a:r>
          </a:p>
          <a:p>
            <a:pPr marL="814388"/>
            <a:r>
              <a:rPr lang="ru-RU" dirty="0"/>
              <a:t>3) имеет исторический характер.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4.	Типы мировоззрения:</a:t>
            </a:r>
          </a:p>
          <a:p>
            <a:pPr marL="814388">
              <a:tabLst>
                <a:tab pos="1081088" algn="l"/>
              </a:tabLst>
            </a:pPr>
            <a:r>
              <a:rPr lang="ru-RU" dirty="0"/>
              <a:t>1)	обыденное (житейское);</a:t>
            </a:r>
          </a:p>
          <a:p>
            <a:pPr marL="814388">
              <a:tabLst>
                <a:tab pos="1081088" algn="l"/>
              </a:tabLst>
            </a:pPr>
            <a:r>
              <a:rPr lang="ru-RU" dirty="0"/>
              <a:t>2)	религиозное;</a:t>
            </a:r>
          </a:p>
          <a:p>
            <a:pPr marL="814388">
              <a:tabLst>
                <a:tab pos="1081088" algn="l"/>
              </a:tabLst>
            </a:pPr>
            <a:r>
              <a:rPr lang="ru-RU" dirty="0"/>
              <a:t>3)	научное.</a:t>
            </a:r>
          </a:p>
          <a:p>
            <a:pPr>
              <a:tabLst>
                <a:tab pos="182563" algn="l"/>
              </a:tabLst>
            </a:pPr>
            <a:r>
              <a:rPr lang="ru-RU" dirty="0"/>
              <a:t>5.	Роль мировоззрения в жизни человека:</a:t>
            </a:r>
          </a:p>
          <a:p>
            <a:pPr marL="814388" defTabSz="541338"/>
            <a:r>
              <a:rPr lang="ru-RU" dirty="0"/>
              <a:t>1)	создает ориентиры и цели его деятельности;</a:t>
            </a:r>
          </a:p>
          <a:p>
            <a:pPr marL="814388" defTabSz="541338"/>
            <a:r>
              <a:rPr lang="ru-RU" dirty="0"/>
              <a:t>2)	определяет пути достижения целей;</a:t>
            </a:r>
          </a:p>
          <a:p>
            <a:pPr marL="814388" defTabSz="541338"/>
            <a:r>
              <a:rPr lang="ru-RU" dirty="0"/>
              <a:t>3)	позволяет определить жизненные ценности.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388352" y="5278362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091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592" y="36576"/>
            <a:ext cx="11850624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</a:t>
            </a:r>
            <a:r>
              <a:rPr lang="ru-RU" dirty="0"/>
              <a:t>Обоснуйте </a:t>
            </a:r>
            <a:r>
              <a:rPr lang="ru-RU" dirty="0">
                <a:solidFill>
                  <a:srgbClr val="FF0000"/>
                </a:solidFill>
              </a:rPr>
              <a:t>необходимость формирования у современного человека научного мировоззрения</a:t>
            </a:r>
            <a:r>
              <a:rPr lang="ru-RU" dirty="0"/>
              <a:t>.</a:t>
            </a:r>
          </a:p>
          <a:p>
            <a:pPr algn="just"/>
            <a:r>
              <a:rPr lang="ru-RU" dirty="0" smtClean="0"/>
              <a:t>(Обоснование </a:t>
            </a:r>
            <a:r>
              <a:rPr lang="ru-RU" dirty="0"/>
              <a:t>может быть дано в одном или нескольких распространённых предложениях.)</a:t>
            </a:r>
          </a:p>
          <a:p>
            <a:pPr algn="just"/>
            <a:r>
              <a:rPr lang="ru-RU" dirty="0"/>
              <a:t>Какие </a:t>
            </a:r>
            <a:r>
              <a:rPr lang="ru-RU" dirty="0">
                <a:solidFill>
                  <a:srgbClr val="FF0000"/>
                </a:solidFill>
              </a:rPr>
              <a:t>компоненты научного мировоззрения формируются в процессе обучения в школе</a:t>
            </a:r>
            <a:r>
              <a:rPr lang="ru-RU" dirty="0"/>
              <a:t>? (</a:t>
            </a:r>
            <a:r>
              <a:rPr lang="ru-RU" dirty="0" smtClean="0"/>
              <a:t>Назовите </a:t>
            </a:r>
            <a:r>
              <a:rPr lang="ru-RU" dirty="0"/>
              <a:t>любые три компонента.) Для каждого из них приведите по одному примеру, </a:t>
            </a:r>
            <a:r>
              <a:rPr lang="ru-RU" dirty="0" smtClean="0"/>
              <a:t>иллюстрирующему </a:t>
            </a:r>
            <a:r>
              <a:rPr lang="ru-RU" dirty="0"/>
              <a:t>процесс его формирования. </a:t>
            </a:r>
            <a:r>
              <a:rPr lang="ru-RU" dirty="0" smtClean="0"/>
              <a:t>(Каждый </a:t>
            </a:r>
            <a:r>
              <a:rPr lang="ru-RU" dirty="0"/>
              <a:t>пример должен быть сформулирован развёрнуто</a:t>
            </a:r>
            <a:r>
              <a:rPr lang="ru-RU" dirty="0" smtClean="0"/>
              <a:t>. В </a:t>
            </a:r>
            <a:r>
              <a:rPr lang="ru-RU" dirty="0"/>
              <a:t>совокупности примеры должны иллюстрировать три различных компонента.)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592" y="1790902"/>
            <a:ext cx="118506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Человек всегда стремился познать мир как единое целое именно потому, что он часть этого целого, он старался понять наиболее общие свойства и законы природы, которые распространяются и на него самого. Благодаря познанию этих законов и свойств человек осознает не только целостность и единство мира, но и свое единство, свою неразрывную связь с миром. Познавая мир, человек познает и себя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r>
              <a:rPr lang="ru-RU" dirty="0" smtClean="0"/>
              <a:t>Структурными </a:t>
            </a:r>
            <a:r>
              <a:rPr lang="ru-RU" dirty="0"/>
              <a:t>компонентами мировоззрения выступают: система научных знаний, взгляды, убеждения и идеалы человека. </a:t>
            </a:r>
          </a:p>
          <a:p>
            <a:r>
              <a:rPr lang="ru-RU" dirty="0"/>
              <a:t>Знания представляют собой систему научных истин. Они связаны с осмыслением объективной </a:t>
            </a:r>
            <a:r>
              <a:rPr lang="ru-RU" dirty="0" smtClean="0"/>
              <a:t>стороны происходящих </a:t>
            </a:r>
            <a:r>
              <a:rPr lang="ru-RU" dirty="0"/>
              <a:t>природных и общественных явлений. Овладение научными знаниями и заключенными в </a:t>
            </a:r>
            <a:r>
              <a:rPr lang="ru-RU" dirty="0" smtClean="0"/>
              <a:t>них мировоззренческими </a:t>
            </a:r>
            <a:r>
              <a:rPr lang="ru-RU" dirty="0"/>
              <a:t>идеями создает основу для формирования у учащихся других компонентов </a:t>
            </a:r>
            <a:r>
              <a:rPr lang="ru-RU" dirty="0" smtClean="0"/>
              <a:t>научного мировоззрения</a:t>
            </a:r>
            <a:r>
              <a:rPr lang="ru-RU" dirty="0"/>
              <a:t>: взглядов, убеждений, идеалов.</a:t>
            </a:r>
          </a:p>
          <a:p>
            <a:r>
              <a:rPr lang="ru-RU" dirty="0"/>
              <a:t>Взгляд есть суждение человека, связанное с объяснением тех или иных природных и общественных явлений, выражением своего отношения к этим явлениям. Взгляды как субъективный компонент мировоззрения не всегда определяют соответствующие поступки и поведение человека. </a:t>
            </a:r>
          </a:p>
          <a:p>
            <a:r>
              <a:rPr lang="ru-RU" dirty="0"/>
              <a:t>Убеждения есть совокупность глубоко осмысленных и эмоционально пережитых идей, которые определяют жизненную позицию человека, характер и направленность его деятельности и поведения. Они представляют собой продукт жизненного опыта.</a:t>
            </a:r>
          </a:p>
          <a:p>
            <a:r>
              <a:rPr lang="ru-RU" dirty="0"/>
              <a:t>Идеал - это осознанное высшее совершенство, то, что становится целью жизни, деятельности, устремлений</a:t>
            </a:r>
          </a:p>
          <a:p>
            <a:r>
              <a:rPr lang="ru-RU" dirty="0"/>
              <a:t>личности.</a:t>
            </a:r>
          </a:p>
        </p:txBody>
      </p:sp>
    </p:spTree>
    <p:extLst>
      <p:ext uri="{BB962C8B-B14F-4D97-AF65-F5344CB8AC3E}">
        <p14:creationId xmlns:p14="http://schemas.microsoft.com/office/powerpoint/2010/main" val="335802461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2108" y="318254"/>
            <a:ext cx="10599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20. </a:t>
            </a:r>
            <a:r>
              <a:rPr lang="ru-RU" dirty="0"/>
              <a:t>Формирование духовной культуры личности в </a:t>
            </a:r>
            <a:r>
              <a:rPr lang="ru-RU" dirty="0" smtClean="0"/>
              <a:t>современном обществе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2109" y="687586"/>
            <a:ext cx="978530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dirty="0"/>
              <a:t>1.	Роль духовной культуры в жизни общества и в развитии личности.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2.	Компоненты духовной культуры личности:</a:t>
            </a:r>
          </a:p>
          <a:p>
            <a:pPr marL="365125">
              <a:tabLst>
                <a:tab pos="714375" algn="l"/>
              </a:tabLst>
            </a:pPr>
            <a:r>
              <a:rPr lang="ru-RU" dirty="0"/>
              <a:t>а)	знания и кругозор;</a:t>
            </a:r>
          </a:p>
          <a:p>
            <a:pPr marL="365125">
              <a:tabLst>
                <a:tab pos="714375" algn="l"/>
              </a:tabLst>
            </a:pPr>
            <a:r>
              <a:rPr lang="ru-RU" dirty="0"/>
              <a:t>б)	мировоззрение и ценностные ориентиры человека;</a:t>
            </a:r>
          </a:p>
          <a:p>
            <a:pPr marL="365125">
              <a:tabLst>
                <a:tab pos="714375" algn="l"/>
              </a:tabLst>
            </a:pPr>
            <a:r>
              <a:rPr lang="ru-RU" dirty="0"/>
              <a:t>в)	нравственные установки;</a:t>
            </a:r>
          </a:p>
          <a:p>
            <a:pPr marL="365125">
              <a:tabLst>
                <a:tab pos="714375" algn="l"/>
              </a:tabLst>
            </a:pPr>
            <a:r>
              <a:rPr lang="ru-RU" dirty="0"/>
              <a:t>г)	правосознание.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3.	Пути формирования духовной культуры личности в современном обществе:</a:t>
            </a:r>
          </a:p>
          <a:p>
            <a:pPr marL="365125">
              <a:tabLst>
                <a:tab pos="714375" algn="l"/>
              </a:tabLst>
            </a:pPr>
            <a:r>
              <a:rPr lang="ru-RU" dirty="0"/>
              <a:t>а)	образование как непрерывный процесс;</a:t>
            </a:r>
          </a:p>
          <a:p>
            <a:pPr marL="365125">
              <a:tabLst>
                <a:tab pos="714375" algn="l"/>
              </a:tabLst>
            </a:pPr>
            <a:r>
              <a:rPr lang="ru-RU" dirty="0"/>
              <a:t>б)	воспитание искусством;</a:t>
            </a:r>
          </a:p>
          <a:p>
            <a:pPr marL="365125">
              <a:tabLst>
                <a:tab pos="714375" algn="l"/>
              </a:tabLst>
            </a:pPr>
            <a:r>
              <a:rPr lang="ru-RU" dirty="0"/>
              <a:t>в)	роль самообразования в цифровую эпоху.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4.	Влияние современных средств массовой информации на духовную культуру человека: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а)	новые возможности СМИ;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б)	Интернет;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в)	противоречивое воздействие СМИ на духовный мир человека.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388352" y="5278362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5973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592" y="36576"/>
            <a:ext cx="11850624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</a:t>
            </a:r>
            <a:r>
              <a:rPr lang="ru-RU" dirty="0"/>
              <a:t>Обоснуйте </a:t>
            </a:r>
            <a:r>
              <a:rPr lang="ru-RU" dirty="0">
                <a:solidFill>
                  <a:srgbClr val="FF0000"/>
                </a:solidFill>
              </a:rPr>
              <a:t>необходимость самостоятельной деятельности личности для развития её духовных </a:t>
            </a:r>
            <a:r>
              <a:rPr lang="ru-RU" dirty="0" smtClean="0">
                <a:solidFill>
                  <a:srgbClr val="FF0000"/>
                </a:solidFill>
              </a:rPr>
              <a:t>потребностей</a:t>
            </a:r>
            <a:r>
              <a:rPr lang="ru-RU" dirty="0"/>
              <a:t>. (Обоснование может быть дано в одном или нескольких распространённых </a:t>
            </a:r>
            <a:r>
              <a:rPr lang="ru-RU" dirty="0" smtClean="0"/>
              <a:t>предложениях</a:t>
            </a:r>
            <a:r>
              <a:rPr lang="ru-RU" dirty="0"/>
              <a:t>.)</a:t>
            </a:r>
          </a:p>
          <a:p>
            <a:pPr algn="just"/>
            <a:r>
              <a:rPr lang="ru-RU" dirty="0"/>
              <a:t>Какие </a:t>
            </a:r>
            <a:r>
              <a:rPr lang="ru-RU" dirty="0">
                <a:solidFill>
                  <a:srgbClr val="FF0000"/>
                </a:solidFill>
              </a:rPr>
              <a:t>способы развития духовных потребностей существуют</a:t>
            </a:r>
            <a:r>
              <a:rPr lang="ru-RU" dirty="0"/>
              <a:t>? (Назовите любые три способа.)</a:t>
            </a:r>
          </a:p>
          <a:p>
            <a:pPr algn="just"/>
            <a:r>
              <a:rPr lang="ru-RU" dirty="0"/>
              <a:t>Для каждого из них приведите по одному примеру, иллюстрирующему особенности </a:t>
            </a:r>
            <a:r>
              <a:rPr lang="ru-RU" dirty="0" smtClean="0"/>
              <a:t>самостоятельной </a:t>
            </a:r>
            <a:r>
              <a:rPr lang="ru-RU" dirty="0"/>
              <a:t>деятельности личности. (Каждый пример должен быть сформулирован развёрнуто. В совокупности примеры должны иллюстрировать три </a:t>
            </a:r>
            <a:r>
              <a:rPr lang="ru-RU" dirty="0" smtClean="0"/>
              <a:t>разных способа.)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592" y="1790902"/>
            <a:ext cx="116860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Любые духовные нужды представлены внутренними побуждениями человека к его духовному проявлению, творчеству, созиданию, творению духовных ценностей и к их потреблению, к духовным коммуникациям (общению). Они обусловлены внутренним миром индивида, стремлением уйти в себя, сосредоточиться  на том, что не связано с социальными и физиологическими потребностями. Эти потребности побуждают людей к занятием искусством, религией, культурой не для того, чтобы удовлетворить свои физиологические и социальные нужды, а для того, чтобы понять смысл существования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r>
              <a:rPr lang="ru-RU" dirty="0"/>
              <a:t>обращение к миру искусства. В зависимости от интересов и увлечений человека, можно отправиться в театр, музей или на концерт, прочитать интересную книгу или посмотреть кинофильм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endParaRPr lang="ru-RU" dirty="0"/>
          </a:p>
          <a:p>
            <a:r>
              <a:rPr lang="ru-RU" dirty="0"/>
              <a:t>общение с животными. Домашние любимцы порой бывают способны исцелить даже тяжелобольного, а здоровому человеку – помочь обрести душевный покой.</a:t>
            </a:r>
          </a:p>
          <a:p>
            <a:endParaRPr lang="ru-RU" dirty="0" smtClean="0"/>
          </a:p>
          <a:p>
            <a:r>
              <a:rPr lang="ru-RU" dirty="0"/>
              <a:t>отправиться на природу, посетить незнакомые места, просто погулять по вечернему городу.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3295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057738"/>
              </p:ext>
            </p:extLst>
          </p:nvPr>
        </p:nvGraphicFramePr>
        <p:xfrm>
          <a:off x="566928" y="182880"/>
          <a:ext cx="11210544" cy="29809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21966">
                  <a:extLst>
                    <a:ext uri="{9D8B030D-6E8A-4147-A177-3AD203B41FA5}">
                      <a16:colId xmlns:a16="http://schemas.microsoft.com/office/drawing/2014/main" val="4154471271"/>
                    </a:ext>
                  </a:extLst>
                </a:gridCol>
                <a:gridCol w="1388578">
                  <a:extLst>
                    <a:ext uri="{9D8B030D-6E8A-4147-A177-3AD203B41FA5}">
                      <a16:colId xmlns:a16="http://schemas.microsoft.com/office/drawing/2014/main" val="131177990"/>
                    </a:ext>
                  </a:extLst>
                </a:gridCol>
              </a:tblGrid>
              <a:tr h="2980944">
                <a:tc>
                  <a:txBody>
                    <a:bodyPr/>
                    <a:lstStyle/>
                    <a:p>
                      <a:pPr marL="7200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Сложный план содержит не менее трёх пунктов, из </a:t>
                      </a:r>
                      <a:r>
                        <a:rPr lang="ru-RU" sz="2400" dirty="0" smtClean="0">
                          <a:effectLst/>
                        </a:rPr>
                        <a:t>которых два или более </a:t>
                      </a:r>
                      <a:r>
                        <a:rPr lang="ru-RU" sz="2400" dirty="0">
                          <a:effectLst/>
                        </a:rPr>
                        <a:t>детализированы в подпунктах,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включая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</a:rPr>
                        <a:t>только один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пункт, наличие которого позволяет раскрыть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</a:rPr>
                        <a:t>данную тему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по существу.</a:t>
                      </a:r>
                    </a:p>
                    <a:p>
                      <a:pPr marL="7200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Этот «обязательный» пункт детализирован в подпунктах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</a:rPr>
                        <a:t>, позволяющих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effectLst/>
                        </a:rPr>
                        <a:t>раскрыть данную тему по существу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</a:rPr>
                        <a:t>. </a:t>
                      </a:r>
                    </a:p>
                    <a:p>
                      <a:pPr marL="72000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Количество </a:t>
                      </a:r>
                      <a:r>
                        <a:rPr lang="ru-RU" sz="2400" dirty="0">
                          <a:effectLst/>
                        </a:rPr>
                        <a:t>подпунктов должно быть не менее трёх, </a:t>
                      </a:r>
                      <a:r>
                        <a:rPr lang="ru-RU" sz="2400" dirty="0" smtClean="0">
                          <a:effectLst/>
                        </a:rPr>
                        <a:t>за исключением </a:t>
                      </a:r>
                      <a:r>
                        <a:rPr lang="ru-RU" sz="2400" dirty="0">
                          <a:effectLst/>
                        </a:rPr>
                        <a:t>случаев, когда с точки зрения </a:t>
                      </a:r>
                      <a:r>
                        <a:rPr lang="ru-RU" sz="2400" dirty="0" smtClean="0">
                          <a:effectLst/>
                        </a:rPr>
                        <a:t>общественных наук </a:t>
                      </a:r>
                      <a:r>
                        <a:rPr lang="ru-RU" sz="2400" dirty="0">
                          <a:effectLst/>
                        </a:rPr>
                        <a:t>возможно только два подпункта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72000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307381819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973076"/>
              </p:ext>
            </p:extLst>
          </p:nvPr>
        </p:nvGraphicFramePr>
        <p:xfrm>
          <a:off x="566928" y="3163824"/>
          <a:ext cx="11210544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13384">
                  <a:extLst>
                    <a:ext uri="{9D8B030D-6E8A-4147-A177-3AD203B41FA5}">
                      <a16:colId xmlns:a16="http://schemas.microsoft.com/office/drawing/2014/main" val="75419919"/>
                    </a:ext>
                  </a:extLst>
                </a:gridCol>
                <a:gridCol w="1397160">
                  <a:extLst>
                    <a:ext uri="{9D8B030D-6E8A-4147-A177-3AD203B41FA5}">
                      <a16:colId xmlns:a16="http://schemas.microsoft.com/office/drawing/2014/main" val="3462695293"/>
                    </a:ext>
                  </a:extLst>
                </a:gridCol>
              </a:tblGrid>
              <a:tr h="903605">
                <a:tc>
                  <a:txBody>
                    <a:bodyPr/>
                    <a:lstStyle/>
                    <a:p>
                      <a:pPr marL="72000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Все </a:t>
                      </a:r>
                      <a:r>
                        <a:rPr lang="ru-RU" sz="2400" dirty="0">
                          <a:effectLst/>
                        </a:rPr>
                        <a:t>иные ситуации, не предусмотренные </a:t>
                      </a:r>
                      <a:r>
                        <a:rPr lang="ru-RU" sz="2400" dirty="0" smtClean="0">
                          <a:effectLst/>
                        </a:rPr>
                        <a:t>правилами  выставления </a:t>
                      </a:r>
                      <a:r>
                        <a:rPr lang="ru-RU" sz="2400" dirty="0">
                          <a:effectLst/>
                        </a:rPr>
                        <a:t>3. 2 и 1 балла.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ИЛИ Случаи, когда ответ выпускника по </a:t>
                      </a:r>
                      <a:r>
                        <a:rPr lang="ru-RU" sz="2400" dirty="0" smtClean="0">
                          <a:effectLst/>
                        </a:rPr>
                        <a:t>форме не соответствует требованию </a:t>
                      </a:r>
                      <a:r>
                        <a:rPr lang="ru-RU" sz="2400" dirty="0">
                          <a:effectLst/>
                        </a:rPr>
                        <a:t>задания (например, не </a:t>
                      </a:r>
                      <a:r>
                        <a:rPr lang="ru-RU" sz="2400" dirty="0" smtClean="0">
                          <a:effectLst/>
                        </a:rPr>
                        <a:t>является сложным </a:t>
                      </a:r>
                      <a:r>
                        <a:rPr lang="ru-RU" sz="2400" dirty="0">
                          <a:effectLst/>
                        </a:rPr>
                        <a:t>планом / </a:t>
                      </a:r>
                      <a:r>
                        <a:rPr lang="ru-RU" sz="2400" dirty="0" smtClean="0">
                          <a:effectLst/>
                        </a:rPr>
                        <a:t>не оформлен </a:t>
                      </a:r>
                      <a:r>
                        <a:rPr lang="ru-RU" sz="2400" dirty="0">
                          <a:effectLst/>
                        </a:rPr>
                        <a:t>в виде плана с </a:t>
                      </a:r>
                      <a:r>
                        <a:rPr lang="ru-RU" sz="2400" dirty="0" smtClean="0">
                          <a:effectLst/>
                        </a:rPr>
                        <a:t>выделением пунктов </a:t>
                      </a:r>
                      <a:r>
                        <a:rPr lang="ru-RU" sz="2400" dirty="0">
                          <a:effectLst/>
                        </a:rPr>
                        <a:t>и подпунктов)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3535730822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65176" y="4992624"/>
            <a:ext cx="118140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Указания по оцениванию</a:t>
            </a:r>
          </a:p>
          <a:p>
            <a:pPr>
              <a:tabLst>
                <a:tab pos="274638" algn="l"/>
              </a:tabLst>
            </a:pPr>
            <a:r>
              <a:rPr lang="ru-RU" sz="2000" dirty="0" smtClean="0"/>
              <a:t>1.	Пункты/подпункты, имеющие </a:t>
            </a:r>
            <a:r>
              <a:rPr lang="ru-RU" sz="2000" b="1" dirty="0" smtClean="0"/>
              <a:t>абстрактно-формальный характер </a:t>
            </a:r>
            <a:r>
              <a:rPr lang="ru-RU" sz="2000" dirty="0" smtClean="0"/>
              <a:t>и </a:t>
            </a:r>
            <a:r>
              <a:rPr lang="ru-RU" sz="2000" b="1" dirty="0" smtClean="0"/>
              <a:t>не отражающие специфики темы</a:t>
            </a:r>
            <a:r>
              <a:rPr lang="ru-RU" sz="2000" dirty="0" smtClean="0"/>
              <a:t>, не засчитываются при оценивании.</a:t>
            </a:r>
          </a:p>
          <a:p>
            <a:pPr>
              <a:tabLst>
                <a:tab pos="274638" algn="l"/>
              </a:tabLst>
            </a:pPr>
            <a:r>
              <a:rPr lang="ru-RU" sz="2000" dirty="0" smtClean="0"/>
              <a:t>2.	</a:t>
            </a:r>
            <a:r>
              <a:rPr lang="ru-RU" sz="2000" b="1" dirty="0" smtClean="0"/>
              <a:t>1 балл по критерию 24.2 может быть выставлен только в случае, если по критерию 24.1 выставлено 3 балла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9963080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785" y="0"/>
            <a:ext cx="10599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21. </a:t>
            </a:r>
            <a:r>
              <a:rPr lang="ru-RU" dirty="0"/>
              <a:t>Субъекты политического процесса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1163" y="339653"/>
            <a:ext cx="11123651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dirty="0"/>
              <a:t>1.	Понятие субъектов политического процесса.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2.	Государство: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признаки государства;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форма государства;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в)	внутренние и внешние функции государства;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г)	ресурсы власти, используемые государством.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3.	Социальные, этнические, конфессиональные группы.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4.	Политические партии и общественные движения: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а)	состав политической элиты;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б)	признаки политической партии;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в)	отличие общественных движений от политических партий.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5.	Роль СМИ в политическом процессе.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6.	Политическая элита: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а)	</a:t>
            </a:r>
            <a:r>
              <a:rPr lang="ru-RU" dirty="0" err="1"/>
              <a:t>рекрутирование</a:t>
            </a:r>
            <a:r>
              <a:rPr lang="ru-RU" dirty="0"/>
              <a:t> и обновление политической элиты;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б)	функции политической элиты.</a:t>
            </a:r>
          </a:p>
          <a:p>
            <a:pPr marL="365125">
              <a:tabLst>
                <a:tab pos="631825" algn="l"/>
              </a:tabLst>
            </a:pPr>
            <a:r>
              <a:rPr lang="ru-RU" dirty="0" smtClean="0"/>
              <a:t>7</a:t>
            </a:r>
            <a:r>
              <a:rPr lang="ru-RU" dirty="0"/>
              <a:t>.	Граждане. Политические права граждан: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а)	право на участие в управлении делами государства;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б)	право избирать и быть </a:t>
            </a:r>
            <a:r>
              <a:rPr lang="ru-RU" dirty="0" smtClean="0"/>
              <a:t>избранными </a:t>
            </a:r>
            <a:r>
              <a:rPr lang="ru-RU" dirty="0"/>
              <a:t>в органы государственной власти;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в)	равный доступ к государственной службе и др.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8. Граждане. Формы политического участия граждан: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а)	участие граждан в выборах;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б)	прямые действия граждан (митинги, демонстрации и др.);</a:t>
            </a:r>
          </a:p>
          <a:p>
            <a:pPr marL="365125">
              <a:tabLst>
                <a:tab pos="631825" algn="l"/>
              </a:tabLst>
            </a:pPr>
            <a:r>
              <a:rPr lang="ru-RU" dirty="0"/>
              <a:t>в)	участие граждан в деятельности политических партий, организаций, движений и др.</a:t>
            </a:r>
          </a:p>
          <a:p>
            <a:pPr marL="365125">
              <a:tabLst>
                <a:tab pos="631825" algn="l"/>
              </a:tabLst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71973" y="738664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2, 4, 6, 7, 8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08360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592" y="36576"/>
            <a:ext cx="11850624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</a:t>
            </a:r>
            <a:r>
              <a:rPr lang="ru-RU" dirty="0"/>
              <a:t>Обоснуйте </a:t>
            </a:r>
            <a:r>
              <a:rPr lang="ru-RU" dirty="0">
                <a:solidFill>
                  <a:srgbClr val="FF0000"/>
                </a:solidFill>
              </a:rPr>
              <a:t>значение демократического политического процесса для развития </a:t>
            </a:r>
            <a:r>
              <a:rPr lang="ru-RU" dirty="0" smtClean="0">
                <a:solidFill>
                  <a:srgbClr val="FF0000"/>
                </a:solidFill>
              </a:rPr>
              <a:t>современного общества</a:t>
            </a:r>
            <a:r>
              <a:rPr lang="ru-RU" dirty="0"/>
              <a:t>. (Обоснование может быть дано в одном или нескольких </a:t>
            </a:r>
            <a:r>
              <a:rPr lang="ru-RU" dirty="0" smtClean="0"/>
              <a:t>распространённых предложениях</a:t>
            </a:r>
            <a:r>
              <a:rPr lang="ru-RU" dirty="0"/>
              <a:t>.)</a:t>
            </a:r>
          </a:p>
          <a:p>
            <a:pPr algn="just"/>
            <a:r>
              <a:rPr lang="ru-RU" dirty="0"/>
              <a:t>Какие </a:t>
            </a:r>
            <a:r>
              <a:rPr lang="ru-RU" dirty="0">
                <a:solidFill>
                  <a:srgbClr val="FF0000"/>
                </a:solidFill>
              </a:rPr>
              <a:t>политические процессы типичны для демократического общества</a:t>
            </a:r>
            <a:r>
              <a:rPr lang="ru-RU" dirty="0"/>
              <a:t>? (Назовите любые </a:t>
            </a:r>
            <a:r>
              <a:rPr lang="ru-RU" dirty="0" smtClean="0"/>
              <a:t>три политических </a:t>
            </a:r>
            <a:r>
              <a:rPr lang="ru-RU" dirty="0"/>
              <a:t>процесса.) Проиллюстрируйте каждый из них на примере Российской Федерации.</a:t>
            </a:r>
          </a:p>
          <a:p>
            <a:pPr algn="just"/>
            <a:r>
              <a:rPr lang="ru-RU" dirty="0"/>
              <a:t>(Каждый пример должен быть сформулирован развёрнуто и содержать указание на </a:t>
            </a:r>
            <a:r>
              <a:rPr lang="ru-RU" dirty="0" smtClean="0"/>
              <a:t>результат политического </a:t>
            </a:r>
            <a:r>
              <a:rPr lang="ru-RU" dirty="0"/>
              <a:t>процесса.)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592" y="1790902"/>
            <a:ext cx="116860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Демократический политический процесс в современном обществе делает возможным реализацию политических целей и интересов для индивидов, политических институтов и социальных групп; создает условия для формирования, функционирования и изменения политической системы страны; помогает принятию и воплощению в жизнь политических решений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r>
              <a:rPr lang="ru-RU" dirty="0"/>
              <a:t>1. Обсуждение и принятие законов парламентом.</a:t>
            </a:r>
          </a:p>
          <a:p>
            <a:r>
              <a:rPr lang="ru-RU" dirty="0" smtClean="0"/>
              <a:t>      2</a:t>
            </a:r>
            <a:r>
              <a:rPr lang="ru-RU" dirty="0"/>
              <a:t>. Проведение альтернативных выборов.</a:t>
            </a:r>
          </a:p>
          <a:p>
            <a:r>
              <a:rPr lang="ru-RU" dirty="0" smtClean="0"/>
              <a:t>      3</a:t>
            </a:r>
            <a:r>
              <a:rPr lang="ru-RU" dirty="0"/>
              <a:t>. Обсуждение политических проектов в свободных СМИ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3) Примеры, иллюстрирующие политические процессы на примере Российской Федерации:</a:t>
            </a:r>
          </a:p>
          <a:p>
            <a:pPr marL="342900" indent="-342900">
              <a:buAutoNum type="arabicPeriod"/>
            </a:pPr>
            <a:r>
              <a:rPr lang="ru-RU" dirty="0" smtClean="0"/>
              <a:t>Обсуждение </a:t>
            </a:r>
            <a:r>
              <a:rPr lang="ru-RU" dirty="0"/>
              <a:t>и принятие законов парламентом. Депутаты Государственной Думы подготовили и приняли поправки в Гражданский кодекс.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Проведение </a:t>
            </a:r>
            <a:r>
              <a:rPr lang="ru-RU" dirty="0"/>
              <a:t>альтернативных выборов. На выборах Президента России было зарегистрировано восемь кандидатов.</a:t>
            </a:r>
          </a:p>
          <a:p>
            <a:pPr marL="342900" indent="-342900">
              <a:buAutoNum type="arabicPeriod"/>
            </a:pPr>
            <a:r>
              <a:rPr lang="ru-RU" dirty="0" smtClean="0"/>
              <a:t>Обсуждение </a:t>
            </a:r>
            <a:r>
              <a:rPr lang="ru-RU" dirty="0"/>
              <a:t>политических проектов в свободных СМИ. В конце 2021 года рядом российских газет, интернет-порталов и телеканалов критически обсуждался законопроект о введении QR- кодов на транспорте.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5457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283" y="317670"/>
            <a:ext cx="10599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22. </a:t>
            </a:r>
            <a:r>
              <a:rPr lang="ru-RU" dirty="0"/>
              <a:t>Политическое лидерство как институт политической системы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32514" y="841989"/>
            <a:ext cx="1112365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dirty="0"/>
              <a:t>1.	Понятие политического лидерства.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2.	Признаки политического института: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нормативность;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использование властных полномочий и санкций;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в)	установки и образцы поведения и др.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3.	Функции политического лидера: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интеграция группы на основе общих интересов, ценностей;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выработка политического курса;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в)	мобилизация группы на достижение поставленных целей;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г)	социальный арбитраж и др.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4.	Типы лидерства: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правящие и оппозиционные лидеры;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демократические, авторитарные и либеральные лидеры;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в)	традиционные, легальные (рационально-легальные) и харизматические лидеры и др.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5.	Концепции лидерства: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выдающиеся качества отдельных личностей;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зависимость лидерства от сложившейся </a:t>
            </a:r>
            <a:r>
              <a:rPr lang="ru-RU" dirty="0" smtClean="0"/>
              <a:t>социальной </a:t>
            </a:r>
            <a:r>
              <a:rPr lang="ru-RU" dirty="0"/>
              <a:t>ситуации;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в)	психоаналитические концепции лидерства и др.</a:t>
            </a:r>
          </a:p>
          <a:p>
            <a:pPr marL="365125">
              <a:tabLst>
                <a:tab pos="631825" algn="l"/>
              </a:tabLst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71973" y="738664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2, 3, 4, пунктов 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891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592" y="36576"/>
            <a:ext cx="11850624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</a:t>
            </a:r>
            <a:r>
              <a:rPr lang="ru-RU" dirty="0"/>
              <a:t>Объясните, почему </a:t>
            </a:r>
            <a:r>
              <a:rPr lang="ru-RU" dirty="0" smtClean="0"/>
              <a:t>в </a:t>
            </a:r>
            <a:r>
              <a:rPr lang="ru-RU" dirty="0" smtClean="0">
                <a:solidFill>
                  <a:srgbClr val="FF0000"/>
                </a:solidFill>
              </a:rPr>
              <a:t>демократическом обществе</a:t>
            </a:r>
            <a:r>
              <a:rPr lang="ru-RU" dirty="0">
                <a:solidFill>
                  <a:srgbClr val="FF0000"/>
                </a:solidFill>
              </a:rPr>
              <a:t>, как и в </a:t>
            </a:r>
            <a:r>
              <a:rPr lang="ru-RU" dirty="0" smtClean="0">
                <a:solidFill>
                  <a:srgbClr val="FF0000"/>
                </a:solidFill>
              </a:rPr>
              <a:t>недемократическом</a:t>
            </a:r>
            <a:r>
              <a:rPr lang="ru-RU" dirty="0">
                <a:solidFill>
                  <a:srgbClr val="FF0000"/>
                </a:solidFill>
              </a:rPr>
              <a:t>, </a:t>
            </a:r>
            <a:r>
              <a:rPr lang="ru-RU" dirty="0" smtClean="0">
                <a:solidFill>
                  <a:srgbClr val="FF0000"/>
                </a:solidFill>
              </a:rPr>
              <a:t>существует политическая </a:t>
            </a:r>
            <a:r>
              <a:rPr lang="ru-RU" dirty="0">
                <a:solidFill>
                  <a:srgbClr val="FF0000"/>
                </a:solidFill>
              </a:rPr>
              <a:t>элита</a:t>
            </a:r>
            <a:r>
              <a:rPr lang="ru-RU" dirty="0"/>
              <a:t>. (Объяснение может быть дано в одном или нескольких </a:t>
            </a:r>
            <a:r>
              <a:rPr lang="ru-RU" dirty="0" smtClean="0"/>
              <a:t>распространённых предложениях</a:t>
            </a:r>
            <a:r>
              <a:rPr lang="ru-RU" dirty="0"/>
              <a:t>.)</a:t>
            </a:r>
          </a:p>
          <a:p>
            <a:pPr algn="just"/>
            <a:r>
              <a:rPr lang="ru-RU" dirty="0">
                <a:solidFill>
                  <a:srgbClr val="FF0000"/>
                </a:solidFill>
              </a:rPr>
              <a:t>Кого относят к политической элите</a:t>
            </a:r>
            <a:r>
              <a:rPr lang="ru-RU" dirty="0"/>
              <a:t>? (Назовите трёх любых представителей политической элиты.)</a:t>
            </a:r>
          </a:p>
          <a:p>
            <a:pPr algn="just"/>
            <a:r>
              <a:rPr lang="ru-RU" dirty="0"/>
              <a:t>Для каждого из них приведите по одному примеру, иллюстрирующему реализацию любой </a:t>
            </a:r>
            <a:r>
              <a:rPr lang="ru-RU" dirty="0" smtClean="0"/>
              <a:t>функции политической </a:t>
            </a:r>
            <a:r>
              <a:rPr lang="ru-RU" dirty="0"/>
              <a:t>элиты в жизни общества и государства. (Каждый пример должен быть </a:t>
            </a:r>
            <a:r>
              <a:rPr lang="ru-RU" dirty="0" smtClean="0"/>
              <a:t>сформулирован развёрнуто</a:t>
            </a:r>
            <a:r>
              <a:rPr lang="ru-RU" dirty="0"/>
              <a:t>. В совокупности примеры должны иллюстрировать три различные функции.)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592" y="1790902"/>
            <a:ext cx="116860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Необходимость существования политической элиты в любом типе общества объясняется фактом социального неравенства людей, невозможностью и нежеланием значительной части населения заниматься политической деятельностью, необходимостью профессионально решать проблемы развития общества и государства, контролировать деятельность политических лидеров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r>
              <a:rPr lang="ru-RU" dirty="0" smtClean="0"/>
              <a:t>1</a:t>
            </a:r>
            <a:r>
              <a:rPr lang="ru-RU" dirty="0"/>
              <a:t>. глава государства,</a:t>
            </a:r>
          </a:p>
          <a:p>
            <a:r>
              <a:rPr lang="ru-RU" dirty="0" smtClean="0"/>
              <a:t>       2</a:t>
            </a:r>
            <a:r>
              <a:rPr lang="ru-RU" dirty="0"/>
              <a:t>. глава </a:t>
            </a:r>
            <a:r>
              <a:rPr lang="ru-RU" dirty="0" smtClean="0"/>
              <a:t>правительства,</a:t>
            </a:r>
          </a:p>
          <a:p>
            <a:r>
              <a:rPr lang="ru-RU" dirty="0"/>
              <a:t> </a:t>
            </a:r>
            <a:r>
              <a:rPr lang="ru-RU" dirty="0" smtClean="0"/>
              <a:t>      3</a:t>
            </a:r>
            <a:r>
              <a:rPr lang="ru-RU" dirty="0"/>
              <a:t>. лидер крупной политической </a:t>
            </a:r>
            <a:r>
              <a:rPr lang="ru-RU" dirty="0" smtClean="0"/>
              <a:t>партии</a:t>
            </a:r>
          </a:p>
          <a:p>
            <a:r>
              <a:rPr lang="ru-RU" dirty="0"/>
              <a:t>       4. Мэр г. </a:t>
            </a:r>
            <a:r>
              <a:rPr lang="ru-RU" dirty="0" smtClean="0"/>
              <a:t>Москвы</a:t>
            </a:r>
            <a:endParaRPr lang="ru-RU" dirty="0"/>
          </a:p>
          <a:p>
            <a:r>
              <a:rPr lang="ru-RU" dirty="0" smtClean="0"/>
              <a:t>3</a:t>
            </a:r>
            <a:r>
              <a:rPr lang="ru-RU" dirty="0"/>
              <a:t>) Примеры,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1. Президент страны выступил перед Федеральным Собранием с изложением основных направлений социально-экономического развития страны на период до 2024 </a:t>
            </a:r>
            <a:r>
              <a:rPr lang="ru-RU" dirty="0" smtClean="0"/>
              <a:t>года (стратегическая).</a:t>
            </a:r>
          </a:p>
          <a:p>
            <a:r>
              <a:rPr lang="ru-RU" dirty="0" smtClean="0"/>
              <a:t>2</a:t>
            </a:r>
            <a:r>
              <a:rPr lang="ru-RU" dirty="0"/>
              <a:t>. Председатель Правительства распорядился проанализировать порядок выплат социальных пособий выплат субъектами РФ социальных пособий семьям, имеющим детей (организаторская).</a:t>
            </a:r>
          </a:p>
          <a:p>
            <a:r>
              <a:rPr lang="ru-RU" dirty="0"/>
              <a:t>3. Лидер КПРФ выступил в Государственной Думе, призвав к укреплению единства и стабильности в обществе, недопущению его раскола (интегративная</a:t>
            </a:r>
            <a:r>
              <a:rPr lang="ru-RU" dirty="0" smtClean="0"/>
              <a:t>).</a:t>
            </a:r>
          </a:p>
          <a:p>
            <a:r>
              <a:rPr lang="ru-RU" dirty="0" smtClean="0"/>
              <a:t>4. Под </a:t>
            </a:r>
            <a:r>
              <a:rPr lang="ru-RU" dirty="0"/>
              <a:t>руководством мэра департамент строительства за 3 года осуществил реконструкцию стадиона «Лужники» и благоустройство Садового </a:t>
            </a:r>
            <a:r>
              <a:rPr lang="ru-RU" dirty="0" smtClean="0"/>
              <a:t>кольца (</a:t>
            </a:r>
            <a:r>
              <a:rPr lang="ru-RU" dirty="0"/>
              <a:t>организаторская).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71461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283" y="317670"/>
            <a:ext cx="10599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23. Научное познание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32514" y="841989"/>
            <a:ext cx="1112365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dirty="0"/>
              <a:t>1.	Научное познание — один из видов познания мира.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2.	Цели научного познания.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3.	Особенности научного познания: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стремление к объективности;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специальный язык, включающий особые термины, строго определяемые понятия, символы;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в)	особые процедуры проверки результатов и др.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4.	Уровни научного знания: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эмпирическое знание;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теоретическое знание.</a:t>
            </a:r>
          </a:p>
          <a:p>
            <a:pPr>
              <a:tabLst>
                <a:tab pos="266700" algn="l"/>
              </a:tabLst>
            </a:pPr>
            <a:r>
              <a:rPr lang="ru-RU" dirty="0" smtClean="0"/>
              <a:t>5</a:t>
            </a:r>
            <a:r>
              <a:rPr lang="ru-RU" dirty="0"/>
              <a:t>.	Методы научного познания: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научное наблюдение;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описание;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в)	классификация;</a:t>
            </a:r>
          </a:p>
          <a:p>
            <a:pPr>
              <a:tabLst>
                <a:tab pos="266700" algn="l"/>
              </a:tabLst>
            </a:pPr>
            <a:r>
              <a:rPr lang="ru-RU" dirty="0" smtClean="0"/>
              <a:t>г</a:t>
            </a:r>
            <a:r>
              <a:rPr lang="ru-RU" dirty="0"/>
              <a:t>) научный эксперимент;</a:t>
            </a:r>
          </a:p>
          <a:p>
            <a:pPr>
              <a:tabLst>
                <a:tab pos="266700" algn="l"/>
              </a:tabLst>
            </a:pPr>
            <a:r>
              <a:rPr lang="ru-RU" dirty="0" smtClean="0"/>
              <a:t>д</a:t>
            </a:r>
            <a:r>
              <a:rPr lang="ru-RU" dirty="0"/>
              <a:t>) мысленный эксперимент;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е) выдвижение гипотез;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ж</a:t>
            </a:r>
            <a:r>
              <a:rPr lang="ru-RU" dirty="0" smtClean="0"/>
              <a:t>) </a:t>
            </a:r>
            <a:r>
              <a:rPr lang="ru-RU" dirty="0"/>
              <a:t>научное моделирование и др.</a:t>
            </a:r>
          </a:p>
          <a:p>
            <a:pPr>
              <a:tabLst>
                <a:tab pos="266700" algn="l"/>
              </a:tabLst>
            </a:pPr>
            <a:r>
              <a:rPr lang="ru-RU" dirty="0" smtClean="0"/>
              <a:t> </a:t>
            </a:r>
            <a:r>
              <a:rPr lang="ru-RU" dirty="0"/>
              <a:t>6. Система наук.</a:t>
            </a:r>
          </a:p>
          <a:p>
            <a:pPr marL="365125">
              <a:tabLst>
                <a:tab pos="631825" algn="l"/>
              </a:tabLst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71973" y="738664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3, 4, 5 пунктов 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78762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592" y="36576"/>
            <a:ext cx="11850624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</a:t>
            </a:r>
            <a:r>
              <a:rPr lang="ru-RU" dirty="0"/>
              <a:t>Обоснуйте </a:t>
            </a:r>
            <a:r>
              <a:rPr lang="ru-RU" dirty="0">
                <a:solidFill>
                  <a:srgbClr val="FF0000"/>
                </a:solidFill>
              </a:rPr>
              <a:t>закономерность интеграции наук в современном мире</a:t>
            </a:r>
            <a:r>
              <a:rPr lang="ru-RU" dirty="0"/>
              <a:t>. (Обоснование может быть </a:t>
            </a:r>
            <a:r>
              <a:rPr lang="ru-RU" dirty="0" smtClean="0"/>
              <a:t>дано в </a:t>
            </a:r>
            <a:r>
              <a:rPr lang="ru-RU" dirty="0"/>
              <a:t>одном или нескольких распространённых предложениях.)</a:t>
            </a:r>
          </a:p>
          <a:p>
            <a:pPr algn="just"/>
            <a:r>
              <a:rPr lang="ru-RU" dirty="0">
                <a:solidFill>
                  <a:srgbClr val="FF0000"/>
                </a:solidFill>
              </a:rPr>
              <a:t>Какие науки относят к социально-гуманитарным</a:t>
            </a:r>
            <a:r>
              <a:rPr lang="ru-RU" dirty="0"/>
              <a:t>? (Назовите любые три науки.) Для </a:t>
            </a:r>
            <a:r>
              <a:rPr lang="ru-RU" dirty="0" smtClean="0"/>
              <a:t>каждой из </a:t>
            </a:r>
            <a:r>
              <a:rPr lang="ru-RU" dirty="0"/>
              <a:t>них приведите по одному примеру, иллюстрирующему реализацию любой функции науки </a:t>
            </a:r>
            <a:r>
              <a:rPr lang="ru-RU" dirty="0" smtClean="0"/>
              <a:t>для человека </a:t>
            </a:r>
            <a:r>
              <a:rPr lang="ru-RU" dirty="0"/>
              <a:t>и общества. (Каждый пример должен быть сформулирован развёрнуто. В </a:t>
            </a:r>
            <a:r>
              <a:rPr lang="ru-RU" dirty="0" smtClean="0"/>
              <a:t>совокупности примеры </a:t>
            </a:r>
            <a:r>
              <a:rPr lang="ru-RU" dirty="0"/>
              <a:t>должны иллюстрировать реализацию трёх различных функций науки.)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592" y="1790902"/>
            <a:ext cx="116860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Современная жизнь ставит перед человечеством такие сложные проблемы, которые не может по отдельности решить ни одна из наук. Кроме того, интеграция наук помогает ученым в формировании новых научных направлений, концепций и теорий, способствует коммуникации между специалистами. </a:t>
            </a:r>
            <a:r>
              <a:rPr lang="ru-RU" dirty="0" smtClean="0"/>
              <a:t>Это </a:t>
            </a:r>
            <a:r>
              <a:rPr lang="ru-RU" dirty="0"/>
              <a:t>связано с научным прогрессом и появлением новых отраслей познания на стыке наук. Так, например, биофизика включает в себя и биологию и физику. Астробиология – астрономия и биология. Химическая физика – химию и физику. Геофизика – география и физика. Биохимия – биология и химия.</a:t>
            </a: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r>
              <a:rPr lang="ru-RU" dirty="0" smtClean="0"/>
              <a:t>1Экономика.       2</a:t>
            </a:r>
            <a:r>
              <a:rPr lang="ru-RU" dirty="0"/>
              <a:t>. Политология</a:t>
            </a:r>
            <a:r>
              <a:rPr lang="ru-RU" dirty="0" smtClean="0"/>
              <a:t>.      3</a:t>
            </a:r>
            <a:r>
              <a:rPr lang="ru-RU" dirty="0"/>
              <a:t>. Социология</a:t>
            </a:r>
            <a:r>
              <a:rPr lang="ru-RU" dirty="0" smtClean="0"/>
              <a:t>.   </a:t>
            </a:r>
            <a:r>
              <a:rPr lang="ru-RU" dirty="0"/>
              <a:t>4. История </a:t>
            </a:r>
          </a:p>
          <a:p>
            <a:pPr marL="342900" indent="-342900">
              <a:buAutoNum type="arabicPeriod"/>
            </a:pPr>
            <a:endParaRPr lang="ru-RU" dirty="0"/>
          </a:p>
          <a:p>
            <a:r>
              <a:rPr lang="ru-RU" dirty="0"/>
              <a:t>3) Примеры, </a:t>
            </a:r>
          </a:p>
          <a:p>
            <a:r>
              <a:rPr lang="ru-RU" dirty="0"/>
              <a:t>1. Экономисты объяснили причины циклического развития рыночной экономики колебаниями спроса и предложения на товарном рынке (познавательная</a:t>
            </a:r>
            <a:r>
              <a:rPr lang="ru-RU" dirty="0" smtClean="0"/>
              <a:t>).</a:t>
            </a:r>
            <a:endParaRPr lang="ru-RU" dirty="0"/>
          </a:p>
          <a:p>
            <a:r>
              <a:rPr lang="ru-RU" dirty="0"/>
              <a:t>2. ВЦИОМ провел репрезентативный опрос предпринимателей Петербурга, на основе которого сделал прогноз о возможном росте недовольства бизнеса в случае повторного введения </a:t>
            </a:r>
            <a:r>
              <a:rPr lang="ru-RU" dirty="0" err="1"/>
              <a:t>локдауна</a:t>
            </a:r>
            <a:r>
              <a:rPr lang="ru-RU" dirty="0"/>
              <a:t> (прогностическая</a:t>
            </a:r>
            <a:r>
              <a:rPr lang="ru-RU" dirty="0" smtClean="0"/>
              <a:t>).</a:t>
            </a:r>
            <a:endParaRPr lang="ru-RU" dirty="0"/>
          </a:p>
          <a:p>
            <a:r>
              <a:rPr lang="ru-RU" dirty="0"/>
              <a:t>3. Во время избирательной кампании политологический центр «Стратегия» проводил консультации для кандидатов по вопросам имиджа и грамотного взаимодействия с избирателями (практическая</a:t>
            </a:r>
            <a:r>
              <a:rPr lang="ru-RU" dirty="0" smtClean="0"/>
              <a:t>).</a:t>
            </a:r>
          </a:p>
          <a:p>
            <a:r>
              <a:rPr lang="ru-RU" dirty="0" smtClean="0"/>
              <a:t>4. Вторая </a:t>
            </a:r>
            <a:r>
              <a:rPr lang="ru-RU" dirty="0"/>
              <a:t>мировая война учит человечества не допускать привлекательности радикальных взглядов, несущих опасность для жизни миллионов. </a:t>
            </a:r>
            <a:r>
              <a:rPr lang="ru-RU" smtClean="0"/>
              <a:t>(познавательно-объяснительная)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2353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283" y="317670"/>
            <a:ext cx="10599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26. </a:t>
            </a:r>
            <a:r>
              <a:rPr lang="ru-RU" dirty="0"/>
              <a:t>Конституционно-правовой статус Президента Российской Федерации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8283" y="908490"/>
            <a:ext cx="1112365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dirty="0" smtClean="0"/>
              <a:t>1. </a:t>
            </a:r>
            <a:r>
              <a:rPr lang="ru-RU" dirty="0"/>
              <a:t>Президент РФ — глава государства: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понятие «глава государства»;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Президент РФ — гарант Конституции РФ, прав и свобод человека;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в)	конституционные функции Президента как главы государства.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2.	Порядок избрания Президента и вступления в должность: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кто избирает Президента;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каков порядок выдвижения кандидатов;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в)	кто может стать кандидатом в Президенты страны.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3.	Конституционные полномочия Президента: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полномочия в отношении органов исполнительной власти;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полномочия, связанные с органами законодательной власти;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в)	взаимодействие с судебной властью;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г)	полномочия в области обороны и внешней политики;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д)	иные полномочия.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4.	Роль Президента в согласовании действий органов государственной власти: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а)	использование согласительных процедур;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б)	право приостанавливать акты исполнительной власти субъектов РФ;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в)	акты Президента в системе источников права.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07808" y="5248139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1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, 2, 3 пунктов 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0214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592" y="36576"/>
            <a:ext cx="11850624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</a:t>
            </a:r>
            <a:r>
              <a:rPr lang="ru-RU" dirty="0"/>
              <a:t>Обоснуйте </a:t>
            </a:r>
            <a:r>
              <a:rPr lang="ru-RU" b="1" dirty="0">
                <a:solidFill>
                  <a:srgbClr val="FF0000"/>
                </a:solidFill>
              </a:rPr>
              <a:t>необходимость государственной гарантии и защиты прав и свобод граждан в </a:t>
            </a:r>
            <a:r>
              <a:rPr lang="ru-RU" b="1" dirty="0" smtClean="0">
                <a:solidFill>
                  <a:srgbClr val="FF0000"/>
                </a:solidFill>
              </a:rPr>
              <a:t>демократическом </a:t>
            </a:r>
            <a:r>
              <a:rPr lang="ru-RU" b="1" dirty="0">
                <a:solidFill>
                  <a:srgbClr val="FF0000"/>
                </a:solidFill>
              </a:rPr>
              <a:t>обществе.</a:t>
            </a:r>
            <a:r>
              <a:rPr lang="ru-RU" dirty="0"/>
              <a:t> (Обоснование может быть дано в одном или нескольких </a:t>
            </a:r>
            <a:r>
              <a:rPr lang="ru-RU" dirty="0" smtClean="0"/>
              <a:t>распространённых предложениях</a:t>
            </a:r>
            <a:r>
              <a:rPr lang="ru-RU" dirty="0"/>
              <a:t>.)</a:t>
            </a:r>
          </a:p>
          <a:p>
            <a:pPr algn="just"/>
            <a:r>
              <a:rPr lang="ru-RU" dirty="0"/>
              <a:t>Какие </a:t>
            </a:r>
            <a:r>
              <a:rPr lang="ru-RU" b="1" dirty="0">
                <a:solidFill>
                  <a:srgbClr val="FF0000"/>
                </a:solidFill>
              </a:rPr>
              <a:t>способы защиты прав и свобод существуют в Российской Федерации</a:t>
            </a:r>
            <a:r>
              <a:rPr lang="ru-RU" dirty="0"/>
              <a:t>? (Назовите </a:t>
            </a:r>
            <a:r>
              <a:rPr lang="ru-RU" dirty="0" smtClean="0"/>
              <a:t>любые три </a:t>
            </a:r>
            <a:r>
              <a:rPr lang="ru-RU" dirty="0"/>
              <a:t>способа.) Для каждого из них приведите по одному примеру, иллюстрирующему </a:t>
            </a:r>
            <a:r>
              <a:rPr lang="ru-RU" dirty="0" smtClean="0"/>
              <a:t>деятельность </a:t>
            </a:r>
            <a:r>
              <a:rPr lang="ru-RU" dirty="0"/>
              <a:t>государства по защите прав и свобод граждан. {Каждый пример должен быть </a:t>
            </a:r>
            <a:r>
              <a:rPr lang="ru-RU" dirty="0" smtClean="0"/>
              <a:t>сформулирован </a:t>
            </a:r>
            <a:r>
              <a:rPr lang="ru-RU" dirty="0"/>
              <a:t>развёрнуто. В совокупности примеры должны иллюстрировать три различные способа.)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592" y="1790902"/>
            <a:ext cx="118506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Гарантии основных прав и свобод — это прежде всего экономические, политические, а также специально-юридические (правовые) средства обеспечения реального претворения их в жизнь. Действие правовых гарантий будет эффективным при условии построения правового </a:t>
            </a:r>
            <a:r>
              <a:rPr lang="ru-RU" dirty="0" smtClean="0"/>
              <a:t>государства. Правовые </a:t>
            </a:r>
            <a:r>
              <a:rPr lang="ru-RU" dirty="0"/>
              <a:t>гарантии основных прав и свобод граждан выражаются прежде всего в том, что они закрепляются в конституциях и других правовых актах, отвечающих международно-правовым стандартам. В них </a:t>
            </a:r>
            <a:r>
              <a:rPr lang="ru-RU" dirty="0" smtClean="0"/>
              <a:t>определяется </a:t>
            </a:r>
            <a:r>
              <a:rPr lang="ru-RU" dirty="0"/>
              <a:t>порядок и правила применения этих прав и обязанностей, устанавливаются меры юридической ответственности за посягательства на них, их ущемление. Государство защищает человека независимо от его гражданства, места жительства, социального, имущественного и должностного положения, расовой и национальной принадлежности, пола, возраста, образования, языка, отношения к религии, политических и иных убеждений.</a:t>
            </a:r>
          </a:p>
          <a:p>
            <a:pPr marL="342900" indent="-342900" algn="just">
              <a:buAutoNum type="arabicPeriod"/>
            </a:pPr>
            <a:r>
              <a:rPr lang="ru-RU" dirty="0"/>
              <a:t>1. Выявление, пресечение и недопущение фактов нарушений прав и свобод личности. </a:t>
            </a:r>
            <a:r>
              <a:rPr lang="ru-RU" dirty="0" smtClean="0"/>
              <a:t>Правоохранительные </a:t>
            </a:r>
            <a:r>
              <a:rPr lang="ru-RU" dirty="0"/>
              <a:t>органы занимаются профилактикой правонарушений, раскрывают и расследуют преступления, посягающие на права и свободы граждан.</a:t>
            </a:r>
          </a:p>
          <a:p>
            <a:pPr algn="just"/>
            <a:r>
              <a:rPr lang="ru-RU" dirty="0"/>
              <a:t>2. Восстановление нарушенных прав и свобод личности. Оно осуществляется, как правило, путем: отмены неправомерных юридических актов (например, приказа об увольнении лица); возложения обязанности возместить причиненный </a:t>
            </a:r>
            <a:r>
              <a:rPr lang="ru-RU" dirty="0" smtClean="0"/>
              <a:t>ущерб; опровержения </a:t>
            </a:r>
            <a:r>
              <a:rPr lang="ru-RU" dirty="0"/>
              <a:t>сведений, порочащих честь и достоинство.</a:t>
            </a:r>
          </a:p>
          <a:p>
            <a:pPr algn="just"/>
            <a:r>
              <a:rPr lang="ru-RU" dirty="0"/>
              <a:t>3. Применение норм юридической ответственности. </a:t>
            </a:r>
            <a:r>
              <a:rPr lang="ru-RU" dirty="0" smtClean="0"/>
              <a:t>Для </a:t>
            </a:r>
            <a:r>
              <a:rPr lang="ru-RU" dirty="0"/>
              <a:t>виновного наступают негативные последствия в виде лишений определенных благ, назначаются, например, меры наказания. Они могут касаться как личности правонарушителя (лишение свободы, увольнение и др.), так и его имущества (конфискация, штраф и др.)</a:t>
            </a:r>
          </a:p>
        </p:txBody>
      </p:sp>
    </p:spTree>
    <p:extLst>
      <p:ext uri="{BB962C8B-B14F-4D97-AF65-F5344CB8AC3E}">
        <p14:creationId xmlns:p14="http://schemas.microsoft.com/office/powerpoint/2010/main" val="206595951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283" y="317670"/>
            <a:ext cx="10599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27. </a:t>
            </a:r>
            <a:r>
              <a:rPr lang="ru-RU" dirty="0"/>
              <a:t>Политическое сознание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0129" y="941742"/>
            <a:ext cx="1112365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dirty="0"/>
              <a:t>1.	</a:t>
            </a:r>
            <a:r>
              <a:rPr lang="ru-RU" dirty="0" smtClean="0"/>
              <a:t>Политическое </a:t>
            </a:r>
            <a:r>
              <a:rPr lang="ru-RU" dirty="0"/>
              <a:t>сознание как форма общественного сознания.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2.	Компоненты политического сознания: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1)	знания;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2)	убеждения и установки;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3)	идеи;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4)	стереотипы;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5)	уровни политического сознания.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3.	Функции политического сознания: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1)	регулятивная;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2)	познавательная;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3)	оценочная;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4)	мобилизационная.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4.	Политическое сознание и идеология: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1)	современные политические идеологии;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2)	идеология и сознание граждан;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3)	роль идеологии в формировании политического сознания.</a:t>
            </a:r>
          </a:p>
          <a:p>
            <a:pPr>
              <a:tabLst>
                <a:tab pos="266700" algn="l"/>
              </a:tabLst>
            </a:pPr>
            <a:r>
              <a:rPr lang="ru-RU" dirty="0"/>
              <a:t>5.	Роль СМИ в формировании политического сознания.</a:t>
            </a:r>
          </a:p>
          <a:p>
            <a:pPr>
              <a:tabLst>
                <a:tab pos="266700" algn="l"/>
              </a:tabLst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21602" y="5028032"/>
            <a:ext cx="4584192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, 3, 4 пунктов 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3811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592" y="36576"/>
            <a:ext cx="11850624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25. </a:t>
            </a:r>
            <a:r>
              <a:rPr lang="ru-RU" dirty="0"/>
              <a:t>Обоснуйте </a:t>
            </a:r>
            <a:r>
              <a:rPr lang="ru-RU" dirty="0">
                <a:solidFill>
                  <a:srgbClr val="FF0000"/>
                </a:solidFill>
              </a:rPr>
              <a:t>необходимость формирования компетентного гражданина в условиях демократии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smtClean="0"/>
              <a:t>(</a:t>
            </a:r>
            <a:r>
              <a:rPr lang="ru-RU" dirty="0"/>
              <a:t>Обоснование может быть дано в одном или нескольких распространённых предложениях</a:t>
            </a:r>
            <a:r>
              <a:rPr lang="ru-RU" dirty="0" smtClean="0"/>
              <a:t>.) Какие </a:t>
            </a:r>
            <a:r>
              <a:rPr lang="ru-RU" dirty="0">
                <a:solidFill>
                  <a:srgbClr val="FF0000"/>
                </a:solidFill>
              </a:rPr>
              <a:t>роли в политике может выполнять гражданин в Российской Федерации</a:t>
            </a:r>
            <a:r>
              <a:rPr lang="ru-RU" dirty="0"/>
              <a:t>? (Назовите </a:t>
            </a:r>
            <a:r>
              <a:rPr lang="ru-RU" dirty="0" smtClean="0"/>
              <a:t>любые три </a:t>
            </a:r>
            <a:r>
              <a:rPr lang="ru-RU" dirty="0"/>
              <a:t>роли.) Для каждой из них приведите по одному примеру, иллюстрирующему </a:t>
            </a:r>
            <a:r>
              <a:rPr lang="ru-RU" dirty="0" smtClean="0"/>
              <a:t>реализацию данной </a:t>
            </a:r>
            <a:r>
              <a:rPr lang="ru-RU" dirty="0"/>
              <a:t>роли. (Каждый пример должен быть сформулирован развёрнуто. В совокупности </a:t>
            </a:r>
            <a:r>
              <a:rPr lang="ru-RU" dirty="0" smtClean="0"/>
              <a:t>примеры </a:t>
            </a:r>
            <a:r>
              <a:rPr lang="ru-RU" dirty="0"/>
              <a:t>должны иллюстрировать три различные роли.)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592" y="1790902"/>
            <a:ext cx="116860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 smtClean="0"/>
              <a:t>Гражданину </a:t>
            </a:r>
            <a:r>
              <a:rPr lang="ru-RU" dirty="0"/>
              <a:t>необходима компетентность для участия в политике</a:t>
            </a:r>
          </a:p>
          <a:p>
            <a:pPr algn="just"/>
            <a:r>
              <a:rPr lang="ru-RU" dirty="0"/>
              <a:t>Во - первых, для того, чтобы защитить свои основополагающие права и интересы. Чтобы знать, что предпринять в определенном случае.</a:t>
            </a:r>
          </a:p>
          <a:p>
            <a:pPr algn="just"/>
            <a:r>
              <a:rPr lang="ru-RU" dirty="0"/>
              <a:t>Во-вторых, постижение сути общественных процессов – это одно из убеждений демократии. И потому как людям свойственно ошибаться приверженцы демократии всегда придают огромное значение образованию. А гражданское просвещение требует не только формального обучения, но и дискуссий, обсуждений, столкновения противоположных мнений, свободного доступа к достоверной информации и других атрибутов открытого общества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2. 1) Избиратель. Например, гражданин К. пришёл на избирательный участок и проголосовал за кандидата в президенты от партии «Единая Россия».</a:t>
            </a:r>
          </a:p>
          <a:p>
            <a:pPr algn="just"/>
            <a:r>
              <a:rPr lang="ru-RU" dirty="0"/>
              <a:t>2) Депутат. Например, Аркадий на заседании Государственной Думы внёс законопроект о снижении подоходного налога, большинство депутатов поддержали его идею.</a:t>
            </a:r>
          </a:p>
          <a:p>
            <a:pPr algn="just"/>
            <a:r>
              <a:rPr lang="ru-RU" dirty="0"/>
              <a:t>3) Участник митинга. Например, в городе Н. проходит митинг против повышения пенсионного возраста в стране, и гражданин Семенов активно принимает в нём участие, выражает недовольство относительно предстоящей пенсионной реформы.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887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000" y="0"/>
            <a:ext cx="44726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1.	</a:t>
            </a:r>
            <a:r>
              <a:rPr lang="ru-RU" sz="2000" b="1" dirty="0" smtClean="0"/>
              <a:t>Познавательная деятельность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6000" y="400110"/>
            <a:ext cx="1140832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Один из вариантов плана раскрытия данной темы:</a:t>
            </a:r>
          </a:p>
          <a:p>
            <a:pPr marL="450850">
              <a:tabLst>
                <a:tab pos="804863" algn="l"/>
              </a:tabLst>
            </a:pPr>
            <a:r>
              <a:rPr lang="ru-RU" b="1" dirty="0" smtClean="0"/>
              <a:t>1.	Цели познания.</a:t>
            </a:r>
          </a:p>
          <a:p>
            <a:pPr marL="450850">
              <a:tabLst>
                <a:tab pos="804863" algn="l"/>
              </a:tabLst>
            </a:pPr>
            <a:r>
              <a:rPr lang="ru-RU" b="1" dirty="0" smtClean="0"/>
              <a:t>2.	Этапы познания: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/>
              <a:t>а)	чувственное познание;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/>
              <a:t>б)	рациональное познание.</a:t>
            </a:r>
          </a:p>
          <a:p>
            <a:pPr marL="450850">
              <a:tabLst>
                <a:tab pos="804863" algn="l"/>
              </a:tabLst>
            </a:pPr>
            <a:r>
              <a:rPr lang="ru-RU" i="1" dirty="0" smtClean="0"/>
              <a:t>(При такой или близкой по смыслу формулировке п. 2 достаточно двух подпунктов.)</a:t>
            </a:r>
          </a:p>
          <a:p>
            <a:pPr marL="450850">
              <a:tabLst>
                <a:tab pos="804863" algn="l"/>
              </a:tabLst>
            </a:pPr>
            <a:r>
              <a:rPr lang="ru-RU" b="1" dirty="0" smtClean="0"/>
              <a:t>3.	Проблема познаваемости мира: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/>
              <a:t>а)	оптимизм;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/>
              <a:t>б)	скептицизм;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/>
              <a:t>в)	агностицизм.</a:t>
            </a:r>
          </a:p>
          <a:p>
            <a:pPr marL="450850">
              <a:tabLst>
                <a:tab pos="804863" algn="l"/>
              </a:tabLst>
            </a:pPr>
            <a:r>
              <a:rPr lang="ru-RU" b="1" dirty="0" smtClean="0"/>
              <a:t>4. Виды познания: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/>
              <a:t>а)	научное познание;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/>
              <a:t>б)	житейское познание;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/>
              <a:t>в) художественное познание;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/>
              <a:t>г) религиозное познание и </a:t>
            </a:r>
            <a:r>
              <a:rPr lang="ru-RU" dirty="0" err="1" smtClean="0"/>
              <a:t>др</a:t>
            </a:r>
            <a:r>
              <a:rPr lang="ru-RU" dirty="0" smtClean="0"/>
              <a:t>,</a:t>
            </a:r>
          </a:p>
          <a:p>
            <a:pPr marL="450850">
              <a:tabLst>
                <a:tab pos="804863" algn="l"/>
              </a:tabLst>
            </a:pPr>
            <a:r>
              <a:rPr lang="ru-RU" b="1" dirty="0" smtClean="0">
                <a:solidFill>
                  <a:srgbClr val="C00000"/>
                </a:solidFill>
              </a:rPr>
              <a:t>5. Особенности научного познания: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>
                <a:solidFill>
                  <a:srgbClr val="C00000"/>
                </a:solidFill>
              </a:rPr>
              <a:t>а)	системность и обоснованность;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>
                <a:solidFill>
                  <a:srgbClr val="C00000"/>
                </a:solidFill>
              </a:rPr>
              <a:t>б)	объективность;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>
                <a:solidFill>
                  <a:srgbClr val="C00000"/>
                </a:solidFill>
              </a:rPr>
              <a:t>в)	наличие специальных методов познания;</a:t>
            </a:r>
          </a:p>
          <a:p>
            <a:pPr marL="450850">
              <a:tabLst>
                <a:tab pos="804863" algn="l"/>
              </a:tabLst>
            </a:pPr>
            <a:r>
              <a:rPr lang="ru-RU" dirty="0" smtClean="0">
                <a:solidFill>
                  <a:srgbClr val="C00000"/>
                </a:solidFill>
              </a:rPr>
              <a:t>г)	использование специального языка науки и др</a:t>
            </a:r>
            <a:r>
              <a:rPr lang="ru-RU" dirty="0" smtClean="0"/>
              <a:t>.</a:t>
            </a:r>
          </a:p>
          <a:p>
            <a:pPr marL="450850">
              <a:tabLst>
                <a:tab pos="804863" algn="l"/>
              </a:tabLst>
            </a:pPr>
            <a:r>
              <a:rPr lang="ru-RU" b="1" dirty="0" smtClean="0"/>
              <a:t>6.	Особенности социального познания,</a:t>
            </a:r>
          </a:p>
          <a:p>
            <a:pPr marL="450850">
              <a:tabLst>
                <a:tab pos="804863" algn="l"/>
              </a:tabLst>
            </a:pPr>
            <a:r>
              <a:rPr lang="ru-RU" b="1" dirty="0" smtClean="0"/>
              <a:t>7.	Истина.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82445" y="4922891"/>
            <a:ext cx="4714483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686810" algn="l"/>
              </a:tabLst>
            </a:pP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Наличие любых двух из 2, 3, 4 и 5 пунктов </a:t>
            </a:r>
            <a:r>
              <a:rPr lang="ru-RU" b="1" i="1" dirty="0" smtClean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плана в данной или близкой по смыслу формулировке позволит </a:t>
            </a:r>
            <a:r>
              <a:rPr lang="ru-RU" b="1" i="1" dirty="0">
                <a:solidFill>
                  <a:srgbClr val="000000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раскрыть содержание этой темы по существу</a:t>
            </a:r>
            <a:endParaRPr lang="ru-RU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518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297" y="247517"/>
            <a:ext cx="1161339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25. </a:t>
            </a:r>
            <a:r>
              <a:rPr lang="ru-RU" sz="2000" b="1" dirty="0" smtClean="0">
                <a:solidFill>
                  <a:srgbClr val="C00000"/>
                </a:solidFill>
              </a:rPr>
              <a:t>Обоснуйте </a:t>
            </a:r>
            <a:r>
              <a:rPr lang="ru-RU" sz="2000" b="1" dirty="0">
                <a:solidFill>
                  <a:srgbClr val="C00000"/>
                </a:solidFill>
              </a:rPr>
              <a:t>сложность достижения истинного знания как результата познания</a:t>
            </a:r>
            <a:r>
              <a:rPr lang="ru-RU" sz="2000" dirty="0"/>
              <a:t>. (Обоснование </a:t>
            </a:r>
            <a:r>
              <a:rPr lang="ru-RU" sz="2000" dirty="0" smtClean="0"/>
              <a:t>может быть </a:t>
            </a:r>
            <a:r>
              <a:rPr lang="ru-RU" sz="2000" dirty="0"/>
              <a:t>дано </a:t>
            </a:r>
            <a:r>
              <a:rPr lang="ru-RU" sz="2000" b="1" u="sng" dirty="0"/>
              <a:t>в одном или нескольких распространённых предложениях</a:t>
            </a:r>
            <a:r>
              <a:rPr lang="ru-RU" sz="2000" dirty="0"/>
              <a:t>.)</a:t>
            </a:r>
          </a:p>
          <a:p>
            <a:pPr algn="just"/>
            <a:r>
              <a:rPr lang="ru-RU" sz="2000" b="1" dirty="0">
                <a:solidFill>
                  <a:srgbClr val="C00000"/>
                </a:solidFill>
              </a:rPr>
              <a:t>Какие науки относят к естественным? </a:t>
            </a:r>
            <a:r>
              <a:rPr lang="ru-RU" sz="2000" dirty="0"/>
              <a:t>(Навозите </a:t>
            </a:r>
            <a:r>
              <a:rPr lang="ru-RU" sz="2000" b="1" u="sng" dirty="0"/>
              <a:t>любые три науки</a:t>
            </a:r>
            <a:r>
              <a:rPr lang="ru-RU" sz="2000" dirty="0"/>
              <a:t>.) </a:t>
            </a:r>
            <a:r>
              <a:rPr lang="ru-RU" sz="2000" b="1" dirty="0">
                <a:solidFill>
                  <a:srgbClr val="C00000"/>
                </a:solidFill>
              </a:rPr>
              <a:t>Для каждой из них </a:t>
            </a:r>
            <a:r>
              <a:rPr lang="ru-RU" sz="2000" b="1" dirty="0" smtClean="0">
                <a:solidFill>
                  <a:srgbClr val="C00000"/>
                </a:solidFill>
              </a:rPr>
              <a:t>приведите по </a:t>
            </a:r>
            <a:r>
              <a:rPr lang="ru-RU" sz="2000" b="1" dirty="0">
                <a:solidFill>
                  <a:srgbClr val="C00000"/>
                </a:solidFill>
              </a:rPr>
              <a:t>одному примеру, иллюстрирующему реализацию любой функции науки </a:t>
            </a:r>
            <a:r>
              <a:rPr lang="ru-RU" sz="2000" dirty="0"/>
              <a:t>в жизни общества.</a:t>
            </a:r>
          </a:p>
          <a:p>
            <a:pPr algn="just"/>
            <a:r>
              <a:rPr lang="ru-RU" sz="2000" dirty="0"/>
              <a:t>(Каждый </a:t>
            </a:r>
            <a:r>
              <a:rPr lang="ru-RU" sz="2000" b="1" u="sng" dirty="0"/>
              <a:t>пример должен быть сформулирован развёрнуто</a:t>
            </a:r>
            <a:r>
              <a:rPr lang="ru-RU" sz="2000" dirty="0"/>
              <a:t>. В совокупности примеры </a:t>
            </a:r>
            <a:r>
              <a:rPr lang="ru-RU" sz="2000" dirty="0" smtClean="0"/>
              <a:t>должны </a:t>
            </a:r>
            <a:r>
              <a:rPr lang="ru-RU" sz="2000" b="1" u="sng" dirty="0" smtClean="0"/>
              <a:t>иллюстрировать </a:t>
            </a:r>
            <a:r>
              <a:rPr lang="ru-RU" sz="2000" b="1" u="sng" dirty="0"/>
              <a:t>три различные функции</a:t>
            </a:r>
            <a:r>
              <a:rPr lang="ru-RU" sz="2000" dirty="0"/>
              <a:t>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297" y="2318187"/>
            <a:ext cx="11613397" cy="2554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/>
              <a:t>Содержание верного </a:t>
            </a:r>
            <a:r>
              <a:rPr lang="ru-RU" sz="2000" dirty="0" smtClean="0"/>
              <a:t>ответа (</a:t>
            </a:r>
            <a:r>
              <a:rPr lang="ru-RU" sz="2000" dirty="0"/>
              <a:t>допускаются иные формулировки ответа, не искажающие его смысля)</a:t>
            </a:r>
          </a:p>
          <a:p>
            <a:r>
              <a:rPr lang="ru-RU" sz="2000" dirty="0"/>
              <a:t>Правильный ответ должен содержать следующие элементы;</a:t>
            </a:r>
          </a:p>
          <a:p>
            <a:r>
              <a:rPr lang="ru-RU" sz="2000" dirty="0"/>
              <a:t>1)	обоснование;</a:t>
            </a:r>
          </a:p>
          <a:p>
            <a:r>
              <a:rPr lang="ru-RU" sz="2000" dirty="0"/>
              <a:t>2)	ответ на вопрос:</a:t>
            </a:r>
          </a:p>
          <a:p>
            <a:r>
              <a:rPr lang="ru-RU" sz="2000" dirty="0"/>
              <a:t>(Ответ на вопрос засчитывается только при корректном указании названий трёх наук.)</a:t>
            </a:r>
          </a:p>
          <a:p>
            <a:r>
              <a:rPr lang="ru-RU" sz="2000" dirty="0"/>
              <a:t>3)	три примера, иллюстрирующих реализацию различных функций,</a:t>
            </a:r>
          </a:p>
          <a:p>
            <a:r>
              <a:rPr lang="ru-RU" sz="2000" dirty="0"/>
              <a:t>Засчитываются. только обоснование, сформулированное как распространённое предложение, и примеры</a:t>
            </a:r>
            <a:r>
              <a:rPr lang="ru-RU" sz="2000" dirty="0" smtClean="0"/>
              <a:t>, сформулированные </a:t>
            </a:r>
            <a:r>
              <a:rPr lang="ru-RU" sz="2000" dirty="0"/>
              <a:t>развёрнуто (отдельные слова и словосочетания не засчитываются)</a:t>
            </a:r>
          </a:p>
        </p:txBody>
      </p:sp>
    </p:spTree>
    <p:extLst>
      <p:ext uri="{BB962C8B-B14F-4D97-AF65-F5344CB8AC3E}">
        <p14:creationId xmlns:p14="http://schemas.microsoft.com/office/powerpoint/2010/main" val="1293960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9966" y="0"/>
            <a:ext cx="113757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1.Истина – это знание, которое соответствует объекту познания. Несмотря на то, что основным критерием истинного знания является практика, не каждое истинное знание можно проверить практическим путем. На пути к достижению истинного знания существуют препятствия: некорректная работа органов чувств, неточные расчёты, искажённое восприятие чужого опыта, что приводит к заблуждению, а не истине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2. К </a:t>
            </a:r>
            <a:r>
              <a:rPr lang="ru-RU" dirty="0"/>
              <a:t>естественным наукам относят: биологию, метеорологию, физику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3. </a:t>
            </a:r>
            <a:r>
              <a:rPr lang="ru-RU" dirty="0"/>
              <a:t>Социальная функция науки: ученые в области вирусологии выяснили причины, почему вирус Ковид-19 так опасен для людей и дали рекомендации населению по профилактике </a:t>
            </a:r>
            <a:r>
              <a:rPr lang="ru-RU" dirty="0" err="1"/>
              <a:t>короновирусной</a:t>
            </a:r>
            <a:r>
              <a:rPr lang="ru-RU" dirty="0"/>
              <a:t> инфекции.</a:t>
            </a:r>
          </a:p>
          <a:p>
            <a:r>
              <a:rPr lang="ru-RU" dirty="0"/>
              <a:t>- Познавательно-объяснительная: при помощи эксперимента учёные физики объяснили силу тока.</a:t>
            </a:r>
          </a:p>
          <a:p>
            <a:r>
              <a:rPr lang="ru-RU" dirty="0"/>
              <a:t>- Прогностическая : ученые метеорологи предсказали в ближайший год потепление температуры по всей планете на 3 градуса.</a:t>
            </a:r>
          </a:p>
        </p:txBody>
      </p:sp>
    </p:spTree>
    <p:extLst>
      <p:ext uri="{BB962C8B-B14F-4D97-AF65-F5344CB8AC3E}">
        <p14:creationId xmlns:p14="http://schemas.microsoft.com/office/powerpoint/2010/main" val="2962073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635893"/>
              </p:ext>
            </p:extLst>
          </p:nvPr>
        </p:nvGraphicFramePr>
        <p:xfrm>
          <a:off x="340963" y="402956"/>
          <a:ext cx="11592732" cy="5850616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0271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0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21597">
                <a:tc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25. </a:t>
                      </a:r>
                      <a:r>
                        <a:rPr lang="ru-RU" sz="2000" dirty="0" smtClean="0">
                          <a:effectLst/>
                        </a:rPr>
                        <a:t>Правильно </a:t>
                      </a:r>
                      <a:r>
                        <a:rPr lang="ru-RU" sz="2000" dirty="0">
                          <a:effectLst/>
                        </a:rPr>
                        <a:t>даны обоснование и ответ на вопрос, приведены </a:t>
                      </a:r>
                      <a:r>
                        <a:rPr lang="ru-RU" sz="2000" dirty="0" smtClean="0">
                          <a:effectLst/>
                        </a:rPr>
                        <a:t>три примера </a:t>
                      </a:r>
                      <a:r>
                        <a:rPr lang="ru-RU" sz="2000" dirty="0">
                          <a:effectLst/>
                        </a:rPr>
                        <a:t>(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</a:rPr>
                        <a:t>всего пять элементов ответа</a:t>
                      </a:r>
                      <a:r>
                        <a:rPr lang="ru-RU" sz="2000" dirty="0">
                          <a:effectLst/>
                        </a:rPr>
                        <a:t>) </a:t>
                      </a:r>
                      <a:r>
                        <a:rPr lang="ru-RU" sz="2000" b="1" dirty="0">
                          <a:effectLst/>
                        </a:rPr>
                        <a:t>при </a:t>
                      </a:r>
                      <a:r>
                        <a:rPr lang="ru-RU" sz="2000" b="1" dirty="0" smtClean="0">
                          <a:effectLst/>
                        </a:rPr>
                        <a:t>отсутствии дополнительных </a:t>
                      </a:r>
                      <a:r>
                        <a:rPr lang="ru-RU" sz="2000" dirty="0">
                          <a:effectLst/>
                        </a:rPr>
                        <a:t>(сверх требуемых трёх) примеров, </a:t>
                      </a:r>
                      <a:r>
                        <a:rPr lang="ru-RU" sz="2000" b="1" dirty="0" smtClean="0">
                          <a:effectLst/>
                        </a:rPr>
                        <a:t>содержащих неточности/ошибки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 anchor="b"/>
                </a:tc>
                <a:tc>
                  <a:txBody>
                    <a:bodyPr/>
                    <a:lstStyle/>
                    <a:p>
                      <a:pPr marL="3600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9713">
                <a:tc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Правильно приведены только четыре любых элемента ответа </a:t>
                      </a:r>
                      <a:r>
                        <a:rPr lang="ru-RU" sz="2000" dirty="0" smtClean="0">
                          <a:effectLst/>
                        </a:rPr>
                        <a:t>при отсутствии </a:t>
                      </a:r>
                      <a:r>
                        <a:rPr lang="ru-RU" sz="2000" dirty="0">
                          <a:effectLst/>
                        </a:rPr>
                        <a:t>дополнительных (сверх требуемых трёх) примеров</a:t>
                      </a:r>
                      <a:r>
                        <a:rPr lang="ru-RU" sz="2000" dirty="0" smtClean="0">
                          <a:effectLst/>
                        </a:rPr>
                        <a:t>, содержащих неточности </a:t>
                      </a:r>
                      <a:r>
                        <a:rPr lang="ru-RU" sz="2000" dirty="0">
                          <a:effectLst/>
                        </a:rPr>
                        <a:t>ошибки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9713">
                <a:tc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Правильно приведены только три любых элемента ответа </a:t>
                      </a:r>
                      <a:r>
                        <a:rPr lang="ru-RU" sz="2000" dirty="0" smtClean="0">
                          <a:effectLst/>
                        </a:rPr>
                        <a:t>при отсутствии </a:t>
                      </a:r>
                      <a:r>
                        <a:rPr lang="ru-RU" sz="2000" dirty="0">
                          <a:effectLst/>
                        </a:rPr>
                        <a:t>дополнительных (сверх требуемых трёх) примеров</a:t>
                      </a:r>
                      <a:r>
                        <a:rPr lang="ru-RU" sz="2000" dirty="0" smtClean="0">
                          <a:effectLst/>
                        </a:rPr>
                        <a:t>, содержащих неточности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ошибки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 anchor="b"/>
                </a:tc>
                <a:tc>
                  <a:txBody>
                    <a:bodyPr/>
                    <a:lstStyle/>
                    <a:p>
                      <a:pPr marL="3600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9426">
                <a:tc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Правильно приведены только два любых элемента ответа </a:t>
                      </a:r>
                      <a:r>
                        <a:rPr lang="ru-RU" sz="2000" dirty="0" smtClean="0">
                          <a:effectLst/>
                        </a:rPr>
                        <a:t>при отсутствии </a:t>
                      </a:r>
                      <a:r>
                        <a:rPr lang="ru-RU" sz="2000" dirty="0">
                          <a:effectLst/>
                        </a:rPr>
                        <a:t>дополнительных (сверх требуемых трёх) примеров</a:t>
                      </a:r>
                      <a:r>
                        <a:rPr lang="ru-RU" sz="2000" dirty="0" smtClean="0">
                          <a:effectLst/>
                        </a:rPr>
                        <a:t>, содержащих неточности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ошибки</a:t>
                      </a:r>
                      <a:r>
                        <a:rPr lang="ru-RU" sz="2000" dirty="0">
                          <a:effectLst/>
                        </a:rPr>
                        <a:t>.</a:t>
                      </a:r>
                    </a:p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ИЛИ Правильно приведены любые три-пять элементов ответа </a:t>
                      </a:r>
                      <a:r>
                        <a:rPr lang="ru-RU" sz="2000" dirty="0" smtClean="0">
                          <a:effectLst/>
                        </a:rPr>
                        <a:t>при наличии </a:t>
                      </a:r>
                      <a:r>
                        <a:rPr lang="ru-RU" sz="2000" dirty="0">
                          <a:effectLst/>
                        </a:rPr>
                        <a:t>одного или более дополнительных (сверх требуемых трёх</a:t>
                      </a:r>
                      <a:r>
                        <a:rPr lang="ru-RU" sz="2000" dirty="0" smtClean="0">
                          <a:effectLst/>
                        </a:rPr>
                        <a:t>) примеров</a:t>
                      </a:r>
                      <a:r>
                        <a:rPr lang="ru-RU" sz="2000" dirty="0">
                          <a:effectLst/>
                        </a:rPr>
                        <a:t>, содержащих неточности ошибки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05367">
                <a:tc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Правильно приведён только один любой элемент ответа.</a:t>
                      </a:r>
                    </a:p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ИЛИ Правильно приведены любые два элемента ответа </a:t>
                      </a:r>
                      <a:r>
                        <a:rPr lang="ru-RU" sz="2000" dirty="0" smtClean="0">
                          <a:effectLst/>
                        </a:rPr>
                        <a:t>при наличии </a:t>
                      </a:r>
                      <a:r>
                        <a:rPr lang="ru-RU" sz="2000" dirty="0">
                          <a:effectLst/>
                        </a:rPr>
                        <a:t>одного или более дополнительных (сверх требуемых трёх</a:t>
                      </a:r>
                      <a:r>
                        <a:rPr lang="ru-RU" sz="2000" dirty="0" smtClean="0">
                          <a:effectLst/>
                        </a:rPr>
                        <a:t>) примеров</a:t>
                      </a:r>
                      <a:r>
                        <a:rPr lang="ru-RU" sz="2000" dirty="0">
                          <a:effectLst/>
                        </a:rPr>
                        <a:t>, содержащих неточности </a:t>
                      </a:r>
                      <a:r>
                        <a:rPr lang="ru-RU" sz="2000" dirty="0" smtClean="0">
                          <a:effectLst/>
                        </a:rPr>
                        <a:t>ошибки</a:t>
                      </a:r>
                      <a:r>
                        <a:rPr lang="ru-RU" sz="2000" dirty="0">
                          <a:effectLst/>
                        </a:rPr>
                        <a:t>.</a:t>
                      </a:r>
                    </a:p>
                    <a:p>
                      <a:pPr marL="36000" algn="l">
                        <a:spcAft>
                          <a:spcPts val="0"/>
                        </a:spcAft>
                        <a:tabLst>
                          <a:tab pos="513080" algn="l"/>
                          <a:tab pos="1347470" algn="l"/>
                          <a:tab pos="2261870" algn="l"/>
                          <a:tab pos="2898140" algn="l"/>
                        </a:tabLst>
                      </a:pPr>
                      <a:r>
                        <a:rPr lang="ru-RU" sz="2000" dirty="0" smtClean="0">
                          <a:effectLst/>
                        </a:rPr>
                        <a:t>ИЛИ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Приведены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рассуждения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общего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характера, не </a:t>
                      </a:r>
                      <a:r>
                        <a:rPr lang="ru-RU" sz="2000" dirty="0">
                          <a:effectLst/>
                        </a:rPr>
                        <a:t>соответствующие требованию задания.</a:t>
                      </a:r>
                    </a:p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ИЛИ Ответ неправильный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 anchor="b"/>
                </a:tc>
                <a:tc>
                  <a:txBody>
                    <a:bodyPr/>
                    <a:lstStyle/>
                    <a:p>
                      <a:pPr marL="36000"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0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085">
                <a:tc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Максимальный </a:t>
                      </a:r>
                      <a:r>
                        <a:rPr lang="ru-RU" sz="2000" dirty="0" smtClean="0">
                          <a:effectLst/>
                        </a:rPr>
                        <a:t>балл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228600"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4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3874" marR="3874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99794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1137</TotalTime>
  <Words>8312</Words>
  <Application>Microsoft Office PowerPoint</Application>
  <PresentationFormat>Широкоэкранный</PresentationFormat>
  <Paragraphs>813</Paragraphs>
  <Slides>59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5" baseType="lpstr">
      <vt:lpstr>Arial</vt:lpstr>
      <vt:lpstr>Arial Unicode MS</vt:lpstr>
      <vt:lpstr>Calibri</vt:lpstr>
      <vt:lpstr>Calibri Light</vt:lpstr>
      <vt:lpstr>Courier New</vt:lpstr>
      <vt:lpstr>Тема Office</vt:lpstr>
      <vt:lpstr>Задание 24 Составить сложный ПЛАН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24 Составить сложный ПЛАН </dc:title>
  <dc:creator>User</dc:creator>
  <cp:lastModifiedBy>User</cp:lastModifiedBy>
  <cp:revision>112</cp:revision>
  <dcterms:created xsi:type="dcterms:W3CDTF">2022-01-14T16:57:37Z</dcterms:created>
  <dcterms:modified xsi:type="dcterms:W3CDTF">2022-09-23T21:07:08Z</dcterms:modified>
</cp:coreProperties>
</file>