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57" r:id="rId3"/>
    <p:sldId id="269" r:id="rId4"/>
    <p:sldId id="274" r:id="rId5"/>
    <p:sldId id="275" r:id="rId6"/>
    <p:sldId id="270" r:id="rId7"/>
    <p:sldId id="271" r:id="rId8"/>
    <p:sldId id="272" r:id="rId9"/>
    <p:sldId id="273" r:id="rId10"/>
    <p:sldId id="276" r:id="rId11"/>
    <p:sldId id="277" r:id="rId12"/>
    <p:sldId id="278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B4792A"/>
    <a:srgbClr val="734D1B"/>
    <a:srgbClr val="FF3399"/>
    <a:srgbClr val="8F4B2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8" autoAdjust="0"/>
    <p:restoredTop sz="94660"/>
  </p:normalViewPr>
  <p:slideViewPr>
    <p:cSldViewPr snapToGrid="0">
      <p:cViewPr>
        <p:scale>
          <a:sx n="76" d="100"/>
          <a:sy n="76" d="100"/>
        </p:scale>
        <p:origin x="946" y="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37CF9E4-B7B5-49AB-8FB2-3820B0C8CB70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53D194-5212-4916-95C5-7E5CB302AB71}">
      <dgm:prSet phldrT="[Текст]"/>
      <dgm:spPr/>
      <dgm:t>
        <a:bodyPr/>
        <a:lstStyle/>
        <a:p>
          <a:r>
            <a:rPr lang="ru-RU">
              <a:latin typeface="Times New Roman" pitchFamily="18" charset="0"/>
              <a:cs typeface="Times New Roman" pitchFamily="18" charset="0"/>
            </a:rPr>
            <a:t>БУДНИЧНАЯ</a:t>
          </a:r>
        </a:p>
      </dgm:t>
    </dgm:pt>
    <dgm:pt modelId="{B2AE4E06-5E45-4EB9-9BE3-2AC92E634ABE}" type="parTrans" cxnId="{27DED491-3022-4D25-8461-B8EFE0A3943B}">
      <dgm:prSet/>
      <dgm:spPr/>
      <dgm:t>
        <a:bodyPr/>
        <a:lstStyle/>
        <a:p>
          <a:endParaRPr lang="ru-RU"/>
        </a:p>
      </dgm:t>
    </dgm:pt>
    <dgm:pt modelId="{FD3D5BD0-DC2B-42E2-9F04-4F2FBC8C6169}" type="sibTrans" cxnId="{27DED491-3022-4D25-8461-B8EFE0A3943B}">
      <dgm:prSet/>
      <dgm:spPr/>
      <dgm:t>
        <a:bodyPr/>
        <a:lstStyle/>
        <a:p>
          <a:endParaRPr lang="ru-RU"/>
        </a:p>
      </dgm:t>
    </dgm:pt>
    <dgm:pt modelId="{0DB24709-5211-48B5-A817-E8843015184F}">
      <dgm:prSet phldrT="[Текст]"/>
      <dgm:spPr>
        <a:solidFill>
          <a:srgbClr val="FF0000"/>
        </a:solidFill>
      </dgm:spPr>
      <dgm:t>
        <a:bodyPr/>
        <a:lstStyle/>
        <a:p>
          <a:r>
            <a:rPr lang="ru-RU">
              <a:latin typeface="Times New Roman" pitchFamily="18" charset="0"/>
              <a:cs typeface="Times New Roman" pitchFamily="18" charset="0"/>
            </a:rPr>
            <a:t>ПРАЗДНИЧНАЯ</a:t>
          </a:r>
        </a:p>
      </dgm:t>
    </dgm:pt>
    <dgm:pt modelId="{3460A0FA-81C7-4940-8ABF-F2D1A788E80C}" type="parTrans" cxnId="{DE07D85B-953C-423D-9F2B-0F0582D85F96}">
      <dgm:prSet/>
      <dgm:spPr/>
      <dgm:t>
        <a:bodyPr/>
        <a:lstStyle/>
        <a:p>
          <a:endParaRPr lang="ru-RU"/>
        </a:p>
      </dgm:t>
    </dgm:pt>
    <dgm:pt modelId="{39C25709-D54A-4117-BAD2-B7AB55FBDCB7}" type="sibTrans" cxnId="{DE07D85B-953C-423D-9F2B-0F0582D85F96}">
      <dgm:prSet/>
      <dgm:spPr/>
      <dgm:t>
        <a:bodyPr/>
        <a:lstStyle/>
        <a:p>
          <a:endParaRPr lang="ru-RU"/>
        </a:p>
      </dgm:t>
    </dgm:pt>
    <dgm:pt modelId="{FC65E526-1238-473C-855D-C44244ED2943}">
      <dgm:prSet phldrT="[Текст]"/>
      <dgm:spPr>
        <a:solidFill>
          <a:srgbClr val="FFC000"/>
        </a:solidFill>
      </dgm:spPr>
      <dgm:t>
        <a:bodyPr/>
        <a:lstStyle/>
        <a:p>
          <a:r>
            <a:rPr lang="ru-RU">
              <a:latin typeface="Times New Roman" pitchFamily="18" charset="0"/>
              <a:cs typeface="Times New Roman" pitchFamily="18" charset="0"/>
            </a:rPr>
            <a:t>СВАДЕБНАЯ</a:t>
          </a:r>
        </a:p>
      </dgm:t>
    </dgm:pt>
    <dgm:pt modelId="{DCFDBA2D-1C03-429C-978A-20A095FA988F}" type="parTrans" cxnId="{845C9BCE-14C2-4711-AEEB-DA12FBC3F836}">
      <dgm:prSet/>
      <dgm:spPr/>
      <dgm:t>
        <a:bodyPr/>
        <a:lstStyle/>
        <a:p>
          <a:endParaRPr lang="ru-RU"/>
        </a:p>
      </dgm:t>
    </dgm:pt>
    <dgm:pt modelId="{5542AF23-A060-4F56-B33D-1991BF6C3B5A}" type="sibTrans" cxnId="{845C9BCE-14C2-4711-AEEB-DA12FBC3F836}">
      <dgm:prSet/>
      <dgm:spPr/>
      <dgm:t>
        <a:bodyPr/>
        <a:lstStyle/>
        <a:p>
          <a:endParaRPr lang="ru-RU"/>
        </a:p>
      </dgm:t>
    </dgm:pt>
    <dgm:pt modelId="{9E3AD6DE-D0F7-40D2-BB39-BF3261CBB97D}">
      <dgm:prSet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ru-RU">
              <a:latin typeface="Times New Roman" pitchFamily="18" charset="0"/>
              <a:cs typeface="Times New Roman" pitchFamily="18" charset="0"/>
            </a:rPr>
            <a:t>ТРАУРНАЯ</a:t>
          </a:r>
        </a:p>
      </dgm:t>
    </dgm:pt>
    <dgm:pt modelId="{4ACBD2B2-F068-49DD-9FCA-0BCE9B1BE55E}" type="parTrans" cxnId="{8582EAFC-2407-4751-AB0B-8F97A83938A9}">
      <dgm:prSet/>
      <dgm:spPr/>
      <dgm:t>
        <a:bodyPr/>
        <a:lstStyle/>
        <a:p>
          <a:endParaRPr lang="ru-RU"/>
        </a:p>
      </dgm:t>
    </dgm:pt>
    <dgm:pt modelId="{1E6F6B7A-529A-4751-AA9C-14F984473CF3}" type="sibTrans" cxnId="{8582EAFC-2407-4751-AB0B-8F97A83938A9}">
      <dgm:prSet/>
      <dgm:spPr/>
      <dgm:t>
        <a:bodyPr/>
        <a:lstStyle/>
        <a:p>
          <a:endParaRPr lang="ru-RU"/>
        </a:p>
      </dgm:t>
    </dgm:pt>
    <dgm:pt modelId="{768C1061-D70A-40D4-9D6D-E574F159DFB4}" type="pres">
      <dgm:prSet presAssocID="{537CF9E4-B7B5-49AB-8FB2-3820B0C8CB7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16069EE-8B5E-4D02-8719-B235B07B2C6E}" type="pres">
      <dgm:prSet presAssocID="{8853D194-5212-4916-95C5-7E5CB302AB71}" presName="parentLin" presStyleCnt="0"/>
      <dgm:spPr/>
    </dgm:pt>
    <dgm:pt modelId="{24283438-C475-476D-B9C2-3929FB80EBFD}" type="pres">
      <dgm:prSet presAssocID="{8853D194-5212-4916-95C5-7E5CB302AB71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FF9EB97C-18B0-4514-A3B5-EA1B296E0994}" type="pres">
      <dgm:prSet presAssocID="{8853D194-5212-4916-95C5-7E5CB302AB71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5A7998-95ED-4205-9AD7-C982DFA864C6}" type="pres">
      <dgm:prSet presAssocID="{8853D194-5212-4916-95C5-7E5CB302AB71}" presName="negativeSpace" presStyleCnt="0"/>
      <dgm:spPr/>
    </dgm:pt>
    <dgm:pt modelId="{ED5CCE54-64B9-4B60-9B58-C8051753A175}" type="pres">
      <dgm:prSet presAssocID="{8853D194-5212-4916-95C5-7E5CB302AB71}" presName="childText" presStyleLbl="conFgAcc1" presStyleIdx="0" presStyleCnt="4">
        <dgm:presLayoutVars>
          <dgm:bulletEnabled val="1"/>
        </dgm:presLayoutVars>
      </dgm:prSet>
      <dgm:spPr/>
    </dgm:pt>
    <dgm:pt modelId="{1B512606-9F42-46A9-B32D-FCBD4413663F}" type="pres">
      <dgm:prSet presAssocID="{FD3D5BD0-DC2B-42E2-9F04-4F2FBC8C6169}" presName="spaceBetweenRectangles" presStyleCnt="0"/>
      <dgm:spPr/>
    </dgm:pt>
    <dgm:pt modelId="{E1E92DC6-BA34-4700-A879-95FDD53FF52F}" type="pres">
      <dgm:prSet presAssocID="{0DB24709-5211-48B5-A817-E8843015184F}" presName="parentLin" presStyleCnt="0"/>
      <dgm:spPr/>
    </dgm:pt>
    <dgm:pt modelId="{47AE4E53-AA01-4C50-8463-E0546C3528CC}" type="pres">
      <dgm:prSet presAssocID="{0DB24709-5211-48B5-A817-E8843015184F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E621067B-944F-4BE9-AE64-8A8CB38A77F4}" type="pres">
      <dgm:prSet presAssocID="{0DB24709-5211-48B5-A817-E8843015184F}" presName="parentText" presStyleLbl="node1" presStyleIdx="1" presStyleCnt="4" custLinFactNeighborY="184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881AC1-FD4E-4AAA-BF26-6426CC8480D4}" type="pres">
      <dgm:prSet presAssocID="{0DB24709-5211-48B5-A817-E8843015184F}" presName="negativeSpace" presStyleCnt="0"/>
      <dgm:spPr/>
    </dgm:pt>
    <dgm:pt modelId="{C18F067A-1153-44B9-AFA7-88F27F6323AD}" type="pres">
      <dgm:prSet presAssocID="{0DB24709-5211-48B5-A817-E8843015184F}" presName="childText" presStyleLbl="conFgAcc1" presStyleIdx="1" presStyleCnt="4">
        <dgm:presLayoutVars>
          <dgm:bulletEnabled val="1"/>
        </dgm:presLayoutVars>
      </dgm:prSet>
      <dgm:spPr/>
    </dgm:pt>
    <dgm:pt modelId="{497BB191-B9E5-4930-8F04-442D4CB27912}" type="pres">
      <dgm:prSet presAssocID="{39C25709-D54A-4117-BAD2-B7AB55FBDCB7}" presName="spaceBetweenRectangles" presStyleCnt="0"/>
      <dgm:spPr/>
    </dgm:pt>
    <dgm:pt modelId="{03B93D51-EE06-4D78-877A-96D9CA5649B6}" type="pres">
      <dgm:prSet presAssocID="{FC65E526-1238-473C-855D-C44244ED2943}" presName="parentLin" presStyleCnt="0"/>
      <dgm:spPr/>
    </dgm:pt>
    <dgm:pt modelId="{C05CA52D-43AF-4518-B2FF-021BDB02E30A}" type="pres">
      <dgm:prSet presAssocID="{FC65E526-1238-473C-855D-C44244ED2943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F11994EE-58BC-48E3-B41E-9741A05CF0DD}" type="pres">
      <dgm:prSet presAssocID="{FC65E526-1238-473C-855D-C44244ED2943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1796FC-9AF6-4399-92B9-A4F54DF027C7}" type="pres">
      <dgm:prSet presAssocID="{FC65E526-1238-473C-855D-C44244ED2943}" presName="negativeSpace" presStyleCnt="0"/>
      <dgm:spPr/>
    </dgm:pt>
    <dgm:pt modelId="{424B594A-8DBA-4B7C-A9DA-98071241BF3C}" type="pres">
      <dgm:prSet presAssocID="{FC65E526-1238-473C-855D-C44244ED2943}" presName="childText" presStyleLbl="conFgAcc1" presStyleIdx="2" presStyleCnt="4" custLinFactNeighborX="93" custLinFactNeighborY="6066">
        <dgm:presLayoutVars>
          <dgm:bulletEnabled val="1"/>
        </dgm:presLayoutVars>
      </dgm:prSet>
      <dgm:spPr/>
    </dgm:pt>
    <dgm:pt modelId="{0F51CC56-A349-400F-A612-72D5E2DDF6E9}" type="pres">
      <dgm:prSet presAssocID="{5542AF23-A060-4F56-B33D-1991BF6C3B5A}" presName="spaceBetweenRectangles" presStyleCnt="0"/>
      <dgm:spPr/>
    </dgm:pt>
    <dgm:pt modelId="{D377E745-5FC6-4678-917C-35F773C4F086}" type="pres">
      <dgm:prSet presAssocID="{9E3AD6DE-D0F7-40D2-BB39-BF3261CBB97D}" presName="parentLin" presStyleCnt="0"/>
      <dgm:spPr/>
    </dgm:pt>
    <dgm:pt modelId="{3644DEBE-D4AF-4A81-B9CA-6FE686E48E4B}" type="pres">
      <dgm:prSet presAssocID="{9E3AD6DE-D0F7-40D2-BB39-BF3261CBB97D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98DEC053-8B50-4761-9BE4-3B1DDEEAADD4}" type="pres">
      <dgm:prSet presAssocID="{9E3AD6DE-D0F7-40D2-BB39-BF3261CBB97D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CEB503-39B4-4831-943B-8C26D50A1AE4}" type="pres">
      <dgm:prSet presAssocID="{9E3AD6DE-D0F7-40D2-BB39-BF3261CBB97D}" presName="negativeSpace" presStyleCnt="0"/>
      <dgm:spPr/>
    </dgm:pt>
    <dgm:pt modelId="{9525EAC1-4D31-49FF-A94D-C405A289C7D2}" type="pres">
      <dgm:prSet presAssocID="{9E3AD6DE-D0F7-40D2-BB39-BF3261CBB97D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958F0A1D-B99E-4FD4-BFB9-4699EB4AB7F7}" type="presOf" srcId="{8853D194-5212-4916-95C5-7E5CB302AB71}" destId="{24283438-C475-476D-B9C2-3929FB80EBFD}" srcOrd="0" destOrd="0" presId="urn:microsoft.com/office/officeart/2005/8/layout/list1"/>
    <dgm:cxn modelId="{A8E311EA-EC51-400C-9E15-0F7D2407EE9F}" type="presOf" srcId="{537CF9E4-B7B5-49AB-8FB2-3820B0C8CB70}" destId="{768C1061-D70A-40D4-9D6D-E574F159DFB4}" srcOrd="0" destOrd="0" presId="urn:microsoft.com/office/officeart/2005/8/layout/list1"/>
    <dgm:cxn modelId="{8582EAFC-2407-4751-AB0B-8F97A83938A9}" srcId="{537CF9E4-B7B5-49AB-8FB2-3820B0C8CB70}" destId="{9E3AD6DE-D0F7-40D2-BB39-BF3261CBB97D}" srcOrd="3" destOrd="0" parTransId="{4ACBD2B2-F068-49DD-9FCA-0BCE9B1BE55E}" sibTransId="{1E6F6B7A-529A-4751-AA9C-14F984473CF3}"/>
    <dgm:cxn modelId="{E2A50F7A-FDA6-4366-A803-1D8D325AA86B}" type="presOf" srcId="{8853D194-5212-4916-95C5-7E5CB302AB71}" destId="{FF9EB97C-18B0-4514-A3B5-EA1B296E0994}" srcOrd="1" destOrd="0" presId="urn:microsoft.com/office/officeart/2005/8/layout/list1"/>
    <dgm:cxn modelId="{D8FCFE39-CC34-4795-944E-7ADD9DE8A8FE}" type="presOf" srcId="{0DB24709-5211-48B5-A817-E8843015184F}" destId="{47AE4E53-AA01-4C50-8463-E0546C3528CC}" srcOrd="0" destOrd="0" presId="urn:microsoft.com/office/officeart/2005/8/layout/list1"/>
    <dgm:cxn modelId="{DE07D85B-953C-423D-9F2B-0F0582D85F96}" srcId="{537CF9E4-B7B5-49AB-8FB2-3820B0C8CB70}" destId="{0DB24709-5211-48B5-A817-E8843015184F}" srcOrd="1" destOrd="0" parTransId="{3460A0FA-81C7-4940-8ABF-F2D1A788E80C}" sibTransId="{39C25709-D54A-4117-BAD2-B7AB55FBDCB7}"/>
    <dgm:cxn modelId="{5DCE3F41-53A6-4627-AA39-B8CC2E7A468F}" type="presOf" srcId="{FC65E526-1238-473C-855D-C44244ED2943}" destId="{F11994EE-58BC-48E3-B41E-9741A05CF0DD}" srcOrd="1" destOrd="0" presId="urn:microsoft.com/office/officeart/2005/8/layout/list1"/>
    <dgm:cxn modelId="{845C9BCE-14C2-4711-AEEB-DA12FBC3F836}" srcId="{537CF9E4-B7B5-49AB-8FB2-3820B0C8CB70}" destId="{FC65E526-1238-473C-855D-C44244ED2943}" srcOrd="2" destOrd="0" parTransId="{DCFDBA2D-1C03-429C-978A-20A095FA988F}" sibTransId="{5542AF23-A060-4F56-B33D-1991BF6C3B5A}"/>
    <dgm:cxn modelId="{60E0082D-856E-472C-92E2-E18EAE8BC2C3}" type="presOf" srcId="{0DB24709-5211-48B5-A817-E8843015184F}" destId="{E621067B-944F-4BE9-AE64-8A8CB38A77F4}" srcOrd="1" destOrd="0" presId="urn:microsoft.com/office/officeart/2005/8/layout/list1"/>
    <dgm:cxn modelId="{EA4D6010-9FF5-470D-8E1B-FDE019852F5E}" type="presOf" srcId="{FC65E526-1238-473C-855D-C44244ED2943}" destId="{C05CA52D-43AF-4518-B2FF-021BDB02E30A}" srcOrd="0" destOrd="0" presId="urn:microsoft.com/office/officeart/2005/8/layout/list1"/>
    <dgm:cxn modelId="{353C7724-EDBC-4251-BC0A-0945D7325A14}" type="presOf" srcId="{9E3AD6DE-D0F7-40D2-BB39-BF3261CBB97D}" destId="{98DEC053-8B50-4761-9BE4-3B1DDEEAADD4}" srcOrd="1" destOrd="0" presId="urn:microsoft.com/office/officeart/2005/8/layout/list1"/>
    <dgm:cxn modelId="{27DED491-3022-4D25-8461-B8EFE0A3943B}" srcId="{537CF9E4-B7B5-49AB-8FB2-3820B0C8CB70}" destId="{8853D194-5212-4916-95C5-7E5CB302AB71}" srcOrd="0" destOrd="0" parTransId="{B2AE4E06-5E45-4EB9-9BE3-2AC92E634ABE}" sibTransId="{FD3D5BD0-DC2B-42E2-9F04-4F2FBC8C6169}"/>
    <dgm:cxn modelId="{288661EF-EEA5-4636-8E2F-DB2D2D9C5E1F}" type="presOf" srcId="{9E3AD6DE-D0F7-40D2-BB39-BF3261CBB97D}" destId="{3644DEBE-D4AF-4A81-B9CA-6FE686E48E4B}" srcOrd="0" destOrd="0" presId="urn:microsoft.com/office/officeart/2005/8/layout/list1"/>
    <dgm:cxn modelId="{4C23C6FC-DF2D-4CC5-8D79-834E5752892B}" type="presParOf" srcId="{768C1061-D70A-40D4-9D6D-E574F159DFB4}" destId="{116069EE-8B5E-4D02-8719-B235B07B2C6E}" srcOrd="0" destOrd="0" presId="urn:microsoft.com/office/officeart/2005/8/layout/list1"/>
    <dgm:cxn modelId="{E6664E5D-7070-45F5-825F-76CA8D820659}" type="presParOf" srcId="{116069EE-8B5E-4D02-8719-B235B07B2C6E}" destId="{24283438-C475-476D-B9C2-3929FB80EBFD}" srcOrd="0" destOrd="0" presId="urn:microsoft.com/office/officeart/2005/8/layout/list1"/>
    <dgm:cxn modelId="{0AE425BE-BEF9-464A-96BF-42771B945EE0}" type="presParOf" srcId="{116069EE-8B5E-4D02-8719-B235B07B2C6E}" destId="{FF9EB97C-18B0-4514-A3B5-EA1B296E0994}" srcOrd="1" destOrd="0" presId="urn:microsoft.com/office/officeart/2005/8/layout/list1"/>
    <dgm:cxn modelId="{2EC23C7C-5105-482C-A2E8-7259FCB391AC}" type="presParOf" srcId="{768C1061-D70A-40D4-9D6D-E574F159DFB4}" destId="{6C5A7998-95ED-4205-9AD7-C982DFA864C6}" srcOrd="1" destOrd="0" presId="urn:microsoft.com/office/officeart/2005/8/layout/list1"/>
    <dgm:cxn modelId="{108DA50E-096D-4006-B047-42D33964612C}" type="presParOf" srcId="{768C1061-D70A-40D4-9D6D-E574F159DFB4}" destId="{ED5CCE54-64B9-4B60-9B58-C8051753A175}" srcOrd="2" destOrd="0" presId="urn:microsoft.com/office/officeart/2005/8/layout/list1"/>
    <dgm:cxn modelId="{681AF4EF-D069-4264-8CE0-A9E931A3BC06}" type="presParOf" srcId="{768C1061-D70A-40D4-9D6D-E574F159DFB4}" destId="{1B512606-9F42-46A9-B32D-FCBD4413663F}" srcOrd="3" destOrd="0" presId="urn:microsoft.com/office/officeart/2005/8/layout/list1"/>
    <dgm:cxn modelId="{12952576-D524-4B97-8579-14DFE8DFBE65}" type="presParOf" srcId="{768C1061-D70A-40D4-9D6D-E574F159DFB4}" destId="{E1E92DC6-BA34-4700-A879-95FDD53FF52F}" srcOrd="4" destOrd="0" presId="urn:microsoft.com/office/officeart/2005/8/layout/list1"/>
    <dgm:cxn modelId="{DA36A637-4F4F-44B6-8981-43530F2AAFF3}" type="presParOf" srcId="{E1E92DC6-BA34-4700-A879-95FDD53FF52F}" destId="{47AE4E53-AA01-4C50-8463-E0546C3528CC}" srcOrd="0" destOrd="0" presId="urn:microsoft.com/office/officeart/2005/8/layout/list1"/>
    <dgm:cxn modelId="{2C0C4167-336F-4C34-AF0B-1C42D2C3C0D6}" type="presParOf" srcId="{E1E92DC6-BA34-4700-A879-95FDD53FF52F}" destId="{E621067B-944F-4BE9-AE64-8A8CB38A77F4}" srcOrd="1" destOrd="0" presId="urn:microsoft.com/office/officeart/2005/8/layout/list1"/>
    <dgm:cxn modelId="{079CAFC4-4288-4588-835C-99018E4BFA7F}" type="presParOf" srcId="{768C1061-D70A-40D4-9D6D-E574F159DFB4}" destId="{89881AC1-FD4E-4AAA-BF26-6426CC8480D4}" srcOrd="5" destOrd="0" presId="urn:microsoft.com/office/officeart/2005/8/layout/list1"/>
    <dgm:cxn modelId="{1A5EA815-B9DB-4477-8BF9-8DCF08C30D34}" type="presParOf" srcId="{768C1061-D70A-40D4-9D6D-E574F159DFB4}" destId="{C18F067A-1153-44B9-AFA7-88F27F6323AD}" srcOrd="6" destOrd="0" presId="urn:microsoft.com/office/officeart/2005/8/layout/list1"/>
    <dgm:cxn modelId="{20DC43D1-6DAA-4766-B07A-2FAE7E128379}" type="presParOf" srcId="{768C1061-D70A-40D4-9D6D-E574F159DFB4}" destId="{497BB191-B9E5-4930-8F04-442D4CB27912}" srcOrd="7" destOrd="0" presId="urn:microsoft.com/office/officeart/2005/8/layout/list1"/>
    <dgm:cxn modelId="{98720426-04FE-4D22-94D2-B76CD35CB165}" type="presParOf" srcId="{768C1061-D70A-40D4-9D6D-E574F159DFB4}" destId="{03B93D51-EE06-4D78-877A-96D9CA5649B6}" srcOrd="8" destOrd="0" presId="urn:microsoft.com/office/officeart/2005/8/layout/list1"/>
    <dgm:cxn modelId="{98ECBFD5-4039-4080-9877-869A1C884010}" type="presParOf" srcId="{03B93D51-EE06-4D78-877A-96D9CA5649B6}" destId="{C05CA52D-43AF-4518-B2FF-021BDB02E30A}" srcOrd="0" destOrd="0" presId="urn:microsoft.com/office/officeart/2005/8/layout/list1"/>
    <dgm:cxn modelId="{82EEE6E0-8AEE-4DB1-A745-C1808CFACB1C}" type="presParOf" srcId="{03B93D51-EE06-4D78-877A-96D9CA5649B6}" destId="{F11994EE-58BC-48E3-B41E-9741A05CF0DD}" srcOrd="1" destOrd="0" presId="urn:microsoft.com/office/officeart/2005/8/layout/list1"/>
    <dgm:cxn modelId="{88544314-BBCD-4B0D-818E-6EE2A540D5A5}" type="presParOf" srcId="{768C1061-D70A-40D4-9D6D-E574F159DFB4}" destId="{5A1796FC-9AF6-4399-92B9-A4F54DF027C7}" srcOrd="9" destOrd="0" presId="urn:microsoft.com/office/officeart/2005/8/layout/list1"/>
    <dgm:cxn modelId="{A311D1EE-A236-4DEA-8432-10FC0E86B616}" type="presParOf" srcId="{768C1061-D70A-40D4-9D6D-E574F159DFB4}" destId="{424B594A-8DBA-4B7C-A9DA-98071241BF3C}" srcOrd="10" destOrd="0" presId="urn:microsoft.com/office/officeart/2005/8/layout/list1"/>
    <dgm:cxn modelId="{4CF910B9-3F74-4978-9FA7-EFAA8816C07F}" type="presParOf" srcId="{768C1061-D70A-40D4-9D6D-E574F159DFB4}" destId="{0F51CC56-A349-400F-A612-72D5E2DDF6E9}" srcOrd="11" destOrd="0" presId="urn:microsoft.com/office/officeart/2005/8/layout/list1"/>
    <dgm:cxn modelId="{857ED82B-AF2A-4D34-8BF4-165888DD79E3}" type="presParOf" srcId="{768C1061-D70A-40D4-9D6D-E574F159DFB4}" destId="{D377E745-5FC6-4678-917C-35F773C4F086}" srcOrd="12" destOrd="0" presId="urn:microsoft.com/office/officeart/2005/8/layout/list1"/>
    <dgm:cxn modelId="{F4E3F8AE-D440-4F60-A908-DBD48A57ACDE}" type="presParOf" srcId="{D377E745-5FC6-4678-917C-35F773C4F086}" destId="{3644DEBE-D4AF-4A81-B9CA-6FE686E48E4B}" srcOrd="0" destOrd="0" presId="urn:microsoft.com/office/officeart/2005/8/layout/list1"/>
    <dgm:cxn modelId="{81027FBA-FF7F-4CE5-9211-20EC6F8BE36F}" type="presParOf" srcId="{D377E745-5FC6-4678-917C-35F773C4F086}" destId="{98DEC053-8B50-4761-9BE4-3B1DDEEAADD4}" srcOrd="1" destOrd="0" presId="urn:microsoft.com/office/officeart/2005/8/layout/list1"/>
    <dgm:cxn modelId="{3F3350E5-ED58-4AA9-94E8-F7B9D22861D7}" type="presParOf" srcId="{768C1061-D70A-40D4-9D6D-E574F159DFB4}" destId="{03CEB503-39B4-4831-943B-8C26D50A1AE4}" srcOrd="13" destOrd="0" presId="urn:microsoft.com/office/officeart/2005/8/layout/list1"/>
    <dgm:cxn modelId="{B022ECB7-265A-4AF8-B4B5-061B78634093}" type="presParOf" srcId="{768C1061-D70A-40D4-9D6D-E574F159DFB4}" destId="{9525EAC1-4D31-49FF-A94D-C405A289C7D2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D5CCE54-64B9-4B60-9B58-C8051753A175}">
      <dsp:nvSpPr>
        <dsp:cNvPr id="0" name=""/>
        <dsp:cNvSpPr/>
      </dsp:nvSpPr>
      <dsp:spPr>
        <a:xfrm>
          <a:off x="0" y="216419"/>
          <a:ext cx="457581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9EB97C-18B0-4514-A3B5-EA1B296E0994}">
      <dsp:nvSpPr>
        <dsp:cNvPr id="0" name=""/>
        <dsp:cNvSpPr/>
      </dsp:nvSpPr>
      <dsp:spPr>
        <a:xfrm>
          <a:off x="228790" y="9779"/>
          <a:ext cx="3203067" cy="4132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068" tIns="0" rIns="121068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>
              <a:latin typeface="Times New Roman" pitchFamily="18" charset="0"/>
              <a:cs typeface="Times New Roman" pitchFamily="18" charset="0"/>
            </a:rPr>
            <a:t>БУДНИЧНАЯ</a:t>
          </a:r>
        </a:p>
      </dsp:txBody>
      <dsp:txXfrm>
        <a:off x="228790" y="9779"/>
        <a:ext cx="3203067" cy="413280"/>
      </dsp:txXfrm>
    </dsp:sp>
    <dsp:sp modelId="{C18F067A-1153-44B9-AFA7-88F27F6323AD}">
      <dsp:nvSpPr>
        <dsp:cNvPr id="0" name=""/>
        <dsp:cNvSpPr/>
      </dsp:nvSpPr>
      <dsp:spPr>
        <a:xfrm>
          <a:off x="0" y="851459"/>
          <a:ext cx="457581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21067B-944F-4BE9-AE64-8A8CB38A77F4}">
      <dsp:nvSpPr>
        <dsp:cNvPr id="0" name=""/>
        <dsp:cNvSpPr/>
      </dsp:nvSpPr>
      <dsp:spPr>
        <a:xfrm>
          <a:off x="228790" y="652440"/>
          <a:ext cx="3203067" cy="413280"/>
        </a:xfrm>
        <a:prstGeom prst="roundRect">
          <a:avLst/>
        </a:prstGeom>
        <a:solidFill>
          <a:srgbClr val="FF0000"/>
        </a:solid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068" tIns="0" rIns="121068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>
              <a:latin typeface="Times New Roman" pitchFamily="18" charset="0"/>
              <a:cs typeface="Times New Roman" pitchFamily="18" charset="0"/>
            </a:rPr>
            <a:t>ПРАЗДНИЧНАЯ</a:t>
          </a:r>
        </a:p>
      </dsp:txBody>
      <dsp:txXfrm>
        <a:off x="228790" y="652440"/>
        <a:ext cx="3203067" cy="413280"/>
      </dsp:txXfrm>
    </dsp:sp>
    <dsp:sp modelId="{424B594A-8DBA-4B7C-A9DA-98071241BF3C}">
      <dsp:nvSpPr>
        <dsp:cNvPr id="0" name=""/>
        <dsp:cNvSpPr/>
      </dsp:nvSpPr>
      <dsp:spPr>
        <a:xfrm>
          <a:off x="0" y="1491085"/>
          <a:ext cx="457581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1994EE-58BC-48E3-B41E-9741A05CF0DD}">
      <dsp:nvSpPr>
        <dsp:cNvPr id="0" name=""/>
        <dsp:cNvSpPr/>
      </dsp:nvSpPr>
      <dsp:spPr>
        <a:xfrm>
          <a:off x="228790" y="1279860"/>
          <a:ext cx="3203067" cy="413280"/>
        </a:xfrm>
        <a:prstGeom prst="roundRect">
          <a:avLst/>
        </a:prstGeom>
        <a:solidFill>
          <a:srgbClr val="FFC000"/>
        </a:solid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068" tIns="0" rIns="121068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>
              <a:latin typeface="Times New Roman" pitchFamily="18" charset="0"/>
              <a:cs typeface="Times New Roman" pitchFamily="18" charset="0"/>
            </a:rPr>
            <a:t>СВАДЕБНАЯ</a:t>
          </a:r>
        </a:p>
      </dsp:txBody>
      <dsp:txXfrm>
        <a:off x="228790" y="1279860"/>
        <a:ext cx="3203067" cy="413280"/>
      </dsp:txXfrm>
    </dsp:sp>
    <dsp:sp modelId="{9525EAC1-4D31-49FF-A94D-C405A289C7D2}">
      <dsp:nvSpPr>
        <dsp:cNvPr id="0" name=""/>
        <dsp:cNvSpPr/>
      </dsp:nvSpPr>
      <dsp:spPr>
        <a:xfrm>
          <a:off x="0" y="2121540"/>
          <a:ext cx="457581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DEC053-8B50-4761-9BE4-3B1DDEEAADD4}">
      <dsp:nvSpPr>
        <dsp:cNvPr id="0" name=""/>
        <dsp:cNvSpPr/>
      </dsp:nvSpPr>
      <dsp:spPr>
        <a:xfrm>
          <a:off x="228790" y="1914900"/>
          <a:ext cx="3203067" cy="413280"/>
        </a:xfrm>
        <a:prstGeom prst="roundRect">
          <a:avLst/>
        </a:prstGeom>
        <a:solidFill>
          <a:schemeClr val="accent4">
            <a:lumMod val="50000"/>
          </a:schemeClr>
        </a:solid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068" tIns="0" rIns="121068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>
              <a:latin typeface="Times New Roman" pitchFamily="18" charset="0"/>
              <a:cs typeface="Times New Roman" pitchFamily="18" charset="0"/>
            </a:rPr>
            <a:t>ТРАУРНАЯ</a:t>
          </a:r>
        </a:p>
      </dsp:txBody>
      <dsp:txXfrm>
        <a:off x="228790" y="1914900"/>
        <a:ext cx="3203067" cy="4132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418320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fld id="{9E016143-E03C-4CFD-AFDC-14E5BDEA754C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3E54A-A8CA-48C1-9504-691B58049D29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6C806-BBF7-471C-9527-881CE2266695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94063-DF36-4330-A365-08DA1FA5B7D6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A7C6C-0F39-4D70-8E8D-FE5B9C95FA73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transition spd="slow"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FA4AC-08CC-42CE-BD01-C191750A04EC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7A723-92A7-435B-B681-F25B092FEFEB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70639-886C-4FCF-9EAB-ABB5DA3F3F4A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30651-31F4-45D2-98AE-A2108F41BC0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3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3789A-C914-4DB1-8815-80B5EC7335C5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  <a:blipFill>
            <a:blip r:embed="rId2"/>
            <a:stretch>
              <a:fillRect/>
            </a:stretch>
          </a:blipFill>
        </p:spPr>
        <p:txBody>
          <a:bodyPr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3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440AA-91A0-436F-8FDB-C0F939DCAE21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0E59FD0C-5451-4CA0-86AF-E70AE3279989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ransition spd="slow">
    <p:wheel spokes="8"/>
  </p:transition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uvarov0.livejournal.com/366979.html" TargetMode="External"/><Relationship Id="rId2" Type="http://schemas.openxmlformats.org/officeDocument/2006/relationships/hyperlink" Target="https://vk.com/photo-44128323_310449285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2604216" y="546345"/>
            <a:ext cx="5997173" cy="1111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FFC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Традиционный костюм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FFC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Тамбовской губернии</a:t>
            </a:r>
            <a:endParaRPr lang="ru-RU" sz="3600" kern="10" spc="0" dirty="0">
              <a:ln w="9525">
                <a:solidFill>
                  <a:srgbClr val="FFC000"/>
                </a:solidFill>
                <a:round/>
                <a:headEnd/>
                <a:tailEnd/>
              </a:ln>
              <a:solidFill>
                <a:srgbClr val="C0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7601049" y="4379986"/>
            <a:ext cx="4569478" cy="1464231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МАУ ДО  города Калининграда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 «ДМШ им. Р.М. Глиэра»  </a:t>
            </a:r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Остапцова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Т.Н. </a:t>
            </a:r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преподаватель фольклорных дисциплин</a:t>
            </a:r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</p:txBody>
      </p:sp>
      <p:pic>
        <p:nvPicPr>
          <p:cNvPr id="15" name="Рисунок 14" descr="http://nacekomie.ru/forum/files/201302/21509_eb9519215e3c32113734760ff37bca86.jpg"/>
          <p:cNvPicPr/>
          <p:nvPr/>
        </p:nvPicPr>
        <p:blipFill>
          <a:blip r:embed="rId2" cstate="print"/>
          <a:srcRect l="5975" t="3395" r="6394" b="5556"/>
          <a:stretch>
            <a:fillRect/>
          </a:stretch>
        </p:blipFill>
        <p:spPr bwMode="auto">
          <a:xfrm>
            <a:off x="4183778" y="1794049"/>
            <a:ext cx="3181350" cy="4495800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C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733169315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502460" y="157909"/>
            <a:ext cx="24048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Заключение</a:t>
            </a:r>
            <a:endParaRPr kumimoji="0" lang="ru-RU" sz="28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371788" y="1632347"/>
            <a:ext cx="6846277" cy="3643551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Слово «костюм», пришедшее из французского языка, означает «обычай». Отделка костюма часто служила не только украшением, но и оберегала от зла. Одежда каждой области и народности имела свои особенности. Главной чертой народной одежды Тамбовского края — сохранение устойчивых традиций.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В русской народной одежде нашли отражения душа народа и его представления о прекрасном... Чем пристальнее изучаешь русский народный костюм, тем больше находишь в нем ценностей, и он становится образной летописью наших предков, который языком цвета, формы, орнамента раскрывает нам многие сокровенные тайны и законы красоты народного искусства.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</p:txBody>
      </p:sp>
      <p:pic>
        <p:nvPicPr>
          <p:cNvPr id="7" name="Рисунок 6" descr="https://pp.userapi.com/cm5XNusW0_rGi-caOO1MlKaZYS2-FnxAroLHwQ/BCcGEEtD5xQ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77425" y="834013"/>
            <a:ext cx="3928906" cy="5476352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C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758086699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568983" y="650278"/>
            <a:ext cx="47365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Благодарю за внимание!</a:t>
            </a:r>
            <a:endParaRPr kumimoji="0" lang="ru-RU" sz="28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3" name="Рисунок 2" descr="https://pp.userapi.com/hXFtAkcmLdQIGY9-tjOjPH333QcBkeORS0j7cg/C-tF_iDQWes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8124" y="1487157"/>
            <a:ext cx="2493646" cy="4210258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C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 descr="https://pp.userapi.com/MBb5AMx4UsX6suz-QvTWEIlzPpzQ0_RDubISAw/Rp0M0WFRAo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5825" y="1426866"/>
            <a:ext cx="3222276" cy="4230355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C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758086699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547344" y="157909"/>
            <a:ext cx="231505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Источники:</a:t>
            </a:r>
            <a:endParaRPr kumimoji="0" lang="ru-RU" sz="28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391886" y="1493888"/>
            <a:ext cx="7931498" cy="2553891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457056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Брун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 В.,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Тильке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 М. История костюма от древности до нового времени. – М.: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Легпромбытиздат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, 1995.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Arial" pitchFamily="34" charset="0"/>
              </a:rPr>
              <a:t>Жигулева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Arial" pitchFamily="34" charset="0"/>
              </a:rPr>
              <a:t> В.М.  Русская традиционная одежда Тамбовской губернии. –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Arial" pitchFamily="34" charset="0"/>
              </a:rPr>
              <a:t>Гнозис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Arial" pitchFamily="34" charset="0"/>
              </a:rPr>
              <a:t>, 2018.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Исенко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 С.П. Русский народный костюм. – М.: ООО «Издательство АСТ», 1999.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Кашинская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 Н.М. История костюма. – М.: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Легпромбытиздат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, 1986.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  <a:hlinkClick r:id="rId2"/>
              </a:rPr>
              <a:t>https://vk.com/photo-44128323_310449285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  <a:hlinkClick r:id="rId3"/>
              </a:rPr>
              <a:t>https://uvarov0.livejournal.com/366979.html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58086699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551349" y="157909"/>
            <a:ext cx="230704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Вступление</a:t>
            </a:r>
            <a:endParaRPr kumimoji="0" lang="ru-RU" sz="28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211015" y="938483"/>
            <a:ext cx="6722347" cy="5754767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Национальный костюм для любого народа – это воплощение всех его особенностей, культуры и традиций. 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Каждая нация может похвастаться особенной одеждой, которая хранит в себе частичку прошлого и позволяет сохранить национальную идентичность.</a:t>
            </a:r>
          </a:p>
          <a:p>
            <a:pPr indent="449263"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chemeClr val="bg1"/>
                </a:solidFill>
              </a:rPr>
              <a:t>Национальные костюмы – это не просто тряпочка или кусок материи из другой страны, это целая история народов и отдельные сказания, легенды и фольклор. 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Цель работы:</a:t>
            </a:r>
          </a:p>
          <a:p>
            <a:pPr lvl="0"/>
            <a:r>
              <a:rPr lang="ru-RU" sz="1600" b="1" dirty="0" smtClean="0">
                <a:solidFill>
                  <a:schemeClr val="bg1"/>
                </a:solidFill>
              </a:rPr>
              <a:t>знакомство с традиционным костюмом Тамбовской губернии.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Задачи:</a:t>
            </a:r>
          </a:p>
          <a:p>
            <a:pPr lvl="0"/>
            <a:r>
              <a:rPr lang="ru-RU" sz="1600" b="1" dirty="0" smtClean="0">
                <a:solidFill>
                  <a:schemeClr val="bg1"/>
                </a:solidFill>
              </a:rPr>
              <a:t>познакомится с традиционным тамбовским костюмом;</a:t>
            </a:r>
          </a:p>
          <a:p>
            <a:pPr lvl="0"/>
            <a:r>
              <a:rPr lang="ru-RU" sz="1600" b="1" dirty="0" smtClean="0">
                <a:solidFill>
                  <a:schemeClr val="bg1"/>
                </a:solidFill>
              </a:rPr>
              <a:t>выделить характерные особенности костюма Тамбовской губернии.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 Актуальность:</a:t>
            </a:r>
          </a:p>
          <a:p>
            <a:pPr lvl="0"/>
            <a:r>
              <a:rPr lang="ru-RU" sz="1600" b="1" dirty="0" smtClean="0">
                <a:solidFill>
                  <a:schemeClr val="bg1"/>
                </a:solidFill>
              </a:rPr>
              <a:t>возросший интерес общества к культуре и традициям своих предков.</a:t>
            </a:r>
          </a:p>
          <a:p>
            <a:pPr indent="449263" algn="just" defTabSz="914400" fontAlgn="base">
              <a:spcBef>
                <a:spcPct val="0"/>
              </a:spcBef>
              <a:spcAft>
                <a:spcPct val="0"/>
              </a:spcAft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https://pp.userapi.com/I6inniCqvqbz2EjPPmGYWJRy9O9rdp_U-dDzFQ/qKPffgxpN9M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80987" y="1582071"/>
            <a:ext cx="4562421" cy="3070860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C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758086699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551349" y="157909"/>
            <a:ext cx="75275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Русский традиционный костюм</a:t>
            </a:r>
            <a:endParaRPr kumimoji="0" lang="ru-RU" sz="28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31597" y="972227"/>
            <a:ext cx="6775938" cy="3677603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Русский национальный костюм – сложившийся на протяжении веков традиционный комплекс одежды, обуви и аксессуаров, которые использовались русскими людьми в повседневном и праздничном обиходе. Имеет знаменитые особенности в зависимости от конкретного региона.</a:t>
            </a:r>
          </a:p>
          <a:p>
            <a:pPr indent="449263"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chemeClr val="bg1"/>
                </a:solidFill>
              </a:rPr>
              <a:t>Русский народный костюм представляет два типа – северный и южный. На севере России крестьяне носили одежду существенно различную от крестьян южных районов. В центральной России носили близкий по характеру к северному, однако, в некоторых отдельных местах можно было увидеть костюм с чертами южнорусской одежды.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Oval 2"/>
          <p:cNvSpPr>
            <a:spLocks noChangeArrowheads="1"/>
          </p:cNvSpPr>
          <p:nvPr/>
        </p:nvSpPr>
        <p:spPr bwMode="auto">
          <a:xfrm>
            <a:off x="737193" y="5038341"/>
            <a:ext cx="2219325" cy="1508125"/>
          </a:xfrm>
          <a:prstGeom prst="ellipse">
            <a:avLst/>
          </a:prstGeom>
          <a:solidFill>
            <a:srgbClr val="FF0000"/>
          </a:solidFill>
          <a:ln w="38100">
            <a:solidFill>
              <a:srgbClr val="FFC000"/>
            </a:solidFill>
            <a:round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Calibri" pitchFamily="34" charset="0"/>
                <a:cs typeface="Arial" pitchFamily="34" charset="0"/>
              </a:rPr>
              <a:t>         </a:t>
            </a: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cs typeface="Arial" pitchFamily="34" charset="0"/>
              </a:rPr>
              <a:t>ЮЖНЫЙ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Oval 3"/>
          <p:cNvSpPr>
            <a:spLocks noChangeArrowheads="1"/>
          </p:cNvSpPr>
          <p:nvPr/>
        </p:nvSpPr>
        <p:spPr bwMode="auto">
          <a:xfrm>
            <a:off x="4634331" y="4978051"/>
            <a:ext cx="2219325" cy="1508125"/>
          </a:xfrm>
          <a:prstGeom prst="ellipse">
            <a:avLst/>
          </a:prstGeom>
          <a:solidFill>
            <a:srgbClr val="0070C0"/>
          </a:solidFill>
          <a:ln w="38100">
            <a:solidFill>
              <a:srgbClr val="FFC000"/>
            </a:solidFill>
            <a:round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cs typeface="Arial" pitchFamily="34" charset="0"/>
              </a:rPr>
              <a:t>      СЕВЕРНЫЙ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Oval 4"/>
          <p:cNvSpPr>
            <a:spLocks noChangeArrowheads="1"/>
          </p:cNvSpPr>
          <p:nvPr/>
        </p:nvSpPr>
        <p:spPr bwMode="auto">
          <a:xfrm>
            <a:off x="2626772" y="4909806"/>
            <a:ext cx="2368550" cy="1508125"/>
          </a:xfrm>
          <a:prstGeom prst="ellipse">
            <a:avLst/>
          </a:prstGeom>
          <a:solidFill>
            <a:srgbClr val="00B050"/>
          </a:solidFill>
          <a:ln w="38100">
            <a:solidFill>
              <a:srgbClr val="FFC000"/>
            </a:solidFill>
            <a:round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cs typeface="Arial" pitchFamily="34" charset="0"/>
              </a:rPr>
              <a:t>ЦЕНТРАЛЬНЫЙ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http://900igr.net/up/datai/174916/0006-012-.jpg"/>
          <p:cNvPicPr/>
          <p:nvPr/>
        </p:nvPicPr>
        <p:blipFill>
          <a:blip r:embed="rId2" cstate="print">
            <a:lum bright="-10000" contrast="-10000"/>
          </a:blip>
          <a:srcRect l="3041" t="3668" r="3475" b="4054"/>
          <a:stretch>
            <a:fillRect/>
          </a:stretch>
        </p:blipFill>
        <p:spPr bwMode="auto">
          <a:xfrm>
            <a:off x="7516166" y="1075174"/>
            <a:ext cx="4441371" cy="4360984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C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758086699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222435" y="178005"/>
            <a:ext cx="384913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Тамбовский костюм</a:t>
            </a:r>
            <a:endParaRPr kumimoji="0" lang="ru-RU" sz="28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231112" y="789394"/>
            <a:ext cx="6591718" cy="3098721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Костюм может многое рассказать об эпохе, в которую был создан. Народный костюм, наряду с языком, мифом и обрядом образует единую знаковую систему. Он выполняет несколько взаимосвязанных  функций: практическую, эстетическую, магическую, обрядовую и указывает на возраст, социальное положение, назначение костюма и его региональную принадлежность.</a:t>
            </a:r>
          </a:p>
          <a:p>
            <a:pPr indent="449263"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chemeClr val="bg1"/>
                </a:solidFill>
              </a:rPr>
              <a:t>Народная одежда различалась по назначению (будничная, праздничная, свадебная, траурная), а также по возрасту и семейному положению.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</p:txBody>
      </p:sp>
      <p:pic>
        <p:nvPicPr>
          <p:cNvPr id="4" name="Рисунок 3" descr="Screenshot_20190508_19534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9157" y="1617785"/>
            <a:ext cx="4336786" cy="4099725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C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5" name="Схема 4"/>
          <p:cNvGraphicFramePr/>
          <p:nvPr/>
        </p:nvGraphicFramePr>
        <p:xfrm>
          <a:off x="1105089" y="4126272"/>
          <a:ext cx="4575810" cy="2484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="" xmlns:p14="http://schemas.microsoft.com/office/powerpoint/2010/main" val="758086699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222435" y="178005"/>
            <a:ext cx="384913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Тамбовский костюм</a:t>
            </a:r>
            <a:endParaRPr kumimoji="0" lang="ru-RU" sz="28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80871" y="826228"/>
            <a:ext cx="5918478" cy="2281476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Основным способами орнаментации домашних тканей было ткачество , вышивка, набойка. Техника узорного ткачества и вышивка по счету нитей обусловили прямолинейные ,геометрические  контуры, отсутствие круглых очертаний в узоре. У мастериц Тамбовской губернии была популярная оригинальная техника вышивания крестом. Так называемый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«тамбовский крест»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</p:txBody>
      </p:sp>
      <p:pic>
        <p:nvPicPr>
          <p:cNvPr id="4" name="Рисунок 3" descr="https://mtdata.ru/u9/photo8C03/20323813565-0/original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9090" y="3406390"/>
            <a:ext cx="2903974" cy="2069961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C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Screenshot_20190508_19541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22831" y="1223889"/>
            <a:ext cx="2725189" cy="4071592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C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Screenshot_20190508_195438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97728" y="1201365"/>
            <a:ext cx="2494272" cy="3953440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C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758086699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222435" y="178005"/>
            <a:ext cx="384913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Тамбовский костюм</a:t>
            </a:r>
            <a:endParaRPr kumimoji="0" lang="ru-RU" sz="28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31596" y="1020251"/>
            <a:ext cx="5389265" cy="4767263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600" b="1" dirty="0" smtClean="0">
                <a:solidFill>
                  <a:schemeClr val="bg1"/>
                </a:solidFill>
              </a:rPr>
              <a:t>Женский костюм Тамбовской губернии принадлежал к </a:t>
            </a:r>
            <a:r>
              <a:rPr lang="ru-RU" sz="1600" b="1" dirty="0" err="1" smtClean="0">
                <a:solidFill>
                  <a:schemeClr val="bg1"/>
                </a:solidFill>
              </a:rPr>
              <a:t>поневному</a:t>
            </a:r>
            <a:r>
              <a:rPr lang="ru-RU" sz="1600" b="1" dirty="0" smtClean="0">
                <a:solidFill>
                  <a:schemeClr val="bg1"/>
                </a:solidFill>
              </a:rPr>
              <a:t>  типу. </a:t>
            </a:r>
          </a:p>
          <a:p>
            <a:pPr algn="just"/>
            <a:r>
              <a:rPr lang="ru-RU" sz="1600" b="1" dirty="0" smtClean="0">
                <a:solidFill>
                  <a:schemeClr val="bg1"/>
                </a:solidFill>
              </a:rPr>
              <a:t>Рубаха – древнейший элемент одежды. Основа девичьего и женского костюмов. В южных областях шили целые рубахи из четырех продольных полотнищ. Их носили девушки и старухи.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Вместо сарафанов тамбовские крестьянки носили поневы. Один из основных элементов костюма длинная нательная рубаха из льна и холста. Повседневные рубахи обычно отделывали простым геометрическим узором, которые вышивали синей или красной ниткой. Орнамент в первую очередь зависел от возраста владелицы.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Screenshot_20190506_20125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39059" y="1366576"/>
            <a:ext cx="2710250" cy="4103244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C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Screenshot_20190508_195213"/>
          <p:cNvPicPr/>
          <p:nvPr/>
        </p:nvPicPr>
        <p:blipFill>
          <a:blip r:embed="rId3" cstate="print"/>
          <a:srcRect b="4312"/>
          <a:stretch>
            <a:fillRect/>
          </a:stretch>
        </p:blipFill>
        <p:spPr bwMode="auto">
          <a:xfrm>
            <a:off x="8863477" y="1366577"/>
            <a:ext cx="2742369" cy="4083147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C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758086699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568982" y="157909"/>
            <a:ext cx="227177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Украшения</a:t>
            </a:r>
            <a:endParaRPr kumimoji="0" lang="ru-RU" sz="28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612949" y="857483"/>
            <a:ext cx="6263472" cy="1736646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Большую роль в костюме играли украшения: серьги, гайтаны, нагрудники, наспинные поясные повестки. В тамбовской губернии популярные были гайтаны из бисера, к которым подвершили медные кресты и образки. Повсеместно у девушек были распространены вплетаемые в косу разнообразные </a:t>
            </a:r>
            <a:r>
              <a:rPr kumimoji="0" lang="ru-RU" sz="1600" b="1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косники</a:t>
            </a: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</p:txBody>
      </p:sp>
      <p:pic>
        <p:nvPicPr>
          <p:cNvPr id="4" name="Рисунок 3" descr="https://img-fotki.yandex.ru/get/196534/24877940.11/0_1755b3_de1d44a_XL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8365" y="3084844"/>
            <a:ext cx="4119824" cy="2672862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C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https://im0-tub-ru.yandex.net/i?id=469024916201f3257198c6ff253fd037-sr&amp;n=1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8875" y="1065125"/>
            <a:ext cx="3587261" cy="3687745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C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758086699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22435" y="178005"/>
            <a:ext cx="384913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Тамбовский костюм</a:t>
            </a:r>
            <a:endParaRPr kumimoji="0" lang="ru-RU" sz="28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40677" y="1543020"/>
            <a:ext cx="5700764" cy="3098721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Народные костюм Тамбовской губернии выглядят следующим образом: юбка из домотканой ткани, низ украшен яркой тесьмой, поверх одета распашная понева черного цвета, собранная у пояса на шнур, украшенная яркой тесьмой. Рубаха белого света. Рукава по низу украшены тесьмой. </a:t>
            </a:r>
            <a:r>
              <a:rPr kumimoji="0" lang="ru-RU" sz="1600" b="1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Туникообразный</a:t>
            </a: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 нагрудник из холщовой ткани расшитый лентами и тесьмой. Головной убор – платок красного цвета с черным орнаментом, обшит тесьмой, повязан под подбородком. Украшения из бисера. Лапти.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</p:txBody>
      </p:sp>
      <p:pic>
        <p:nvPicPr>
          <p:cNvPr id="5" name="Рисунок 4" descr="https://pp.userapi.com/444QXblHw8UVnNqEfJsXMJy5vWD748OJy89X8A/NUOMEmKbKn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39543" y="1024934"/>
            <a:ext cx="2852497" cy="4094208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C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https://pp.userapi.com/mGtGFWni1zcEmUzy87zcaZHqgSRqpX_1ovS7zQ/htAbhmYYVGo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36571" y="1024933"/>
            <a:ext cx="2931016" cy="4085618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C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758086699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551349" y="157909"/>
            <a:ext cx="59298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Женские головные уборы</a:t>
            </a:r>
            <a:endParaRPr kumimoji="0" lang="ru-RU" sz="28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4" name="Рисунок 3" descr="Screenshot_20190509_16513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70385" y="140677"/>
            <a:ext cx="2255935" cy="3396343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C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https://pp.userapi.com/SCrJkxpUaOdXJZWewYAMPFT4O3CvMtfJ8m4gTQ/bLom-yc7Yis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22022" y="0"/>
            <a:ext cx="1343632" cy="3516923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C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https://pp.userapi.com/gKfMBj_ZmN6TYQFeNBf1qxgEVqv9fNI8BVtMZQ/NYHf5Yet7Dk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04945" y="3774567"/>
            <a:ext cx="2145030" cy="2926273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C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https://pp.userapi.com/B0yStdO6NhOmBwDtakXf-mpgX0F_7ayWhkgthw/EI99yildEJA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24732" y="3787468"/>
            <a:ext cx="2167890" cy="2920567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C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Скругленный прямоугольник 7"/>
          <p:cNvSpPr/>
          <p:nvPr/>
        </p:nvSpPr>
        <p:spPr>
          <a:xfrm>
            <a:off x="495718" y="1067697"/>
            <a:ext cx="6397452" cy="500562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indent="449263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Женские головные уборы были очень разнообразные, но все они полностью скрывали волосы , которые по народным поверьям обладали колдовской силой и могли навлечь несчастье.</a:t>
            </a:r>
            <a:endParaRPr lang="ru-RU" sz="1600" b="1" dirty="0" smtClean="0">
              <a:solidFill>
                <a:schemeClr val="bg1"/>
              </a:solidFill>
              <a:cs typeface="Arial" pitchFamily="34" charset="0"/>
            </a:endParaRPr>
          </a:p>
          <a:p>
            <a:pPr lvl="0" indent="449263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Головной убор подчеркивал изменения не только семейного положения женщин, но также социальное и имущественное состояние.</a:t>
            </a:r>
            <a:endParaRPr lang="ru-RU" sz="1600" b="1" dirty="0" smtClean="0">
              <a:solidFill>
                <a:schemeClr val="bg1"/>
              </a:solidFill>
              <a:cs typeface="Arial" pitchFamily="34" charset="0"/>
            </a:endParaRPr>
          </a:p>
          <a:p>
            <a:pPr lvl="0" indent="449263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Южнорусский головной убор имел многочисленные сопутствующие детали. Он включал себе до 12 частей, и вес его достигал иногда более пяти килограмм.</a:t>
            </a:r>
          </a:p>
          <a:p>
            <a:pPr indent="449263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chemeClr val="bg1"/>
                </a:solidFill>
                <a:ea typeface="Calibri"/>
                <a:cs typeface="Times New Roman"/>
              </a:rPr>
              <a:t>Так, у молодух Тамбовской губернии в комплект входило несколько рядов ярких шелковых лент, имитирующих распущенные волосы, к концам их прикрепляли раковины. Наиболее ярко украшались головные уборы молодых женщин до рождения первого ребёнка. Постепенно декор становился более сдержанным. </a:t>
            </a:r>
          </a:p>
        </p:txBody>
      </p:sp>
    </p:spTree>
    <p:extLst>
      <p:ext uri="{BB962C8B-B14F-4D97-AF65-F5344CB8AC3E}">
        <p14:creationId xmlns="" xmlns:p14="http://schemas.microsoft.com/office/powerpoint/2010/main" val="758086699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iew">
  <a:themeElements>
    <a:clrScheme name="View">
      <a:dk1>
        <a:srgbClr val="000000"/>
      </a:dk1>
      <a:lt1>
        <a:srgbClr val="FFFFFF"/>
      </a:lt1>
      <a:dk2>
        <a:srgbClr val="46464A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View">
      <a:majorFont>
        <a:latin typeface="Century Schoolbook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6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View" id="{BA0EB5A6-F2D4-4F82-977B-64ADEE4A2A69}" vid="{3969A8A2-35DB-4E3B-8885-16FD2056867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TM03457515[[fn=Вид]]</Template>
  <TotalTime>936</TotalTime>
  <Words>852</Words>
  <Application>Microsoft Office PowerPoint</Application>
  <PresentationFormat>Произвольный</PresentationFormat>
  <Paragraphs>60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View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Влияние африканской скульптуры на творчество Пабло Пикассо</dc:title>
  <dc:creator>user</dc:creator>
  <cp:lastModifiedBy>Татьяна Остапцова</cp:lastModifiedBy>
  <cp:revision>68</cp:revision>
  <dcterms:created xsi:type="dcterms:W3CDTF">2017-01-22T12:03:01Z</dcterms:created>
  <dcterms:modified xsi:type="dcterms:W3CDTF">2022-09-24T21:07:38Z</dcterms:modified>
</cp:coreProperties>
</file>