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63" r:id="rId4"/>
    <p:sldId id="264" r:id="rId5"/>
    <p:sldId id="265" r:id="rId6"/>
    <p:sldId id="257" r:id="rId7"/>
    <p:sldId id="258" r:id="rId8"/>
    <p:sldId id="259" r:id="rId9"/>
    <p:sldId id="260" r:id="rId10"/>
    <p:sldId id="267" r:id="rId11"/>
    <p:sldId id="261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108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BF19-C454-4B33-B23C-8BC4C8794668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3EE55-998F-4FD5-A600-88FF97236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094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BF19-C454-4B33-B23C-8BC4C8794668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3EE55-998F-4FD5-A600-88FF97236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619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BF19-C454-4B33-B23C-8BC4C8794668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3EE55-998F-4FD5-A600-88FF97236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205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BF19-C454-4B33-B23C-8BC4C8794668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3EE55-998F-4FD5-A600-88FF97236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760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BF19-C454-4B33-B23C-8BC4C8794668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3EE55-998F-4FD5-A600-88FF97236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432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BF19-C454-4B33-B23C-8BC4C8794668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3EE55-998F-4FD5-A600-88FF97236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443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BF19-C454-4B33-B23C-8BC4C8794668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3EE55-998F-4FD5-A600-88FF97236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879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BF19-C454-4B33-B23C-8BC4C8794668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3EE55-998F-4FD5-A600-88FF97236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850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BF19-C454-4B33-B23C-8BC4C8794668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3EE55-998F-4FD5-A600-88FF97236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153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BF19-C454-4B33-B23C-8BC4C8794668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3EE55-998F-4FD5-A600-88FF97236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569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BF19-C454-4B33-B23C-8BC4C8794668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3EE55-998F-4FD5-A600-88FF97236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153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0BF19-C454-4B33-B23C-8BC4C8794668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13EE55-998F-4FD5-A600-88FF97236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379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8358" y="243513"/>
            <a:ext cx="1012256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prstClr val="black"/>
                </a:solidFill>
              </a:rPr>
              <a:t>Методическая разработка к уроку развития речи коррекционного учреждения </a:t>
            </a:r>
            <a:r>
              <a:rPr lang="en-US" sz="2800" dirty="0">
                <a:solidFill>
                  <a:prstClr val="black"/>
                </a:solidFill>
              </a:rPr>
              <a:t>I </a:t>
            </a:r>
            <a:r>
              <a:rPr lang="ru-RU" sz="2800" dirty="0">
                <a:solidFill>
                  <a:prstClr val="black"/>
                </a:solidFill>
              </a:rPr>
              <a:t>вида</a:t>
            </a:r>
          </a:p>
          <a:p>
            <a:pPr lvl="0" algn="ctr"/>
            <a:r>
              <a:rPr lang="ru-RU" sz="2800" dirty="0">
                <a:solidFill>
                  <a:prstClr val="black"/>
                </a:solidFill>
              </a:rPr>
              <a:t>на тему «Описание картины </a:t>
            </a:r>
            <a:r>
              <a:rPr lang="ru-RU" sz="2800" dirty="0" smtClean="0">
                <a:solidFill>
                  <a:prstClr val="black"/>
                </a:solidFill>
              </a:rPr>
              <a:t>Аркадия </a:t>
            </a:r>
            <a:r>
              <a:rPr lang="ru-RU" sz="2800" dirty="0" err="1" smtClean="0">
                <a:solidFill>
                  <a:prstClr val="black"/>
                </a:solidFill>
              </a:rPr>
              <a:t>Пластова</a:t>
            </a:r>
            <a:r>
              <a:rPr lang="ru-RU" sz="2800" dirty="0" smtClean="0">
                <a:solidFill>
                  <a:prstClr val="black"/>
                </a:solidFill>
              </a:rPr>
              <a:t> «Летом».</a:t>
            </a:r>
            <a:endParaRPr lang="ru-RU" sz="2800" dirty="0">
              <a:solidFill>
                <a:prstClr val="black"/>
              </a:solidFill>
            </a:endParaRPr>
          </a:p>
          <a:p>
            <a:pPr lvl="0" algn="ctr"/>
            <a:r>
              <a:rPr lang="ru-RU" sz="2800" dirty="0">
                <a:solidFill>
                  <a:prstClr val="black"/>
                </a:solidFill>
              </a:rPr>
              <a:t>ГКОУ Республика Саха(Якутия)</a:t>
            </a:r>
          </a:p>
          <a:p>
            <a:pPr lvl="0" algn="ctr"/>
            <a:r>
              <a:rPr lang="ru-RU" sz="2800" dirty="0">
                <a:solidFill>
                  <a:prstClr val="black"/>
                </a:solidFill>
              </a:rPr>
              <a:t>«Республиканская специальная (коррекционная) школа-интернат для </a:t>
            </a:r>
            <a:r>
              <a:rPr lang="ru-RU" sz="2800" dirty="0" err="1">
                <a:solidFill>
                  <a:prstClr val="black"/>
                </a:solidFill>
              </a:rPr>
              <a:t>неслышащих</a:t>
            </a:r>
            <a:r>
              <a:rPr lang="ru-RU" sz="2800" dirty="0">
                <a:solidFill>
                  <a:prstClr val="black"/>
                </a:solidFill>
              </a:rPr>
              <a:t> детей»</a:t>
            </a:r>
          </a:p>
          <a:p>
            <a:pPr lvl="0" algn="ctr"/>
            <a:r>
              <a:rPr lang="ru-RU" sz="2800" dirty="0">
                <a:solidFill>
                  <a:prstClr val="black"/>
                </a:solidFill>
              </a:rPr>
              <a:t>Попова Октябрина Фоминична</a:t>
            </a:r>
          </a:p>
          <a:p>
            <a:pPr lvl="0" algn="ctr"/>
            <a:r>
              <a:rPr lang="ru-RU" sz="2800" dirty="0">
                <a:solidFill>
                  <a:prstClr val="black"/>
                </a:solidFill>
              </a:rPr>
              <a:t>учитель русского языка и литературы</a:t>
            </a:r>
          </a:p>
          <a:p>
            <a:pPr lvl="0" algn="ctr"/>
            <a:r>
              <a:rPr lang="ru-RU" sz="2800" dirty="0">
                <a:solidFill>
                  <a:prstClr val="black"/>
                </a:solidFill>
              </a:rPr>
              <a:t>Город Якутск</a:t>
            </a:r>
          </a:p>
          <a:p>
            <a:pPr lvl="0" algn="ctr"/>
            <a:r>
              <a:rPr lang="ru-RU" sz="2800" dirty="0">
                <a:solidFill>
                  <a:prstClr val="black"/>
                </a:solidFill>
              </a:rPr>
              <a:t>Дата создания </a:t>
            </a:r>
          </a:p>
          <a:p>
            <a:pPr lvl="0" algn="ctr"/>
            <a:r>
              <a:rPr lang="ru-RU" sz="2800" dirty="0">
                <a:solidFill>
                  <a:prstClr val="black"/>
                </a:solidFill>
              </a:rPr>
              <a:t>24 сентября 2022 г.</a:t>
            </a:r>
          </a:p>
          <a:p>
            <a:pPr lvl="0" algn="ctr"/>
            <a:r>
              <a:rPr lang="ru-RU" sz="2800" dirty="0">
                <a:solidFill>
                  <a:prstClr val="black"/>
                </a:solidFill>
              </a:rPr>
              <a:t>Материал включает в себя презентацию по развитию речи для </a:t>
            </a:r>
            <a:r>
              <a:rPr lang="ru-RU" sz="2800" dirty="0" err="1">
                <a:solidFill>
                  <a:prstClr val="black"/>
                </a:solidFill>
              </a:rPr>
              <a:t>неслышащих</a:t>
            </a:r>
            <a:r>
              <a:rPr lang="ru-RU" sz="2800" dirty="0">
                <a:solidFill>
                  <a:prstClr val="black"/>
                </a:solidFill>
              </a:rPr>
              <a:t> детей по теме «Описание картины </a:t>
            </a:r>
            <a:r>
              <a:rPr lang="ru-RU" sz="2800" dirty="0" smtClean="0">
                <a:solidFill>
                  <a:prstClr val="black"/>
                </a:solidFill>
              </a:rPr>
              <a:t>Аркадия </a:t>
            </a:r>
            <a:r>
              <a:rPr lang="ru-RU" sz="2800" dirty="0" err="1" smtClean="0">
                <a:solidFill>
                  <a:prstClr val="black"/>
                </a:solidFill>
              </a:rPr>
              <a:t>Пластова</a:t>
            </a:r>
            <a:r>
              <a:rPr lang="ru-RU" sz="2800" dirty="0" smtClean="0">
                <a:solidFill>
                  <a:prstClr val="black"/>
                </a:solidFill>
              </a:rPr>
              <a:t> «Летом».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2422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273" y="208277"/>
            <a:ext cx="4407790" cy="62489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36632" y="673768"/>
            <a:ext cx="5374105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 smtClean="0">
                <a:solidFill>
                  <a:srgbClr val="000000"/>
                </a:solidFill>
                <a:latin typeface="roboto"/>
              </a:rPr>
              <a:t>Слева от девочки ведро и корзинка с грибами, глиняный кувшин с ягодами. Девочка </a:t>
            </a:r>
            <a:r>
              <a:rPr lang="ru-RU" sz="3200" dirty="0">
                <a:solidFill>
                  <a:srgbClr val="000000"/>
                </a:solidFill>
                <a:latin typeface="roboto"/>
              </a:rPr>
              <a:t>отделяет </a:t>
            </a:r>
            <a:r>
              <a:rPr lang="ru-RU" sz="3200" dirty="0" smtClean="0">
                <a:solidFill>
                  <a:srgbClr val="000000"/>
                </a:solidFill>
                <a:latin typeface="roboto"/>
              </a:rPr>
              <a:t>спелые ягоды </a:t>
            </a:r>
            <a:r>
              <a:rPr lang="ru-RU" sz="3200" dirty="0">
                <a:solidFill>
                  <a:srgbClr val="000000"/>
                </a:solidFill>
                <a:latin typeface="roboto"/>
              </a:rPr>
              <a:t>от веточек и листьев и складывает их в кружку.</a:t>
            </a:r>
            <a:endParaRPr lang="ru-RU" sz="32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25963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07242" y="737937"/>
            <a:ext cx="57109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А на заднем плане картины мы видим отдыхающую бабушку в синем платье и платке. </a:t>
            </a:r>
            <a:r>
              <a:rPr lang="ru-RU" sz="3600" dirty="0"/>
              <a:t>О</a:t>
            </a:r>
            <a:r>
              <a:rPr lang="ru-RU" sz="3600" dirty="0" smtClean="0"/>
              <a:t>на </a:t>
            </a:r>
            <a:r>
              <a:rPr lang="ru-RU" sz="3600" dirty="0" smtClean="0"/>
              <a:t>устала от сбора ягод и </a:t>
            </a:r>
            <a:r>
              <a:rPr lang="ru-RU" sz="3600" dirty="0" smtClean="0"/>
              <a:t>грибов</a:t>
            </a:r>
            <a:r>
              <a:rPr lang="ru-RU" sz="3600" dirty="0"/>
              <a:t> </a:t>
            </a:r>
            <a:r>
              <a:rPr lang="ru-RU" sz="3600" dirty="0" smtClean="0"/>
              <a:t>и</a:t>
            </a:r>
            <a:r>
              <a:rPr lang="ru-RU" sz="3600" dirty="0" smtClean="0"/>
              <a:t> </a:t>
            </a:r>
            <a:r>
              <a:rPr lang="ru-RU" sz="3600" dirty="0" smtClean="0"/>
              <a:t>прилегла в тени. 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516" y="87038"/>
            <a:ext cx="4407790" cy="6248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6077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863" y="368697"/>
            <a:ext cx="4407790" cy="624894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160168" y="368697"/>
            <a:ext cx="559869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Позади бабушки </a:t>
            </a:r>
            <a:r>
              <a:rPr lang="ru-RU" sz="3600" dirty="0" smtClean="0"/>
              <a:t>озаренные ярким солнцем трава и цветы, стройные березки и старый пень. За этой солнечной поляной стоит дремучий темный лес. </a:t>
            </a:r>
            <a:r>
              <a:rPr lang="ru-RU" sz="3600" dirty="0" smtClean="0"/>
              <a:t>Полевые </a:t>
            </a:r>
            <a:r>
              <a:rPr lang="ru-RU" sz="3600" dirty="0" smtClean="0"/>
              <a:t> </a:t>
            </a:r>
            <a:r>
              <a:rPr lang="ru-RU" sz="3600" dirty="0" smtClean="0"/>
              <a:t>цветы разноцветные: желтые, розовые, фиолетовые.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809460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00800" y="571500"/>
            <a:ext cx="485139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Аркадий Александрович Пластов — известный русский </a:t>
            </a:r>
            <a:r>
              <a:rPr lang="ru-RU" sz="3200" dirty="0" smtClean="0"/>
              <a:t>живописец,  </a:t>
            </a:r>
            <a:r>
              <a:rPr lang="ru-RU" sz="3200" dirty="0" smtClean="0"/>
              <a:t>родился в </a:t>
            </a:r>
            <a:r>
              <a:rPr lang="ru-RU" sz="3200" dirty="0" smtClean="0"/>
              <a:t>деревне</a:t>
            </a:r>
            <a:r>
              <a:rPr lang="ru-RU" sz="3200" dirty="0"/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Прислониха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Учился в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Московском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училище живописи, ваяния и зодчества на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скульптурном отделении.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7477" t="3387"/>
          <a:stretch/>
        </p:blipFill>
        <p:spPr>
          <a:xfrm>
            <a:off x="802105" y="737936"/>
            <a:ext cx="4645192" cy="4748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058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48" y="391438"/>
            <a:ext cx="11430000" cy="457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6405" y="5398718"/>
            <a:ext cx="10885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«Сенокос</a:t>
            </a:r>
            <a:r>
              <a:rPr lang="ru-RU" dirty="0" smtClean="0"/>
              <a:t> «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6740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610" y="376739"/>
            <a:ext cx="6838950" cy="55911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614611" y="721895"/>
            <a:ext cx="32725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«Первый снег».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246907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310" y="199775"/>
            <a:ext cx="7088605" cy="59048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45642" y="433137"/>
            <a:ext cx="33046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«Солнечный март»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83280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099" y="193463"/>
            <a:ext cx="4403725" cy="62501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58526" y="770021"/>
            <a:ext cx="40746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«Летом».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641733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4442" y="850900"/>
            <a:ext cx="10266947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Рассмотрите внимательно картину и перечислите всё, что на ней изображено.</a:t>
            </a:r>
          </a:p>
          <a:p>
            <a:r>
              <a:rPr lang="ru-RU" sz="2400" dirty="0" smtClean="0"/>
              <a:t>Женщина (синее платье, синий платок)</a:t>
            </a:r>
          </a:p>
          <a:p>
            <a:r>
              <a:rPr lang="ru-RU" sz="2400" dirty="0" smtClean="0"/>
              <a:t>Девочка (белое платье, красный платок)</a:t>
            </a:r>
          </a:p>
          <a:p>
            <a:r>
              <a:rPr lang="ru-RU" sz="2400" dirty="0" smtClean="0"/>
              <a:t>Корзина </a:t>
            </a:r>
          </a:p>
          <a:p>
            <a:r>
              <a:rPr lang="ru-RU" sz="2400" dirty="0" smtClean="0"/>
              <a:t>Ведро</a:t>
            </a:r>
          </a:p>
          <a:p>
            <a:r>
              <a:rPr lang="ru-RU" sz="2400" dirty="0" smtClean="0"/>
              <a:t>Глиняный кувшин</a:t>
            </a:r>
          </a:p>
          <a:p>
            <a:r>
              <a:rPr lang="ru-RU" sz="2400" dirty="0" smtClean="0"/>
              <a:t>Березовая роща</a:t>
            </a:r>
          </a:p>
          <a:p>
            <a:r>
              <a:rPr lang="ru-RU" sz="2400" dirty="0" smtClean="0"/>
              <a:t>Мягкая зеленая трава</a:t>
            </a:r>
          </a:p>
          <a:p>
            <a:r>
              <a:rPr lang="ru-RU" sz="2400" dirty="0" smtClean="0"/>
              <a:t>Синее небо</a:t>
            </a:r>
          </a:p>
          <a:p>
            <a:r>
              <a:rPr lang="ru-RU" sz="2400" dirty="0" smtClean="0"/>
              <a:t>Полевые цветы</a:t>
            </a:r>
          </a:p>
          <a:p>
            <a:r>
              <a:rPr lang="ru-RU" sz="2400" dirty="0" smtClean="0"/>
              <a:t>Грибы</a:t>
            </a:r>
          </a:p>
          <a:p>
            <a:r>
              <a:rPr lang="ru-RU" sz="2400" dirty="0" smtClean="0"/>
              <a:t>Спелые ягоды</a:t>
            </a:r>
          </a:p>
          <a:p>
            <a:r>
              <a:rPr lang="ru-RU" sz="2400" dirty="0" smtClean="0"/>
              <a:t>Кружка</a:t>
            </a:r>
          </a:p>
          <a:p>
            <a:r>
              <a:rPr lang="ru-RU" sz="2400" dirty="0" smtClean="0"/>
              <a:t>Верный друг – собака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29358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6063" y="657726"/>
            <a:ext cx="1058779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>
                <a:solidFill>
                  <a:prstClr val="black"/>
                </a:solidFill>
              </a:rPr>
              <a:t>Опишите предметы на переднем плане картины, на заднем плане, справа, слева.</a:t>
            </a:r>
          </a:p>
          <a:p>
            <a:pPr lvl="0"/>
            <a:endParaRPr lang="ru-RU" sz="3200" dirty="0">
              <a:solidFill>
                <a:prstClr val="black"/>
              </a:solidFill>
            </a:endParaRPr>
          </a:p>
          <a:p>
            <a:pPr lvl="0"/>
            <a:r>
              <a:rPr lang="ru-RU" sz="3200" dirty="0">
                <a:solidFill>
                  <a:prstClr val="black"/>
                </a:solidFill>
              </a:rPr>
              <a:t>На переднем плане справа расположен…</a:t>
            </a:r>
          </a:p>
          <a:p>
            <a:pPr lvl="0"/>
            <a:endParaRPr lang="ru-RU" sz="3200" dirty="0">
              <a:solidFill>
                <a:prstClr val="black"/>
              </a:solidFill>
            </a:endParaRPr>
          </a:p>
          <a:p>
            <a:pPr lvl="0"/>
            <a:r>
              <a:rPr lang="ru-RU" sz="3200" dirty="0">
                <a:solidFill>
                  <a:prstClr val="black"/>
                </a:solidFill>
              </a:rPr>
              <a:t>Слева изображен…</a:t>
            </a:r>
          </a:p>
          <a:p>
            <a:pPr lvl="0"/>
            <a:endParaRPr lang="ru-RU" sz="3200" dirty="0">
              <a:solidFill>
                <a:prstClr val="black"/>
              </a:solidFill>
            </a:endParaRPr>
          </a:p>
          <a:p>
            <a:pPr lvl="0"/>
            <a:r>
              <a:rPr lang="ru-RU" sz="3200" dirty="0">
                <a:solidFill>
                  <a:prstClr val="black"/>
                </a:solidFill>
              </a:rPr>
              <a:t>Задний план занимает…</a:t>
            </a:r>
          </a:p>
          <a:p>
            <a:pPr lvl="0"/>
            <a:endParaRPr lang="ru-RU" sz="3200" dirty="0">
              <a:solidFill>
                <a:prstClr val="black"/>
              </a:solidFill>
            </a:endParaRPr>
          </a:p>
          <a:p>
            <a:pPr lvl="0"/>
            <a:r>
              <a:rPr lang="ru-RU" sz="3200" dirty="0">
                <a:solidFill>
                  <a:prstClr val="black"/>
                </a:solidFill>
              </a:rPr>
              <a:t>Вдалеке открывается…</a:t>
            </a:r>
          </a:p>
        </p:txBody>
      </p:sp>
    </p:spTree>
    <p:extLst>
      <p:ext uri="{BB962C8B-B14F-4D97-AF65-F5344CB8AC3E}">
        <p14:creationId xmlns:p14="http://schemas.microsoft.com/office/powerpoint/2010/main" val="1729593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19537" y="481263"/>
            <a:ext cx="556661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0" i="0" dirty="0" smtClean="0">
                <a:solidFill>
                  <a:srgbClr val="000000"/>
                </a:solidFill>
                <a:effectLst/>
                <a:latin typeface="roboto"/>
              </a:rPr>
              <a:t>На переднем плане картины </a:t>
            </a:r>
            <a:r>
              <a:rPr lang="ru-RU" sz="3200" b="0" i="0" dirty="0" smtClean="0">
                <a:solidFill>
                  <a:srgbClr val="000000"/>
                </a:solidFill>
                <a:effectLst/>
                <a:latin typeface="roboto"/>
              </a:rPr>
              <a:t>художник изобразил </a:t>
            </a:r>
            <a:r>
              <a:rPr lang="ru-RU" sz="3200" b="0" i="0" dirty="0" smtClean="0">
                <a:solidFill>
                  <a:srgbClr val="000000"/>
                </a:solidFill>
                <a:effectLst/>
                <a:latin typeface="roboto"/>
              </a:rPr>
              <a:t>девочку в белом платье</a:t>
            </a:r>
            <a:r>
              <a:rPr lang="ru-RU" sz="3200" b="0" i="0" dirty="0" smtClean="0">
                <a:solidFill>
                  <a:srgbClr val="000000"/>
                </a:solidFill>
                <a:effectLst/>
                <a:latin typeface="roboto"/>
              </a:rPr>
              <a:t>; </a:t>
            </a:r>
            <a:r>
              <a:rPr lang="ru-RU" sz="3200" b="0" i="0" dirty="0" smtClean="0">
                <a:solidFill>
                  <a:srgbClr val="000000"/>
                </a:solidFill>
                <a:effectLst/>
                <a:latin typeface="roboto"/>
              </a:rPr>
              <a:t>красном платке и бусами из ягод. </a:t>
            </a:r>
            <a:endParaRPr lang="ru-RU" sz="3200" b="0" i="0" dirty="0" smtClean="0">
              <a:solidFill>
                <a:srgbClr val="000000"/>
              </a:solidFill>
              <a:effectLst/>
              <a:latin typeface="roboto"/>
            </a:endParaRPr>
          </a:p>
          <a:p>
            <a:r>
              <a:rPr lang="ru-RU" sz="3200" b="0" i="0" dirty="0" smtClean="0">
                <a:solidFill>
                  <a:srgbClr val="000000"/>
                </a:solidFill>
                <a:effectLst/>
                <a:latin typeface="roboto"/>
              </a:rPr>
              <a:t>Рядом </a:t>
            </a:r>
            <a:r>
              <a:rPr lang="ru-RU" sz="3200" b="0" i="0" dirty="0" smtClean="0">
                <a:solidFill>
                  <a:srgbClr val="000000"/>
                </a:solidFill>
                <a:effectLst/>
                <a:latin typeface="roboto"/>
              </a:rPr>
              <a:t>с ней лежит </a:t>
            </a:r>
            <a:r>
              <a:rPr lang="ru-RU" sz="3200" b="0" i="0" dirty="0" smtClean="0">
                <a:solidFill>
                  <a:srgbClr val="000000"/>
                </a:solidFill>
                <a:effectLst/>
                <a:latin typeface="roboto"/>
              </a:rPr>
              <a:t>верный друг - собака</a:t>
            </a:r>
            <a:r>
              <a:rPr lang="ru-RU" sz="3200" b="0" i="0" dirty="0" smtClean="0">
                <a:solidFill>
                  <a:srgbClr val="000000"/>
                </a:solidFill>
                <a:effectLst/>
                <a:latin typeface="roboto"/>
              </a:rPr>
              <a:t>. 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231" y="288487"/>
            <a:ext cx="4407790" cy="6248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186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309</Words>
  <Application>Microsoft Office PowerPoint</Application>
  <PresentationFormat>Широкоэкранный</PresentationFormat>
  <Paragraphs>44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roboto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19</cp:revision>
  <dcterms:created xsi:type="dcterms:W3CDTF">2022-08-12T06:12:20Z</dcterms:created>
  <dcterms:modified xsi:type="dcterms:W3CDTF">2022-09-24T02:45:00Z</dcterms:modified>
</cp:coreProperties>
</file>