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x="6858000" cy="9144000"/>
  <p:embeddedFontLst>
    <p:embeddedFont>
      <p:font typeface="Tahoma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4" roundtripDataSignature="AMtx7mhpAlpAUhUdFmsXyjKNhrYcDvob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Tahoma-bold.fntdata"/><Relationship Id="rId12" Type="http://schemas.openxmlformats.org/officeDocument/2006/relationships/font" Target="fonts/Tahoma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9"/>
          <p:cNvSpPr txBox="1"/>
          <p:nvPr>
            <p:ph type="title"/>
          </p:nvPr>
        </p:nvSpPr>
        <p:spPr>
          <a:xfrm>
            <a:off x="1150937" y="214312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idx="1" type="body"/>
          </p:nvPr>
        </p:nvSpPr>
        <p:spPr>
          <a:xfrm>
            <a:off x="1182687" y="2017712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■"/>
              <a:defRPr/>
            </a:lvl1pPr>
            <a:lvl2pPr indent="-291465" lvl="1" marL="9144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21" name="Google Shape;21;p19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9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9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8"/>
          <p:cNvSpPr txBox="1"/>
          <p:nvPr>
            <p:ph type="title"/>
          </p:nvPr>
        </p:nvSpPr>
        <p:spPr>
          <a:xfrm>
            <a:off x="1150937" y="214312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8"/>
          <p:cNvSpPr txBox="1"/>
          <p:nvPr>
            <p:ph idx="1" type="body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algn="l">
              <a:spcBef>
                <a:spcPts val="560"/>
              </a:spcBef>
              <a:spcAft>
                <a:spcPts val="0"/>
              </a:spcAft>
              <a:buSzPts val="1680"/>
              <a:buChar char="■"/>
              <a:defRPr sz="2800"/>
            </a:lvl1pPr>
            <a:lvl2pPr indent="-312419" lvl="1" marL="914400" algn="l">
              <a:spcBef>
                <a:spcPts val="480"/>
              </a:spcBef>
              <a:spcAft>
                <a:spcPts val="0"/>
              </a:spcAft>
              <a:buSzPts val="1320"/>
              <a:buChar char="■"/>
              <a:defRPr sz="2400"/>
            </a:lvl2pPr>
            <a:lvl3pPr indent="-292100" lvl="2" marL="13716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 sz="1800"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9pPr>
          </a:lstStyle>
          <a:p/>
        </p:txBody>
      </p:sp>
      <p:sp>
        <p:nvSpPr>
          <p:cNvPr id="78" name="Google Shape;78;p28"/>
          <p:cNvSpPr txBox="1"/>
          <p:nvPr>
            <p:ph idx="2" type="body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algn="l">
              <a:spcBef>
                <a:spcPts val="560"/>
              </a:spcBef>
              <a:spcAft>
                <a:spcPts val="0"/>
              </a:spcAft>
              <a:buSzPts val="1680"/>
              <a:buChar char="■"/>
              <a:defRPr sz="2800"/>
            </a:lvl1pPr>
            <a:lvl2pPr indent="-312419" lvl="1" marL="914400" algn="l">
              <a:spcBef>
                <a:spcPts val="480"/>
              </a:spcBef>
              <a:spcAft>
                <a:spcPts val="0"/>
              </a:spcAft>
              <a:buSzPts val="1320"/>
              <a:buChar char="■"/>
              <a:defRPr sz="2400"/>
            </a:lvl2pPr>
            <a:lvl3pPr indent="-292100" lvl="2" marL="13716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 sz="1800"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9pPr>
          </a:lstStyle>
          <a:p/>
        </p:txBody>
      </p:sp>
      <p:sp>
        <p:nvSpPr>
          <p:cNvPr id="79" name="Google Shape;79;p28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8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200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990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800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770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700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700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700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700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700"/>
              <a:buNone/>
              <a:defRPr sz="1400"/>
            </a:lvl9pPr>
          </a:lstStyle>
          <a:p/>
        </p:txBody>
      </p:sp>
      <p:sp>
        <p:nvSpPr>
          <p:cNvPr id="85" name="Google Shape;85;p29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9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9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текст и объект" type="txAndObj">
  <p:cSld name="TEXT_AND_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0"/>
          <p:cNvSpPr txBox="1"/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0"/>
          <p:cNvSpPr txBox="1"/>
          <p:nvPr>
            <p:ph idx="1" type="body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■"/>
              <a:defRPr/>
            </a:lvl1pPr>
            <a:lvl2pPr indent="-291465" lvl="1" marL="9144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27" name="Google Shape;27;p20"/>
          <p:cNvSpPr txBox="1"/>
          <p:nvPr>
            <p:ph idx="2" type="body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■"/>
              <a:defRPr/>
            </a:lvl1pPr>
            <a:lvl2pPr indent="-291465" lvl="1" marL="9144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28" name="Google Shape;28;p20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0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0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1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1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1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2"/>
          <p:cNvSpPr txBox="1"/>
          <p:nvPr>
            <p:ph type="title"/>
          </p:nvPr>
        </p:nvSpPr>
        <p:spPr>
          <a:xfrm rot="5400000">
            <a:off x="5020469" y="2197894"/>
            <a:ext cx="5918200" cy="19510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2"/>
          <p:cNvSpPr txBox="1"/>
          <p:nvPr>
            <p:ph idx="1" type="body"/>
          </p:nvPr>
        </p:nvSpPr>
        <p:spPr>
          <a:xfrm rot="5400000">
            <a:off x="1042194" y="323057"/>
            <a:ext cx="5918200" cy="5700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■"/>
              <a:defRPr/>
            </a:lvl1pPr>
            <a:lvl2pPr indent="-291465" lvl="1" marL="9144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" name="Google Shape;38;p22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2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2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3"/>
          <p:cNvSpPr txBox="1"/>
          <p:nvPr>
            <p:ph type="title"/>
          </p:nvPr>
        </p:nvSpPr>
        <p:spPr>
          <a:xfrm>
            <a:off x="1150937" y="214312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3"/>
          <p:cNvSpPr txBox="1"/>
          <p:nvPr>
            <p:ph idx="1" type="body"/>
          </p:nvPr>
        </p:nvSpPr>
        <p:spPr>
          <a:xfrm rot="5400000">
            <a:off x="3011487" y="188912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■"/>
              <a:defRPr/>
            </a:lvl1pPr>
            <a:lvl2pPr indent="-291465" lvl="1" marL="9144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3pPr>
            <a:lvl4pPr indent="-291464" lvl="3" marL="1828800" algn="l">
              <a:spcBef>
                <a:spcPts val="360"/>
              </a:spcBef>
              <a:spcAft>
                <a:spcPts val="0"/>
              </a:spcAft>
              <a:buSzPts val="990"/>
              <a:buChar char="■"/>
              <a:defRPr/>
            </a:lvl4pPr>
            <a:lvl5pPr indent="-285750" lvl="4" marL="22860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5pPr>
            <a:lvl6pPr indent="-285750" lvl="5" marL="27432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7pPr>
            <a:lvl8pPr indent="-285750" lvl="7" marL="3657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8pPr>
            <a:lvl9pPr indent="-285750" lvl="8" marL="41148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4" name="Google Shape;44;p23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3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3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2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66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5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495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9pPr>
          </a:lstStyle>
          <a:p/>
        </p:txBody>
      </p:sp>
      <p:sp>
        <p:nvSpPr>
          <p:cNvPr id="51" name="Google Shape;51;p24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4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4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5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algn="l">
              <a:spcBef>
                <a:spcPts val="640"/>
              </a:spcBef>
              <a:spcAft>
                <a:spcPts val="0"/>
              </a:spcAft>
              <a:buSzPts val="1920"/>
              <a:buChar char="■"/>
              <a:defRPr sz="3200"/>
            </a:lvl1pPr>
            <a:lvl2pPr indent="-326390" lvl="1" marL="914400" algn="l">
              <a:spcBef>
                <a:spcPts val="560"/>
              </a:spcBef>
              <a:spcAft>
                <a:spcPts val="0"/>
              </a:spcAft>
              <a:buSzPts val="1540"/>
              <a:buChar char="■"/>
              <a:defRPr sz="2800"/>
            </a:lvl2pPr>
            <a:lvl3pPr indent="-304800" lvl="2" marL="13716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3pPr>
            <a:lvl4pPr indent="-298450" lvl="3" marL="1828800" algn="l">
              <a:spcBef>
                <a:spcPts val="400"/>
              </a:spcBef>
              <a:spcAft>
                <a:spcPts val="0"/>
              </a:spcAft>
              <a:buSzPts val="1100"/>
              <a:buChar char="■"/>
              <a:defRPr sz="2000"/>
            </a:lvl4pPr>
            <a:lvl5pPr indent="-292100" lvl="4" marL="22860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5pPr>
            <a:lvl6pPr indent="-292100" lvl="5" marL="27432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6pPr>
            <a:lvl7pPr indent="-292100" lvl="6" marL="32004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7pPr>
            <a:lvl8pPr indent="-292100" lvl="7" marL="36576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8pPr>
            <a:lvl9pPr indent="-292100" lvl="8" marL="41148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9pPr>
          </a:lstStyle>
          <a:p/>
        </p:txBody>
      </p:sp>
      <p:sp>
        <p:nvSpPr>
          <p:cNvPr id="57" name="Google Shape;57;p25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66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5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495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9pPr>
          </a:lstStyle>
          <a:p/>
        </p:txBody>
      </p:sp>
      <p:sp>
        <p:nvSpPr>
          <p:cNvPr id="58" name="Google Shape;58;p25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5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/>
          <p:nvPr>
            <p:ph type="title"/>
          </p:nvPr>
        </p:nvSpPr>
        <p:spPr>
          <a:xfrm>
            <a:off x="1150937" y="214312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6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6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6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44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1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9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88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9pPr>
          </a:lstStyle>
          <a:p/>
        </p:txBody>
      </p:sp>
      <p:sp>
        <p:nvSpPr>
          <p:cNvPr id="69" name="Google Shape;69;p2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spcBef>
                <a:spcPts val="480"/>
              </a:spcBef>
              <a:spcAft>
                <a:spcPts val="0"/>
              </a:spcAft>
              <a:buSzPts val="1440"/>
              <a:buChar char="■"/>
              <a:defRPr sz="2400"/>
            </a:lvl1pPr>
            <a:lvl2pPr indent="-298450" lvl="1" marL="914400" algn="l">
              <a:spcBef>
                <a:spcPts val="400"/>
              </a:spcBef>
              <a:spcAft>
                <a:spcPts val="0"/>
              </a:spcAft>
              <a:buSzPts val="1100"/>
              <a:buChar char="■"/>
              <a:defRPr sz="2000"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3pPr>
            <a:lvl4pPr indent="-284480" lvl="3" marL="1828800" algn="l">
              <a:spcBef>
                <a:spcPts val="320"/>
              </a:spcBef>
              <a:spcAft>
                <a:spcPts val="0"/>
              </a:spcAft>
              <a:buSzPts val="880"/>
              <a:buChar char="■"/>
              <a:defRPr sz="1600"/>
            </a:lvl4pPr>
            <a:lvl5pPr indent="-279400" lvl="4" marL="22860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5pPr>
            <a:lvl6pPr indent="-279400" lvl="5" marL="27432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6pPr>
            <a:lvl7pPr indent="-279400" lvl="6" marL="32004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7pPr>
            <a:lvl8pPr indent="-279400" lvl="7" marL="36576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8pPr>
            <a:lvl9pPr indent="-279400" lvl="8" marL="41148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9pPr>
          </a:lstStyle>
          <a:p/>
        </p:txBody>
      </p:sp>
      <p:sp>
        <p:nvSpPr>
          <p:cNvPr id="70" name="Google Shape;70;p2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44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1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9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88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800"/>
              <a:buNone/>
              <a:defRPr b="1" sz="1600"/>
            </a:lvl9pPr>
          </a:lstStyle>
          <a:p/>
        </p:txBody>
      </p:sp>
      <p:sp>
        <p:nvSpPr>
          <p:cNvPr id="71" name="Google Shape;71;p2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spcBef>
                <a:spcPts val="480"/>
              </a:spcBef>
              <a:spcAft>
                <a:spcPts val="0"/>
              </a:spcAft>
              <a:buSzPts val="1440"/>
              <a:buChar char="■"/>
              <a:defRPr sz="2400"/>
            </a:lvl1pPr>
            <a:lvl2pPr indent="-298450" lvl="1" marL="914400" algn="l">
              <a:spcBef>
                <a:spcPts val="400"/>
              </a:spcBef>
              <a:spcAft>
                <a:spcPts val="0"/>
              </a:spcAft>
              <a:buSzPts val="1100"/>
              <a:buChar char="■"/>
              <a:defRPr sz="2000"/>
            </a:lvl2pPr>
            <a:lvl3pPr indent="-285750" lvl="2" marL="137160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3pPr>
            <a:lvl4pPr indent="-284480" lvl="3" marL="1828800" algn="l">
              <a:spcBef>
                <a:spcPts val="320"/>
              </a:spcBef>
              <a:spcAft>
                <a:spcPts val="0"/>
              </a:spcAft>
              <a:buSzPts val="880"/>
              <a:buChar char="■"/>
              <a:defRPr sz="1600"/>
            </a:lvl4pPr>
            <a:lvl5pPr indent="-279400" lvl="4" marL="22860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5pPr>
            <a:lvl6pPr indent="-279400" lvl="5" marL="27432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6pPr>
            <a:lvl7pPr indent="-279400" lvl="6" marL="32004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7pPr>
            <a:lvl8pPr indent="-279400" lvl="7" marL="36576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8pPr>
            <a:lvl9pPr indent="-279400" lvl="8" marL="41148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9pPr>
          </a:lstStyle>
          <a:p/>
        </p:txBody>
      </p:sp>
      <p:sp>
        <p:nvSpPr>
          <p:cNvPr id="72" name="Google Shape;72;p27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7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7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/>
          <p:nvPr/>
        </p:nvSpPr>
        <p:spPr>
          <a:xfrm>
            <a:off x="417512" y="1098550"/>
            <a:ext cx="438150" cy="474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7;p18"/>
          <p:cNvSpPr txBox="1"/>
          <p:nvPr/>
        </p:nvSpPr>
        <p:spPr>
          <a:xfrm>
            <a:off x="800100" y="1098550"/>
            <a:ext cx="328612" cy="47466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8;p18"/>
          <p:cNvSpPr txBox="1"/>
          <p:nvPr/>
        </p:nvSpPr>
        <p:spPr>
          <a:xfrm>
            <a:off x="541337" y="1520825"/>
            <a:ext cx="422275" cy="474662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9;p18"/>
          <p:cNvSpPr txBox="1"/>
          <p:nvPr/>
        </p:nvSpPr>
        <p:spPr>
          <a:xfrm>
            <a:off x="911225" y="1520825"/>
            <a:ext cx="368300" cy="474662"/>
          </a:xfrm>
          <a:prstGeom prst="rect">
            <a:avLst/>
          </a:prstGeom>
          <a:gradFill>
            <a:gsLst>
              <a:gs pos="0">
                <a:schemeClr val="folHlink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;p18"/>
          <p:cNvSpPr txBox="1"/>
          <p:nvPr/>
        </p:nvSpPr>
        <p:spPr>
          <a:xfrm>
            <a:off x="127000" y="1447800"/>
            <a:ext cx="560387" cy="422275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chemeClr val="hlink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1;p18"/>
          <p:cNvSpPr txBox="1"/>
          <p:nvPr/>
        </p:nvSpPr>
        <p:spPr>
          <a:xfrm>
            <a:off x="762000" y="990600"/>
            <a:ext cx="31750" cy="105251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2;p18"/>
          <p:cNvSpPr txBox="1"/>
          <p:nvPr/>
        </p:nvSpPr>
        <p:spPr>
          <a:xfrm>
            <a:off x="442912" y="1781175"/>
            <a:ext cx="8226425" cy="31750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3;p18"/>
          <p:cNvSpPr txBox="1"/>
          <p:nvPr>
            <p:ph type="title"/>
          </p:nvPr>
        </p:nvSpPr>
        <p:spPr>
          <a:xfrm>
            <a:off x="1150937" y="214312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1" type="body"/>
          </p:nvPr>
        </p:nvSpPr>
        <p:spPr>
          <a:xfrm>
            <a:off x="1182687" y="2017712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folHlink"/>
              </a:buClr>
              <a:buSzPts val="192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2639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5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048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984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5" name="Google Shape;15;p18"/>
          <p:cNvSpPr txBox="1"/>
          <p:nvPr>
            <p:ph idx="10" type="dt"/>
          </p:nvPr>
        </p:nvSpPr>
        <p:spPr>
          <a:xfrm>
            <a:off x="11620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6" name="Google Shape;16;p18"/>
          <p:cNvSpPr txBox="1"/>
          <p:nvPr>
            <p:ph idx="11" type="ftr"/>
          </p:nvPr>
        </p:nvSpPr>
        <p:spPr>
          <a:xfrm>
            <a:off x="36576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7" name="Google Shape;17;p18"/>
          <p:cNvSpPr txBox="1"/>
          <p:nvPr>
            <p:ph idx="12" type="sldNum"/>
          </p:nvPr>
        </p:nvSpPr>
        <p:spPr>
          <a:xfrm>
            <a:off x="7042150" y="6243637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  <a:defRPr b="0" i="0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 txBox="1"/>
          <p:nvPr>
            <p:ph type="title"/>
          </p:nvPr>
        </p:nvSpPr>
        <p:spPr>
          <a:xfrm>
            <a:off x="685800" y="1700212"/>
            <a:ext cx="7772400" cy="1944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Тема: Формирование Древнерусского государства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/>
          <p:nvPr>
            <p:ph type="title"/>
          </p:nvPr>
        </p:nvSpPr>
        <p:spPr>
          <a:xfrm>
            <a:off x="152400" y="0"/>
            <a:ext cx="8467800" cy="1127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b="0" i="0" lang="en-US" sz="32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I. </a:t>
            </a:r>
            <a:r>
              <a:rPr lang="en-US" sz="3200"/>
              <a:t>Теории формирования Древнерусского государства.</a:t>
            </a:r>
            <a:r>
              <a:rPr b="1" i="1" lang="en-US" sz="32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pic>
        <p:nvPicPr>
          <p:cNvPr id="98" name="Google Shape;9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79525"/>
            <a:ext cx="8610946" cy="5426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9"/>
          <p:cNvSpPr txBox="1"/>
          <p:nvPr/>
        </p:nvSpPr>
        <p:spPr>
          <a:xfrm>
            <a:off x="468312" y="333375"/>
            <a:ext cx="8351837" cy="46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Предпосылки образования Древнерусского государства:</a:t>
            </a:r>
            <a:endParaRPr/>
          </a:p>
        </p:txBody>
      </p:sp>
      <p:pic>
        <p:nvPicPr>
          <p:cNvPr id="104" name="Google Shape;104;p9"/>
          <p:cNvPicPr preferRelativeResize="0"/>
          <p:nvPr/>
        </p:nvPicPr>
        <p:blipFill rotWithShape="1">
          <a:blip r:embed="rId3">
            <a:alphaModFix/>
          </a:blip>
          <a:srcRect b="4307" l="25648" r="27307" t="24038"/>
          <a:stretch/>
        </p:blipFill>
        <p:spPr>
          <a:xfrm>
            <a:off x="1403350" y="1103312"/>
            <a:ext cx="6769100" cy="5494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_gloss141" id="109" name="Google Shape;109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27637" y="3848100"/>
            <a:ext cx="3833812" cy="3009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:\История\6 класс\История России\3 Первые киевские князья\Киевская-Русь-образование.jpg" id="110" name="Google Shape;110;p11"/>
          <p:cNvPicPr preferRelativeResize="0"/>
          <p:nvPr/>
        </p:nvPicPr>
        <p:blipFill rotWithShape="1">
          <a:blip r:embed="rId4">
            <a:alphaModFix/>
          </a:blip>
          <a:srcRect b="38679" l="17309" r="0" t="0"/>
          <a:stretch/>
        </p:blipFill>
        <p:spPr>
          <a:xfrm>
            <a:off x="57150" y="82550"/>
            <a:ext cx="3949700" cy="490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1"/>
          <p:cNvSpPr txBox="1"/>
          <p:nvPr/>
        </p:nvSpPr>
        <p:spPr>
          <a:xfrm>
            <a:off x="4140275" y="620700"/>
            <a:ext cx="2592300" cy="3047700"/>
          </a:xfrm>
          <a:prstGeom prst="rect">
            <a:avLst/>
          </a:prstGeom>
          <a:solidFill>
            <a:srgbClr val="D1D1F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1" lang="en-US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Северный союз племен (</a:t>
            </a:r>
            <a:r>
              <a:rPr b="1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Славии)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1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(союз племен чудь, меря, словеней, кривичей)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Tahoma"/>
              <a:buNone/>
            </a:pPr>
            <a:r>
              <a:rPr b="1" i="0" lang="en-US" sz="2400" u="non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Новгород</a:t>
            </a:r>
            <a:endParaRPr/>
          </a:p>
        </p:txBody>
      </p:sp>
      <p:cxnSp>
        <p:nvCxnSpPr>
          <p:cNvPr id="112" name="Google Shape;112;p11"/>
          <p:cNvCxnSpPr/>
          <p:nvPr/>
        </p:nvCxnSpPr>
        <p:spPr>
          <a:xfrm flipH="1" rot="10800000">
            <a:off x="6732587" y="1328737"/>
            <a:ext cx="1079500" cy="80645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stealth"/>
          </a:ln>
        </p:spPr>
      </p:cxnSp>
      <p:sp>
        <p:nvSpPr>
          <p:cNvPr id="113" name="Google Shape;113;p11"/>
          <p:cNvSpPr txBox="1"/>
          <p:nvPr/>
        </p:nvSpPr>
        <p:spPr>
          <a:xfrm>
            <a:off x="7092950" y="620712"/>
            <a:ext cx="172720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b="1" i="0" lang="en-US" sz="20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дань норманнам</a:t>
            </a:r>
            <a:endParaRPr/>
          </a:p>
        </p:txBody>
      </p:sp>
      <p:sp>
        <p:nvSpPr>
          <p:cNvPr id="114" name="Google Shape;114;p11"/>
          <p:cNvSpPr/>
          <p:nvPr/>
        </p:nvSpPr>
        <p:spPr>
          <a:xfrm>
            <a:off x="4284662" y="3321050"/>
            <a:ext cx="287400" cy="2160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5" name="Google Shape;115;p11"/>
          <p:cNvSpPr txBox="1"/>
          <p:nvPr/>
        </p:nvSpPr>
        <p:spPr>
          <a:xfrm>
            <a:off x="0" y="4910137"/>
            <a:ext cx="3635400" cy="1939500"/>
          </a:xfrm>
          <a:prstGeom prst="rect">
            <a:avLst/>
          </a:prstGeom>
          <a:solidFill>
            <a:srgbClr val="D1D1F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1" lang="en-US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Южный союз племен (</a:t>
            </a:r>
            <a:r>
              <a:rPr b="1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Куявы)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1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(союз племен полян, северян, вятичей)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Tahoma"/>
              <a:buNone/>
            </a:pPr>
            <a:r>
              <a:rPr b="1" i="0" lang="en-US" sz="2400" u="non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Киев</a:t>
            </a:r>
            <a:endParaRPr/>
          </a:p>
        </p:txBody>
      </p:sp>
      <p:sp>
        <p:nvSpPr>
          <p:cNvPr id="116" name="Google Shape;116;p11"/>
          <p:cNvSpPr/>
          <p:nvPr/>
        </p:nvSpPr>
        <p:spPr>
          <a:xfrm>
            <a:off x="1076912" y="6460375"/>
            <a:ext cx="287400" cy="2160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cxnSp>
        <p:nvCxnSpPr>
          <p:cNvPr id="117" name="Google Shape;117;p11"/>
          <p:cNvCxnSpPr/>
          <p:nvPr/>
        </p:nvCxnSpPr>
        <p:spPr>
          <a:xfrm flipH="1" rot="10800000">
            <a:off x="3059112" y="5694362"/>
            <a:ext cx="792162" cy="644525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stealth"/>
          </a:ln>
        </p:spPr>
      </p:cxnSp>
      <p:sp>
        <p:nvSpPr>
          <p:cNvPr id="118" name="Google Shape;118;p11"/>
          <p:cNvSpPr txBox="1"/>
          <p:nvPr/>
        </p:nvSpPr>
        <p:spPr>
          <a:xfrm>
            <a:off x="3851275" y="4987925"/>
            <a:ext cx="1296987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b="1" i="0" lang="en-US" sz="20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дань хазарам</a:t>
            </a:r>
            <a:endParaRPr/>
          </a:p>
        </p:txBody>
      </p:sp>
      <p:sp>
        <p:nvSpPr>
          <p:cNvPr id="119" name="Google Shape;119;p11"/>
          <p:cNvSpPr txBox="1"/>
          <p:nvPr/>
        </p:nvSpPr>
        <p:spPr>
          <a:xfrm>
            <a:off x="4006850" y="553950"/>
            <a:ext cx="5140200" cy="3181200"/>
          </a:xfrm>
          <a:prstGeom prst="rect">
            <a:avLst/>
          </a:prstGeom>
          <a:gradFill>
            <a:gsLst>
              <a:gs pos="0">
                <a:srgbClr val="85FFDE"/>
              </a:gs>
              <a:gs pos="35000">
                <a:srgbClr val="AAFFE6"/>
              </a:gs>
              <a:gs pos="100000">
                <a:srgbClr val="DCFFF5"/>
              </a:gs>
            </a:gsLst>
            <a:lin ang="16200000" scaled="0"/>
          </a:gradFill>
          <a:ln cap="flat" cmpd="sng" w="9525">
            <a:solidFill>
              <a:srgbClr val="00E4A7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6350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None/>
            </a:pPr>
            <a:r>
              <a:rPr b="1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« Земля  наша велика и обильна, а наряда (управления) в ней нет. Да пойдите (приходите) княжить и володети нами»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None/>
            </a:pPr>
            <a:r>
              <a:rPr b="1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Повесть временных лет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8072606_a8512029dc696ff9b37bff47e8c7fbdb_full" id="124" name="Google Shape;124;p12"/>
          <p:cNvPicPr preferRelativeResize="0"/>
          <p:nvPr>
            <p:ph type="title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937"/>
            <a:ext cx="4275137" cy="5632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rih" id="125" name="Google Shape;125;p1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6250" y="692150"/>
            <a:ext cx="4854575" cy="3097212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2"/>
          <p:cNvSpPr txBox="1"/>
          <p:nvPr/>
        </p:nvSpPr>
        <p:spPr>
          <a:xfrm>
            <a:off x="4427537" y="4068762"/>
            <a:ext cx="4572000" cy="46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1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862 г. – варяжские </a:t>
            </a:r>
            <a:r>
              <a:rPr b="1" i="0" lang="en-US" sz="2400" u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rPr>
              <a:t>князья</a:t>
            </a:r>
            <a:endParaRPr/>
          </a:p>
        </p:txBody>
      </p:sp>
      <p:sp>
        <p:nvSpPr>
          <p:cNvPr id="127" name="Google Shape;127;p12"/>
          <p:cNvSpPr txBox="1"/>
          <p:nvPr/>
        </p:nvSpPr>
        <p:spPr>
          <a:xfrm>
            <a:off x="4427537" y="5640387"/>
            <a:ext cx="187325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Синеус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(г.Белоозеро)</a:t>
            </a:r>
            <a:endParaRPr/>
          </a:p>
        </p:txBody>
      </p:sp>
      <p:sp>
        <p:nvSpPr>
          <p:cNvPr id="128" name="Google Shape;128;p12"/>
          <p:cNvSpPr txBox="1"/>
          <p:nvPr/>
        </p:nvSpPr>
        <p:spPr>
          <a:xfrm>
            <a:off x="5778500" y="4876800"/>
            <a:ext cx="18717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rPr>
              <a:t>Рюрик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</a:t>
            </a:r>
            <a:r>
              <a:rPr b="1" lang="en-US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Ладога, затем </a:t>
            </a: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Новгород)</a:t>
            </a:r>
            <a:endParaRPr/>
          </a:p>
        </p:txBody>
      </p:sp>
      <p:sp>
        <p:nvSpPr>
          <p:cNvPr id="129" name="Google Shape;129;p12"/>
          <p:cNvSpPr txBox="1"/>
          <p:nvPr/>
        </p:nvSpPr>
        <p:spPr>
          <a:xfrm>
            <a:off x="7127875" y="5640387"/>
            <a:ext cx="1871662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Трувор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(г.Изборск)</a:t>
            </a:r>
            <a:endParaRPr/>
          </a:p>
        </p:txBody>
      </p:sp>
      <p:cxnSp>
        <p:nvCxnSpPr>
          <p:cNvPr id="130" name="Google Shape;130;p12"/>
          <p:cNvCxnSpPr/>
          <p:nvPr/>
        </p:nvCxnSpPr>
        <p:spPr>
          <a:xfrm>
            <a:off x="6713537" y="4529137"/>
            <a:ext cx="0" cy="347662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stealth"/>
          </a:ln>
        </p:spPr>
      </p:cxnSp>
      <p:cxnSp>
        <p:nvCxnSpPr>
          <p:cNvPr id="131" name="Google Shape;131;p12"/>
          <p:cNvCxnSpPr/>
          <p:nvPr/>
        </p:nvCxnSpPr>
        <p:spPr>
          <a:xfrm flipH="1">
            <a:off x="5364162" y="4529137"/>
            <a:ext cx="1349375" cy="995362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stealth"/>
          </a:ln>
        </p:spPr>
      </p:cxnSp>
      <p:cxnSp>
        <p:nvCxnSpPr>
          <p:cNvPr id="132" name="Google Shape;132;p12"/>
          <p:cNvCxnSpPr/>
          <p:nvPr/>
        </p:nvCxnSpPr>
        <p:spPr>
          <a:xfrm>
            <a:off x="6713537" y="4529137"/>
            <a:ext cx="1243012" cy="91598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stealth"/>
          </a:ln>
        </p:spPr>
      </p:cxnSp>
      <p:sp>
        <p:nvSpPr>
          <p:cNvPr id="133" name="Google Shape;133;p12"/>
          <p:cNvSpPr txBox="1"/>
          <p:nvPr/>
        </p:nvSpPr>
        <p:spPr>
          <a:xfrm>
            <a:off x="539750" y="5962650"/>
            <a:ext cx="2232025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Аскольд и Дир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1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(г.Киев)</a:t>
            </a:r>
            <a:endParaRPr/>
          </a:p>
        </p:txBody>
      </p:sp>
      <p:cxnSp>
        <p:nvCxnSpPr>
          <p:cNvPr id="134" name="Google Shape;134;p12"/>
          <p:cNvCxnSpPr/>
          <p:nvPr/>
        </p:nvCxnSpPr>
        <p:spPr>
          <a:xfrm flipH="1">
            <a:off x="2771775" y="4529137"/>
            <a:ext cx="3941762" cy="1757362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3"/>
          <p:cNvSpPr txBox="1"/>
          <p:nvPr>
            <p:ph type="title"/>
          </p:nvPr>
        </p:nvSpPr>
        <p:spPr>
          <a:xfrm>
            <a:off x="1150937" y="214312"/>
            <a:ext cx="7793037" cy="14620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879 г. – УМЕР РЮРИК.</a:t>
            </a:r>
            <a:b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endParaRPr/>
          </a:p>
        </p:txBody>
      </p:sp>
      <p:sp>
        <p:nvSpPr>
          <p:cNvPr id="140" name="Google Shape;140;p13"/>
          <p:cNvSpPr txBox="1"/>
          <p:nvPr>
            <p:ph idx="1" type="body"/>
          </p:nvPr>
        </p:nvSpPr>
        <p:spPr>
          <a:xfrm>
            <a:off x="1182687" y="2017712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b="0" i="0" lang="en-US" sz="3200" u="non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882 г</a:t>
            </a: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– ОЛЕГ (его родственник) захватил Киев и объединил оба центра: Новгород и Киев. </a:t>
            </a:r>
            <a:r>
              <a:rPr b="0" i="0" lang="en-US" sz="3200" u="non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</a:rPr>
              <a:t>Возникло Древнерусское государство, Киевская Русь.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1601-01-01T00:00:00Z</dcterms:created>
  <dc:creator/>
</cp:coreProperties>
</file>