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BC19A1-FD01-4EC2-AE7B-3D53F5BEFDD8}" v="70" dt="2022-05-26T16:50:21.961"/>
    <p1510:client id="{E8C77284-06B2-44C9-A49B-9D52756BAB68}" v="1138" dt="2022-05-26T19:42:21.6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8C7E0D-D52D-4DD8-A929-35E8B496F5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FD8BDEB-5F5A-4C98-B73C-55D2EF59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A2C307-F9CB-49B2-A19E-66C366841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8920-5BF1-4896-9F26-0823A00A0CC7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8B74E3-5559-43AD-9CE4-D3336453A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607678E-3AA7-478B-AA73-5C9C150BB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7B298-584C-47B3-907B-4E59A88D98F9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B9F6611-BA2F-4985-9ADB-CA854E6D22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199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AE1C6C-E08D-416C-9FF4-A0CCDB751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04E378F-EC92-4814-94D6-755F68664B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ED66E7-C43B-46BD-95F4-B172001B7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8920-5BF1-4896-9F26-0823A00A0CC7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C3BA72-54C1-4998-A325-86039F89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A21DD2-05EE-4D73-9160-182CD554A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7B298-584C-47B3-907B-4E59A88D9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856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DEACF24-9B5C-43DE-AE8C-DF3BEA42F5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F925114-458D-441F-B294-00C37A4341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DA34A9-915A-470F-8EA2-C23AA4E5B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8920-5BF1-4896-9F26-0823A00A0CC7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59495F5-4FDD-4892-9948-26768D88D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4FD9F1E-ADC4-46D2-AC68-4B7FA66B4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7B298-584C-47B3-907B-4E59A88D9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692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E269A1-2BC3-4F8B-A5D5-66B6C1828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6729FD-FFDD-4CF2-B736-EBCF1011B8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543296-A781-44F0-AE3D-383515430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8920-5BF1-4896-9F26-0823A00A0CC7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E14A82-63C5-49C8-86FD-5D253C1C6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5BEF71-4328-41B4-A0F2-27503BDDB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7B298-584C-47B3-907B-4E59A88D9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967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F17D62-04A3-4D0F-839B-D3654BAC4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90032F1-322B-4EF7-B40A-BAB7A0DC06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5994E43-2570-4897-8DD7-ED8565FDD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8920-5BF1-4896-9F26-0823A00A0CC7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E565DE-20C9-4F81-956F-4FA376E49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7B961F1-6158-41A8-B762-00528D42A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7B298-584C-47B3-907B-4E59A88D9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872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EBCF97-5077-43B9-9638-64E3A8BF9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4BAD9D-727C-4C5D-B694-592F5B128B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9968E41-A31D-431F-88AA-F946379D6A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39BA6C3-F124-496D-B51C-8D528EF52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8920-5BF1-4896-9F26-0823A00A0CC7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50F382B-8810-423D-A0CA-BAF58EE16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955C407-2DD7-4DD4-8F25-F93533C16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7B298-584C-47B3-907B-4E59A88D9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00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618C0A-D7DF-4EA0-BD7A-E7694CCB9C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FED22D-5401-4200-B015-524C3CCD62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D5962A3-4557-4920-803E-BA59D07FD4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952FEB2-4F69-4D93-8EF7-3FB66A4CAB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0642940-CDA3-4E1F-A9B7-6D9CDD9DD7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7928EE2-501C-4495-B4F5-64FC07CA5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8920-5BF1-4896-9F26-0823A00A0CC7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1BB7832-AAA5-4D86-9D64-5F46F2394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D83160D-479B-40D8-B4D4-5ED206D5C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7B298-584C-47B3-907B-4E59A88D9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364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6959F6-2FDC-4941-91BA-7BD911E31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F7FD7E9-41A5-4FE4-9F88-F2726062E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8920-5BF1-4896-9F26-0823A00A0CC7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CFF4A8B-1E83-447A-AC2A-65F9966CA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E94AF18-E769-4F3E-BD67-80EEBE6AF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7B298-584C-47B3-907B-4E59A88D9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380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40B71D9-1A89-4394-9598-BBA4C7A6D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8920-5BF1-4896-9F26-0823A00A0CC7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6919A23-75AD-44B7-A0B7-C8BA2EE5F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CA29934-E47A-4560-9DC6-A4AE5481B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7B298-584C-47B3-907B-4E59A88D9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234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0E4B15-EB61-4C37-A18D-0EE9BBDF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BDF27C-A457-4894-BF79-F4AC3AD3A8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BBA9A81-9381-4450-8449-3D146622E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661642C-B5A6-4A54-8E1D-DC05C102A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8920-5BF1-4896-9F26-0823A00A0CC7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85B789-3072-44EB-A2D2-696E0B9A4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6AF2F31-A96C-4AE5-89C7-62DC677DE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7B298-584C-47B3-907B-4E59A88D9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189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7F809D-5ED0-421B-8AB0-AD45DA23B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6F71651-02A9-47BD-9DA6-528C97741E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3F9A42B-C6C2-46CB-B4C8-A0C32895E6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E14F963-D508-4F3C-8464-F2DF82951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8920-5BF1-4896-9F26-0823A00A0CC7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1D8DBF3-289A-4D12-8186-91E7C8A8E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35217D1-C272-4AE0-9B54-07F149F4D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7B298-584C-47B3-907B-4E59A88D9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311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7297F8-A196-451C-BACD-2F992928C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1611F88-D755-43C1-9317-9933041D4C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FE39707-423D-4894-A07D-31080781DD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E8920-5BF1-4896-9F26-0823A00A0CC7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0B09DD4-6D8F-4D95-B5A7-437CCD586D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343A2A1-5F49-49E2-BBA8-0765516732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7B298-584C-47B3-907B-4E59A88D98F9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8A4A102-3F38-4DAE-91CA-3D884B95C65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585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moluch.ru/archive/206/50435/" TargetMode="External"/><Relationship Id="rId2" Type="http://schemas.openxmlformats.org/officeDocument/2006/relationships/hyperlink" Target="http://school2100.com/uroki/elementary/inform.ph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andex.ru/images/?from=tabbar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7A079D-F30D-4D3D-8A4B-123B12F20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38236" y="1547234"/>
            <a:ext cx="5402119" cy="2387600"/>
          </a:xfrm>
          <a:ln>
            <a:solidFill>
              <a:schemeClr val="tx2">
                <a:lumMod val="5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3600" b="1" dirty="0" err="1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/>
                <a:cs typeface="Times New Roman"/>
              </a:rPr>
              <a:t>Классификация</a:t>
            </a:r>
            <a:r>
              <a:rPr lang="en-US" sz="3600" b="1" dirty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dirty="0" err="1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/>
                <a:cs typeface="Times New Roman"/>
              </a:rPr>
              <a:t>информационных</a:t>
            </a:r>
            <a:r>
              <a:rPr lang="en-US" sz="3600" b="1" dirty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/>
                <a:cs typeface="Times New Roman"/>
              </a:rPr>
              <a:t> и </a:t>
            </a:r>
            <a:r>
              <a:rPr lang="en-US" sz="3600" b="1" dirty="0" err="1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/>
                <a:cs typeface="Times New Roman"/>
              </a:rPr>
              <a:t>коммуникационных</a:t>
            </a:r>
            <a:r>
              <a:rPr lang="en-US" sz="3600" b="1" dirty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dirty="0" err="1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/>
                <a:cs typeface="Times New Roman"/>
              </a:rPr>
              <a:t>технологий</a:t>
            </a:r>
            <a:r>
              <a:rPr lang="en-US" sz="3600" b="1" dirty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/>
                <a:cs typeface="Times New Roman"/>
              </a:rPr>
              <a:t> в </a:t>
            </a:r>
            <a:r>
              <a:rPr lang="en-US" sz="3600" b="1" dirty="0" err="1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/>
                <a:cs typeface="Times New Roman"/>
              </a:rPr>
              <a:t>образовании</a:t>
            </a:r>
            <a:r>
              <a:rPr lang="en-US" sz="3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27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/>
                <a:cs typeface="Times New Roman"/>
              </a:rPr>
              <a:t>(</a:t>
            </a:r>
            <a:r>
              <a:rPr lang="en-US" sz="27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/>
                <a:cs typeface="Times New Roman"/>
              </a:rPr>
              <a:t>по</a:t>
            </a:r>
            <a:r>
              <a:rPr lang="en-US" sz="27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/>
                <a:cs typeface="Times New Roman"/>
              </a:rPr>
              <a:t> </a:t>
            </a:r>
            <a:r>
              <a:rPr lang="en-US" sz="27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/>
                <a:cs typeface="Times New Roman"/>
              </a:rPr>
              <a:t>функциональному</a:t>
            </a:r>
            <a:r>
              <a:rPr lang="en-US" sz="27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27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/>
                <a:cs typeface="Times New Roman"/>
              </a:rPr>
              <a:t>назначению</a:t>
            </a:r>
            <a:r>
              <a:rPr lang="en-US" sz="27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/>
                <a:cs typeface="Times New Roman"/>
              </a:rPr>
              <a:t>)</a:t>
            </a:r>
            <a:r>
              <a:rPr lang="en-US" sz="49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 </a:t>
            </a:r>
            <a:endParaRPr lang="en-US" sz="4900" b="1" dirty="0">
              <a:ln w="13462">
                <a:solidFill>
                  <a:prstClr val="white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rgbClr val="5B9BD5"/>
                </a:outerShdw>
              </a:effectLst>
              <a:latin typeface="+mn-lt"/>
              <a:cs typeface="Calibri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14F8B6C-35B9-4C6E-8119-180A8E6E29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66836" y="4360935"/>
            <a:ext cx="4830619" cy="1614009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n-US" dirty="0" err="1">
                <a:latin typeface="Times New Roman"/>
                <a:ea typeface="Calibri"/>
                <a:cs typeface="Calibri"/>
              </a:rPr>
              <a:t>Работу</a:t>
            </a:r>
            <a:r>
              <a:rPr lang="en-US" dirty="0">
                <a:latin typeface="Times New Roman"/>
                <a:ea typeface="Calibri"/>
                <a:cs typeface="Calibri"/>
              </a:rPr>
              <a:t> </a:t>
            </a:r>
            <a:r>
              <a:rPr lang="en-US" dirty="0" err="1">
                <a:latin typeface="Times New Roman"/>
                <a:ea typeface="Calibri"/>
                <a:cs typeface="Calibri"/>
              </a:rPr>
              <a:t>выполнила</a:t>
            </a:r>
            <a:r>
              <a:rPr lang="en-US" dirty="0">
                <a:latin typeface="Times New Roman"/>
                <a:ea typeface="Calibri"/>
                <a:cs typeface="Calibri"/>
              </a:rPr>
              <a:t> </a:t>
            </a:r>
            <a:endParaRPr lang="ru-RU"/>
          </a:p>
          <a:p>
            <a:r>
              <a:rPr lang="en-US" dirty="0" err="1">
                <a:latin typeface="Times New Roman"/>
                <a:ea typeface="Calibri"/>
                <a:cs typeface="Calibri"/>
              </a:rPr>
              <a:t>студентка</a:t>
            </a:r>
            <a:r>
              <a:rPr lang="en-US" dirty="0">
                <a:latin typeface="Times New Roman"/>
                <a:ea typeface="Calibri"/>
                <a:cs typeface="Calibri"/>
              </a:rPr>
              <a:t> 1 </a:t>
            </a:r>
            <a:r>
              <a:rPr lang="en-US" dirty="0" err="1">
                <a:latin typeface="Times New Roman"/>
                <a:ea typeface="Calibri"/>
                <a:cs typeface="Calibri"/>
              </a:rPr>
              <a:t>курса</a:t>
            </a:r>
            <a:r>
              <a:rPr lang="en-US" dirty="0">
                <a:latin typeface="Times New Roman"/>
                <a:ea typeface="Calibri"/>
                <a:cs typeface="Calibri"/>
              </a:rPr>
              <a:t> </a:t>
            </a:r>
            <a:r>
              <a:rPr lang="en-US" dirty="0" err="1">
                <a:latin typeface="Times New Roman"/>
                <a:ea typeface="Calibri"/>
                <a:cs typeface="Calibri"/>
              </a:rPr>
              <a:t>магистратуры</a:t>
            </a:r>
            <a:r>
              <a:rPr lang="en-US" dirty="0">
                <a:latin typeface="Times New Roman"/>
                <a:ea typeface="Calibri"/>
                <a:cs typeface="Calibri"/>
              </a:rPr>
              <a:t>,</a:t>
            </a:r>
            <a:endParaRPr lang="en-US" dirty="0">
              <a:latin typeface="Calibri" panose="020F0502020204030204"/>
              <a:ea typeface="Calibri"/>
              <a:cs typeface="Calibri"/>
            </a:endParaRPr>
          </a:p>
          <a:p>
            <a:r>
              <a:rPr lang="en-US" dirty="0">
                <a:latin typeface="Times New Roman"/>
                <a:ea typeface="Calibri"/>
                <a:cs typeface="Calibri"/>
              </a:rPr>
              <a:t> </a:t>
            </a:r>
            <a:r>
              <a:rPr lang="en-US" dirty="0" err="1">
                <a:latin typeface="Times New Roman"/>
                <a:ea typeface="Calibri"/>
                <a:cs typeface="Calibri"/>
              </a:rPr>
              <a:t>группы</a:t>
            </a:r>
            <a:r>
              <a:rPr lang="en-US" dirty="0">
                <a:latin typeface="Times New Roman"/>
                <a:ea typeface="Calibri"/>
                <a:cs typeface="Calibri"/>
              </a:rPr>
              <a:t> Я-ZИФ211 </a:t>
            </a:r>
            <a:endParaRPr lang="en-US">
              <a:latin typeface="Calibri" panose="020F0502020204030204"/>
              <a:ea typeface="Calibri"/>
              <a:cs typeface="Calibri"/>
            </a:endParaRPr>
          </a:p>
          <a:p>
            <a:r>
              <a:rPr lang="en-US" dirty="0">
                <a:latin typeface="Times New Roman"/>
                <a:ea typeface="Calibri"/>
                <a:cs typeface="Calibri"/>
              </a:rPr>
              <a:t>Камардина Т.А.</a:t>
            </a:r>
            <a:endParaRPr lang="en-US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43594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2FF85987-A9FB-DC87-D436-243EEB806B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9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A914D3-139C-0B6F-5B77-3D16BF206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822189" cy="1899912"/>
          </a:xfrm>
        </p:spPr>
        <p:txBody>
          <a:bodyPr>
            <a:normAutofit/>
          </a:bodyPr>
          <a:lstStyle/>
          <a:p>
            <a:r>
              <a:rPr lang="ru-RU" sz="3700" b="1">
                <a:latin typeface="Times New Roman"/>
                <a:ea typeface="+mj-lt"/>
                <a:cs typeface="+mj-lt"/>
              </a:rPr>
              <a:t>Имитационные </a:t>
            </a:r>
            <a:endParaRPr lang="ru-RU" sz="3700" b="1">
              <a:latin typeface="Times New Roman"/>
              <a:cs typeface="Times New Roman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810A67-2F6F-8968-3D51-49C5377A54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34201"/>
            <a:ext cx="3822189" cy="374276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2000" dirty="0">
                <a:latin typeface="Times New Roman"/>
                <a:ea typeface="+mn-lt"/>
                <a:cs typeface="+mn-lt"/>
              </a:rPr>
              <a:t>Представляют определенный аспект реальности для изучения его структурных или функциональных характеристик (</a:t>
            </a:r>
            <a:r>
              <a:rPr lang="ru-RU" sz="2000" b="1" i="1" dirty="0">
                <a:latin typeface="Times New Roman"/>
                <a:ea typeface="+mn-lt"/>
                <a:cs typeface="+mn-lt"/>
              </a:rPr>
              <a:t>Графический редактор Paint 3D</a:t>
            </a:r>
            <a:r>
              <a:rPr lang="ru-RU" sz="2000" dirty="0">
                <a:latin typeface="Times New Roman"/>
                <a:ea typeface="+mn-lt"/>
                <a:cs typeface="+mn-lt"/>
              </a:rPr>
              <a:t>)</a:t>
            </a:r>
            <a:endParaRPr lang="ru-RU" sz="2000" dirty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848836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текст, внутренний, электронный&#10;&#10;Автоматически созданное описание">
            <a:extLst>
              <a:ext uri="{FF2B5EF4-FFF2-40B4-BE49-F238E27FC236}">
                <a16:creationId xmlns:a16="http://schemas.microsoft.com/office/drawing/2014/main" id="{BB3E3A99-BDE6-0439-D836-F818304842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123" r="543" b="-1"/>
          <a:stretch/>
        </p:blipFill>
        <p:spPr>
          <a:xfrm>
            <a:off x="-1" y="10"/>
            <a:ext cx="12192000" cy="6857990"/>
          </a:xfrm>
          <a:prstGeom prst="rect">
            <a:avLst/>
          </a:prstGeom>
        </p:spPr>
      </p:pic>
      <p:sp>
        <p:nvSpPr>
          <p:cNvPr id="9" name="Freeform 5">
            <a:extLst>
              <a:ext uri="{FF2B5EF4-FFF2-40B4-BE49-F238E27FC236}">
                <a16:creationId xmlns:a16="http://schemas.microsoft.com/office/drawing/2014/main" id="{3CD9DF72-87A3-404E-A828-84CBF11A8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 flipH="1">
            <a:off x="0" y="998175"/>
            <a:ext cx="6017172" cy="5859825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0FDE98-8113-F1BF-DC40-C5D8B943A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48" y="1913950"/>
            <a:ext cx="4204137" cy="134275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/>
                <a:ea typeface="+mj-lt"/>
                <a:cs typeface="+mj-lt"/>
              </a:rPr>
              <a:t>Лабораторные</a:t>
            </a:r>
            <a:endParaRPr lang="ru-RU" sz="3600" dirty="0">
              <a:latin typeface="Times New Roman"/>
              <a:cs typeface="Times New Roman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0E3A342-4D61-4E3F-AF90-1AB42AEB96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87051" y="3337139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65B7FB-EBCF-08D3-3D74-1F46A06859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16" y="3417573"/>
            <a:ext cx="4593021" cy="261983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400" dirty="0">
                <a:latin typeface="Times New Roman"/>
                <a:ea typeface="+mn-lt"/>
                <a:cs typeface="+mn-lt"/>
              </a:rPr>
              <a:t>Позволяют проводить удаленные эксперименты на реальном оборудовании (</a:t>
            </a:r>
            <a:r>
              <a:rPr lang="ru-RU" sz="2400" b="1" i="1" dirty="0">
                <a:latin typeface="Times New Roman"/>
                <a:ea typeface="+mn-lt"/>
                <a:cs typeface="+mn-lt"/>
              </a:rPr>
              <a:t>лабораторные онлайн работы</a:t>
            </a:r>
            <a:r>
              <a:rPr lang="ru-RU" sz="2400" dirty="0">
                <a:latin typeface="Times New Roman"/>
                <a:ea typeface="+mn-lt"/>
                <a:cs typeface="+mn-lt"/>
              </a:rPr>
              <a:t>)</a:t>
            </a:r>
            <a:endParaRPr lang="ru-RU" sz="2400" dirty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647990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B15CD017-3E70-8733-2667-E717E394B6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5170" b="14019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862BE82-D00D-42C1-BF16-93AA37870C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6D92C2D-1D3D-4974-918C-06579FB354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750141" y="-2"/>
            <a:ext cx="5441859" cy="5654940"/>
          </a:xfrm>
          <a:custGeom>
            <a:avLst/>
            <a:gdLst>
              <a:gd name="connsiteX0" fmla="*/ 0 w 5441859"/>
              <a:gd name="connsiteY0" fmla="*/ 0 h 5654940"/>
              <a:gd name="connsiteX1" fmla="*/ 4400492 w 5441859"/>
              <a:gd name="connsiteY1" fmla="*/ 0 h 5654940"/>
              <a:gd name="connsiteX2" fmla="*/ 4484767 w 5441859"/>
              <a:gd name="connsiteY2" fmla="*/ 76595 h 5654940"/>
              <a:gd name="connsiteX3" fmla="*/ 5441859 w 5441859"/>
              <a:gd name="connsiteY3" fmla="*/ 2387221 h 5654940"/>
              <a:gd name="connsiteX4" fmla="*/ 2174140 w 5441859"/>
              <a:gd name="connsiteY4" fmla="*/ 5654940 h 5654940"/>
              <a:gd name="connsiteX5" fmla="*/ 156693 w 5441859"/>
              <a:gd name="connsiteY5" fmla="*/ 4957981 h 5654940"/>
              <a:gd name="connsiteX6" fmla="*/ 0 w 5441859"/>
              <a:gd name="connsiteY6" fmla="*/ 4820612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0" y="0"/>
                </a:moveTo>
                <a:lnTo>
                  <a:pt x="4400492" y="0"/>
                </a:lnTo>
                <a:lnTo>
                  <a:pt x="4484767" y="76595"/>
                </a:lnTo>
                <a:cubicBezTo>
                  <a:pt x="5076108" y="667936"/>
                  <a:pt x="5441859" y="1484866"/>
                  <a:pt x="5441859" y="2387221"/>
                </a:cubicBezTo>
                <a:cubicBezTo>
                  <a:pt x="5441859" y="4191932"/>
                  <a:pt x="3978851" y="5654940"/>
                  <a:pt x="2174140" y="5654940"/>
                </a:cubicBezTo>
                <a:cubicBezTo>
                  <a:pt x="1412778" y="5654940"/>
                  <a:pt x="712231" y="5394557"/>
                  <a:pt x="156693" y="4957981"/>
                </a:cubicBezTo>
                <a:lnTo>
                  <a:pt x="0" y="4820612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BA3A8F-41A4-3E87-1E3E-BA32C032C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1031" y="632990"/>
            <a:ext cx="4062643" cy="1043409"/>
          </a:xfrm>
        </p:spPr>
        <p:txBody>
          <a:bodyPr>
            <a:normAutofit/>
          </a:bodyPr>
          <a:lstStyle/>
          <a:p>
            <a:r>
              <a:rPr lang="ru-RU" sz="3600" b="1">
                <a:latin typeface="Times New Roman"/>
                <a:ea typeface="+mj-lt"/>
                <a:cs typeface="+mj-lt"/>
              </a:rPr>
              <a:t>Моделирующие</a:t>
            </a:r>
            <a:r>
              <a:rPr lang="ru-RU" sz="3600">
                <a:ea typeface="+mj-lt"/>
                <a:cs typeface="+mj-lt"/>
              </a:rPr>
              <a:t> 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7A9088-0DE0-1F2E-BFA5-214BED04AD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1031" y="1774372"/>
            <a:ext cx="4062642" cy="275408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2000" dirty="0">
                <a:latin typeface="Times New Roman"/>
                <a:ea typeface="+mn-lt"/>
                <a:cs typeface="+mn-lt"/>
              </a:rPr>
              <a:t>Позволяют моделировать объекты, явления, процессы с целью их исследования и изучения (</a:t>
            </a:r>
            <a:r>
              <a:rPr lang="ru-RU" sz="2000" b="1" dirty="0">
                <a:latin typeface="Times New Roman"/>
                <a:ea typeface="+mn-lt"/>
                <a:cs typeface="+mn-lt"/>
              </a:rPr>
              <a:t>программы 2D и 3D моделирования</a:t>
            </a:r>
            <a:r>
              <a:rPr lang="ru-RU" sz="2000" dirty="0">
                <a:latin typeface="Times New Roman"/>
                <a:ea typeface="+mn-lt"/>
                <a:cs typeface="+mn-lt"/>
              </a:rPr>
              <a:t>)</a:t>
            </a:r>
            <a:endParaRPr lang="ru-RU" sz="2000" dirty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937818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ECC5C0-EC9C-A37E-1EDD-8FEEF19D7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29266"/>
            <a:ext cx="3505495" cy="1622321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/>
                <a:ea typeface="+mj-lt"/>
                <a:cs typeface="+mj-lt"/>
              </a:rPr>
              <a:t>Расчетные</a:t>
            </a:r>
            <a:r>
              <a:rPr lang="ru-RU" dirty="0">
                <a:ea typeface="+mj-lt"/>
                <a:cs typeface="+mj-lt"/>
              </a:rPr>
              <a:t> 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F95652-ADD6-3724-5D8E-A8F84E2A3C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1" y="2438400"/>
            <a:ext cx="3505494" cy="378541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2400" dirty="0">
                <a:latin typeface="Times New Roman"/>
                <a:ea typeface="+mn-lt"/>
                <a:cs typeface="+mn-lt"/>
              </a:rPr>
              <a:t>Автоматизируют различные расчеты и другие рутинные операции (</a:t>
            </a:r>
            <a:r>
              <a:rPr lang="ru-RU" sz="2400" b="1" i="1" dirty="0">
                <a:latin typeface="Times New Roman"/>
                <a:cs typeface="Times New Roman"/>
              </a:rPr>
              <a:t>Проектировщик-онлайн</a:t>
            </a:r>
            <a:r>
              <a:rPr lang="ru-RU" sz="2400" dirty="0">
                <a:latin typeface="Times New Roman"/>
                <a:ea typeface="+mn-lt"/>
                <a:cs typeface="+mn-lt"/>
              </a:rPr>
              <a:t>)</a:t>
            </a:r>
            <a:endParaRPr lang="ru-RU" sz="2400" dirty="0">
              <a:latin typeface="Times New Roman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F75B5507-C903-EBE7-D12D-83E44BBDEE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0019" y="807593"/>
            <a:ext cx="5971017" cy="523956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1169862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99F1FFA9-D672-408C-9220-ADEEC6ABD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E3C84A-7761-4FCE-291D-FA3AC44CB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3816095" cy="1938076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ru-RU" b="1">
                <a:latin typeface="Times New Roman"/>
                <a:cs typeface="Times New Roman"/>
              </a:rPr>
              <a:t>Учебно-игровые </a:t>
            </a:r>
            <a:endParaRPr lang="ru-RU" b="1">
              <a:ea typeface="+mj-lt"/>
              <a:cs typeface="+mj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D663EF-6BBD-A955-2220-3A5539BA16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2482589"/>
            <a:ext cx="3816096" cy="369437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2000">
                <a:latin typeface="Times New Roman"/>
                <a:ea typeface="+mn-lt"/>
                <a:cs typeface="+mn-lt"/>
              </a:rPr>
              <a:t>Предназначены для создания учебных ситуаций, в которых деятельность обучаемых реализуется в игровой форме ("</a:t>
            </a:r>
            <a:r>
              <a:rPr lang="ru-RU" sz="2000" b="1" i="1">
                <a:latin typeface="Times New Roman"/>
                <a:ea typeface="+mn-lt"/>
                <a:cs typeface="+mn-lt"/>
              </a:rPr>
              <a:t>Допиши Цифру", "Помоги с решением"</a:t>
            </a:r>
            <a:r>
              <a:rPr lang="ru-RU" sz="2000">
                <a:latin typeface="Times New Roman"/>
                <a:ea typeface="+mn-lt"/>
                <a:cs typeface="+mn-lt"/>
              </a:rPr>
              <a:t>)</a:t>
            </a:r>
            <a:endParaRPr lang="ru-RU" sz="2000">
              <a:latin typeface="Times New Roman"/>
              <a:cs typeface="Times New Roman"/>
            </a:endParaRPr>
          </a:p>
        </p:txBody>
      </p:sp>
      <p:pic>
        <p:nvPicPr>
          <p:cNvPr id="5" name="Рисунок 5" descr="Изображение выглядит как текст, внутренний, человек, телевидение&#10;&#10;Автоматически созданное описание">
            <a:extLst>
              <a:ext uri="{FF2B5EF4-FFF2-40B4-BE49-F238E27FC236}">
                <a16:creationId xmlns:a16="http://schemas.microsoft.com/office/drawing/2014/main" id="{F30E6D21-CB7A-0B2D-B417-64BAC77035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066" r="-1" b="13098"/>
          <a:stretch/>
        </p:blipFill>
        <p:spPr>
          <a:xfrm>
            <a:off x="4904316" y="-4"/>
            <a:ext cx="7287684" cy="3694372"/>
          </a:xfrm>
          <a:custGeom>
            <a:avLst/>
            <a:gdLst/>
            <a:ahLst/>
            <a:cxnLst/>
            <a:rect l="l" t="t" r="r" b="b"/>
            <a:pathLst>
              <a:path w="7287684" h="3694372">
                <a:moveTo>
                  <a:pt x="1047969" y="0"/>
                </a:moveTo>
                <a:lnTo>
                  <a:pt x="7287684" y="0"/>
                </a:lnTo>
                <a:lnTo>
                  <a:pt x="7287684" y="814388"/>
                </a:lnTo>
                <a:lnTo>
                  <a:pt x="7287684" y="3694372"/>
                </a:lnTo>
                <a:lnTo>
                  <a:pt x="471411" y="3694372"/>
                </a:lnTo>
                <a:lnTo>
                  <a:pt x="470992" y="3686621"/>
                </a:lnTo>
                <a:cubicBezTo>
                  <a:pt x="458999" y="3642419"/>
                  <a:pt x="427907" y="3602236"/>
                  <a:pt x="376383" y="3554015"/>
                </a:cubicBezTo>
                <a:cubicBezTo>
                  <a:pt x="315976" y="3500438"/>
                  <a:pt x="255568" y="3454003"/>
                  <a:pt x="170288" y="3407569"/>
                </a:cubicBezTo>
                <a:cubicBezTo>
                  <a:pt x="365723" y="3382565"/>
                  <a:pt x="163181" y="3296841"/>
                  <a:pt x="230695" y="3243263"/>
                </a:cubicBezTo>
                <a:cubicBezTo>
                  <a:pt x="369276" y="3221831"/>
                  <a:pt x="479431" y="3393282"/>
                  <a:pt x="667759" y="3343275"/>
                </a:cubicBezTo>
                <a:cubicBezTo>
                  <a:pt x="440344" y="3196828"/>
                  <a:pt x="184501" y="3150393"/>
                  <a:pt x="17493" y="2953940"/>
                </a:cubicBezTo>
                <a:cubicBezTo>
                  <a:pt x="56580" y="2911078"/>
                  <a:pt x="95667" y="2953940"/>
                  <a:pt x="127647" y="2936081"/>
                </a:cubicBezTo>
                <a:cubicBezTo>
                  <a:pt x="127647" y="2925365"/>
                  <a:pt x="500751" y="2993232"/>
                  <a:pt x="522071" y="2714625"/>
                </a:cubicBezTo>
                <a:cubicBezTo>
                  <a:pt x="529178" y="2714625"/>
                  <a:pt x="536285" y="2714625"/>
                  <a:pt x="543391" y="2703909"/>
                </a:cubicBezTo>
                <a:cubicBezTo>
                  <a:pt x="582478" y="2664619"/>
                  <a:pt x="546945" y="2571750"/>
                  <a:pt x="610905" y="2564606"/>
                </a:cubicBezTo>
                <a:cubicBezTo>
                  <a:pt x="681973" y="2557462"/>
                  <a:pt x="749487" y="2525315"/>
                  <a:pt x="824107" y="2543175"/>
                </a:cubicBezTo>
                <a:cubicBezTo>
                  <a:pt x="880961" y="2557462"/>
                  <a:pt x="941368" y="2575322"/>
                  <a:pt x="1001776" y="2575322"/>
                </a:cubicBezTo>
                <a:cubicBezTo>
                  <a:pt x="1065736" y="2575322"/>
                  <a:pt x="1154570" y="2696766"/>
                  <a:pt x="1193658" y="2536031"/>
                </a:cubicBezTo>
                <a:cubicBezTo>
                  <a:pt x="1193658" y="2528888"/>
                  <a:pt x="1303812" y="2546747"/>
                  <a:pt x="1364219" y="2553891"/>
                </a:cubicBezTo>
                <a:cubicBezTo>
                  <a:pt x="1413966" y="2561035"/>
                  <a:pt x="1474374" y="2593181"/>
                  <a:pt x="1509907" y="2528888"/>
                </a:cubicBezTo>
                <a:cubicBezTo>
                  <a:pt x="1527674" y="2489596"/>
                  <a:pt x="1442393" y="2418159"/>
                  <a:pt x="1367772" y="2411015"/>
                </a:cubicBezTo>
                <a:cubicBezTo>
                  <a:pt x="1300259" y="2403872"/>
                  <a:pt x="1232745" y="2396728"/>
                  <a:pt x="1168784" y="2411015"/>
                </a:cubicBezTo>
                <a:cubicBezTo>
                  <a:pt x="1090610" y="2428875"/>
                  <a:pt x="1047969" y="2400300"/>
                  <a:pt x="1026649" y="2336007"/>
                </a:cubicBezTo>
                <a:cubicBezTo>
                  <a:pt x="1001776" y="2268141"/>
                  <a:pt x="955582" y="2232422"/>
                  <a:pt x="891621" y="2200275"/>
                </a:cubicBezTo>
                <a:cubicBezTo>
                  <a:pt x="735273" y="2121694"/>
                  <a:pt x="586032" y="2028825"/>
                  <a:pt x="415470" y="1982390"/>
                </a:cubicBezTo>
                <a:cubicBezTo>
                  <a:pt x="383490" y="1975246"/>
                  <a:pt x="344403" y="1960959"/>
                  <a:pt x="330189" y="1900238"/>
                </a:cubicBezTo>
                <a:cubicBezTo>
                  <a:pt x="792127" y="1993106"/>
                  <a:pt x="1211424" y="2232422"/>
                  <a:pt x="1687576" y="2218135"/>
                </a:cubicBezTo>
                <a:cubicBezTo>
                  <a:pt x="1559654" y="2143125"/>
                  <a:pt x="1406860" y="2139554"/>
                  <a:pt x="1268278" y="2085975"/>
                </a:cubicBezTo>
                <a:cubicBezTo>
                  <a:pt x="1367772" y="2046685"/>
                  <a:pt x="1460160" y="2089547"/>
                  <a:pt x="1552548" y="2110978"/>
                </a:cubicBezTo>
                <a:cubicBezTo>
                  <a:pt x="1630722" y="2128837"/>
                  <a:pt x="1701789" y="2132410"/>
                  <a:pt x="1708896" y="2021681"/>
                </a:cubicBezTo>
                <a:cubicBezTo>
                  <a:pt x="1708896" y="2010965"/>
                  <a:pt x="1708896" y="2003821"/>
                  <a:pt x="1708896" y="1993106"/>
                </a:cubicBezTo>
                <a:cubicBezTo>
                  <a:pt x="1680469" y="1946672"/>
                  <a:pt x="1641382" y="1925240"/>
                  <a:pt x="1591635" y="1910953"/>
                </a:cubicBezTo>
                <a:cubicBezTo>
                  <a:pt x="1563208" y="1903809"/>
                  <a:pt x="1524121" y="1889522"/>
                  <a:pt x="1524121" y="1857375"/>
                </a:cubicBezTo>
                <a:cubicBezTo>
                  <a:pt x="1527674" y="1735931"/>
                  <a:pt x="1431733" y="1700212"/>
                  <a:pt x="1339346" y="1664493"/>
                </a:cubicBezTo>
                <a:cubicBezTo>
                  <a:pt x="1389093" y="1603772"/>
                  <a:pt x="1431733" y="1646635"/>
                  <a:pt x="1470820" y="1643062"/>
                </a:cubicBezTo>
                <a:cubicBezTo>
                  <a:pt x="1495694" y="1639491"/>
                  <a:pt x="1520567" y="1635919"/>
                  <a:pt x="1520567" y="1603772"/>
                </a:cubicBezTo>
                <a:cubicBezTo>
                  <a:pt x="1520567" y="1578769"/>
                  <a:pt x="1509907" y="1546622"/>
                  <a:pt x="1485034" y="1546622"/>
                </a:cubicBezTo>
                <a:cubicBezTo>
                  <a:pt x="1328686" y="1543050"/>
                  <a:pt x="1239851" y="1371600"/>
                  <a:pt x="1076396" y="1371600"/>
                </a:cubicBezTo>
                <a:cubicBezTo>
                  <a:pt x="976902" y="1371600"/>
                  <a:pt x="1126144" y="1275159"/>
                  <a:pt x="1044416" y="1235869"/>
                </a:cubicBezTo>
                <a:cubicBezTo>
                  <a:pt x="1026649" y="1225153"/>
                  <a:pt x="1094163" y="1210866"/>
                  <a:pt x="1122590" y="1214437"/>
                </a:cubicBezTo>
                <a:cubicBezTo>
                  <a:pt x="1151017" y="1218009"/>
                  <a:pt x="1175891" y="1243013"/>
                  <a:pt x="1211424" y="1225153"/>
                </a:cubicBezTo>
                <a:cubicBezTo>
                  <a:pt x="1229191" y="1160860"/>
                  <a:pt x="1182997" y="1135856"/>
                  <a:pt x="1140357" y="1117997"/>
                </a:cubicBezTo>
                <a:cubicBezTo>
                  <a:pt x="1047969" y="1075135"/>
                  <a:pt x="955582" y="1025129"/>
                  <a:pt x="852534" y="1010841"/>
                </a:cubicBezTo>
                <a:cubicBezTo>
                  <a:pt x="817001" y="1007269"/>
                  <a:pt x="795680" y="989409"/>
                  <a:pt x="799234" y="953690"/>
                </a:cubicBezTo>
                <a:cubicBezTo>
                  <a:pt x="806340" y="907256"/>
                  <a:pt x="841874" y="921544"/>
                  <a:pt x="870301" y="925115"/>
                </a:cubicBezTo>
                <a:cubicBezTo>
                  <a:pt x="888068" y="928688"/>
                  <a:pt x="905835" y="939403"/>
                  <a:pt x="923602" y="914400"/>
                </a:cubicBezTo>
                <a:cubicBezTo>
                  <a:pt x="611794" y="724198"/>
                  <a:pt x="409919" y="684684"/>
                  <a:pt x="132090" y="589415"/>
                </a:cubicBezTo>
                <a:lnTo>
                  <a:pt x="31922" y="552917"/>
                </a:lnTo>
                <a:lnTo>
                  <a:pt x="26859" y="541335"/>
                </a:lnTo>
                <a:cubicBezTo>
                  <a:pt x="20137" y="534929"/>
                  <a:pt x="8953" y="532232"/>
                  <a:pt x="0" y="527681"/>
                </a:cubicBezTo>
                <a:cubicBezTo>
                  <a:pt x="5969" y="516305"/>
                  <a:pt x="7617" y="502963"/>
                  <a:pt x="17905" y="493550"/>
                </a:cubicBezTo>
                <a:cubicBezTo>
                  <a:pt x="23947" y="488022"/>
                  <a:pt x="35344" y="487159"/>
                  <a:pt x="44763" y="486724"/>
                </a:cubicBezTo>
                <a:lnTo>
                  <a:pt x="165722" y="483650"/>
                </a:lnTo>
                <a:lnTo>
                  <a:pt x="193385" y="498723"/>
                </a:lnTo>
                <a:cubicBezTo>
                  <a:pt x="210263" y="511671"/>
                  <a:pt x="227142" y="525066"/>
                  <a:pt x="315976" y="535781"/>
                </a:cubicBezTo>
                <a:cubicBezTo>
                  <a:pt x="401257" y="546497"/>
                  <a:pt x="479431" y="582216"/>
                  <a:pt x="575372" y="525066"/>
                </a:cubicBezTo>
                <a:cubicBezTo>
                  <a:pt x="639332" y="485775"/>
                  <a:pt x="742380" y="528637"/>
                  <a:pt x="820554" y="560785"/>
                </a:cubicBezTo>
                <a:cubicBezTo>
                  <a:pt x="884515" y="589360"/>
                  <a:pt x="948475" y="596503"/>
                  <a:pt x="1033756" y="560785"/>
                </a:cubicBezTo>
                <a:cubicBezTo>
                  <a:pt x="955582" y="539354"/>
                  <a:pt x="895175" y="521494"/>
                  <a:pt x="834767" y="507206"/>
                </a:cubicBezTo>
                <a:cubicBezTo>
                  <a:pt x="785020" y="496491"/>
                  <a:pt x="756593" y="471488"/>
                  <a:pt x="760147" y="417909"/>
                </a:cubicBezTo>
                <a:cubicBezTo>
                  <a:pt x="760147" y="389334"/>
                  <a:pt x="749487" y="350044"/>
                  <a:pt x="785020" y="335757"/>
                </a:cubicBezTo>
                <a:cubicBezTo>
                  <a:pt x="813447" y="321469"/>
                  <a:pt x="852534" y="335757"/>
                  <a:pt x="866748" y="360759"/>
                </a:cubicBezTo>
                <a:cubicBezTo>
                  <a:pt x="884515" y="407194"/>
                  <a:pt x="902281" y="450056"/>
                  <a:pt x="962689" y="453629"/>
                </a:cubicBezTo>
                <a:cubicBezTo>
                  <a:pt x="1044416" y="460771"/>
                  <a:pt x="998222" y="432197"/>
                  <a:pt x="984009" y="396478"/>
                </a:cubicBezTo>
                <a:cubicBezTo>
                  <a:pt x="969795" y="357188"/>
                  <a:pt x="1012436" y="346472"/>
                  <a:pt x="1040863" y="353615"/>
                </a:cubicBezTo>
                <a:cubicBezTo>
                  <a:pt x="1147464" y="385763"/>
                  <a:pt x="1257618" y="328613"/>
                  <a:pt x="1367772" y="375047"/>
                </a:cubicBezTo>
                <a:cubicBezTo>
                  <a:pt x="1339346" y="260747"/>
                  <a:pt x="1278938" y="210741"/>
                  <a:pt x="1151017" y="192881"/>
                </a:cubicBezTo>
                <a:cubicBezTo>
                  <a:pt x="1104823" y="189310"/>
                  <a:pt x="1055076" y="196453"/>
                  <a:pt x="1012436" y="164306"/>
                </a:cubicBezTo>
                <a:cubicBezTo>
                  <a:pt x="987562" y="146447"/>
                  <a:pt x="962689" y="125016"/>
                  <a:pt x="980456" y="89297"/>
                </a:cubicBezTo>
                <a:cubicBezTo>
                  <a:pt x="991116" y="64294"/>
                  <a:pt x="1019542" y="64294"/>
                  <a:pt x="1044416" y="71437"/>
                </a:cubicBezTo>
                <a:cubicBezTo>
                  <a:pt x="1147464" y="110728"/>
                  <a:pt x="1257618" y="121444"/>
                  <a:pt x="1364219" y="135731"/>
                </a:cubicBezTo>
                <a:cubicBezTo>
                  <a:pt x="1381986" y="139303"/>
                  <a:pt x="1399753" y="146447"/>
                  <a:pt x="1417520" y="110728"/>
                </a:cubicBezTo>
                <a:cubicBezTo>
                  <a:pt x="1293152" y="78581"/>
                  <a:pt x="1172337" y="35719"/>
                  <a:pt x="1047969" y="0"/>
                </a:cubicBezTo>
                <a:close/>
              </a:path>
            </a:pathLst>
          </a:custGeom>
        </p:spPr>
      </p:pic>
      <p:pic>
        <p:nvPicPr>
          <p:cNvPr id="4" name="Рисунок 4" descr="Изображение выглядит как текст, человек, ребено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9B85B23E-4DB4-DF0F-3AC7-402D1C2C09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181" b="17637"/>
          <a:stretch/>
        </p:blipFill>
        <p:spPr>
          <a:xfrm>
            <a:off x="4726728" y="3802961"/>
            <a:ext cx="7472381" cy="3055043"/>
          </a:xfrm>
          <a:custGeom>
            <a:avLst/>
            <a:gdLst/>
            <a:ahLst/>
            <a:cxnLst/>
            <a:rect l="l" t="t" r="r" b="b"/>
            <a:pathLst>
              <a:path w="7472381" h="3055043">
                <a:moveTo>
                  <a:pt x="638975" y="0"/>
                </a:moveTo>
                <a:lnTo>
                  <a:pt x="7472381" y="0"/>
                </a:lnTo>
                <a:lnTo>
                  <a:pt x="7472381" y="2579984"/>
                </a:lnTo>
                <a:lnTo>
                  <a:pt x="7472381" y="3055043"/>
                </a:lnTo>
                <a:lnTo>
                  <a:pt x="6992676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920155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609FD3-E2D2-FEF5-A152-D3D57CEB4C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/>
                <a:ea typeface="Calibri Light"/>
                <a:cs typeface="Calibri Light"/>
              </a:rPr>
              <a:t>Список использованных источников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6859E7-65DF-DB65-5E6D-DE26E96EA7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ru" dirty="0"/>
              <a:t>1.</a:t>
            </a:r>
            <a:r>
              <a:rPr lang="ru" dirty="0">
                <a:latin typeface="Times New Roman"/>
                <a:cs typeface="Times New Roman"/>
              </a:rPr>
              <a:t> Электронный ресурс </a:t>
            </a:r>
            <a:r>
              <a:rPr lang="ru" dirty="0">
                <a:latin typeface="Times New Roman"/>
                <a:cs typeface="Times New Roman"/>
                <a:hlinkClick r:id="rId2"/>
              </a:rPr>
              <a:t>http://school2100.com/uroki/elementary/inform.php</a:t>
            </a:r>
            <a:r>
              <a:rPr lang="ru" dirty="0">
                <a:latin typeface="Times New Roman"/>
                <a:cs typeface="Times New Roman"/>
              </a:rPr>
              <a:t>. А.В. Горячев, </a:t>
            </a:r>
            <a:r>
              <a:rPr lang="ru" i="1" dirty="0">
                <a:latin typeface="Times New Roman"/>
                <a:cs typeface="Times New Roman"/>
              </a:rPr>
              <a:t>Программа «Информатика и ИКТ (информационные и коммуникационные технологии)»</a:t>
            </a:r>
            <a:endParaRPr lang="ru" i="1" dirty="0">
              <a:latin typeface="Times New Roman"/>
              <a:ea typeface="Calibri" panose="020F0502020204030204"/>
              <a:cs typeface="Times New Roman"/>
            </a:endParaRPr>
          </a:p>
          <a:p>
            <a:r>
              <a:rPr lang="ru" i="1" dirty="0">
                <a:latin typeface="Times New Roman"/>
                <a:ea typeface="Calibri"/>
                <a:cs typeface="Calibri"/>
              </a:rPr>
              <a:t>2. </a:t>
            </a:r>
            <a:r>
              <a:rPr lang="ru" dirty="0">
                <a:latin typeface="Times New Roman"/>
                <a:ea typeface="Calibri"/>
                <a:cs typeface="Calibri"/>
              </a:rPr>
              <a:t>Электронный ресурс</a:t>
            </a:r>
            <a:r>
              <a:rPr lang="ru" i="1" dirty="0">
                <a:latin typeface="Times New Roman"/>
                <a:ea typeface="Calibri"/>
                <a:cs typeface="Calibri"/>
              </a:rPr>
              <a:t> </a:t>
            </a:r>
            <a:r>
              <a:rPr lang="ru" dirty="0">
                <a:latin typeface="Times New Roman"/>
                <a:ea typeface="+mn-lt"/>
                <a:cs typeface="+mn-lt"/>
                <a:hlinkClick r:id="rId3"/>
              </a:rPr>
              <a:t>https://moluch.ru/archive/206/50435/</a:t>
            </a:r>
            <a:r>
              <a:rPr lang="ru" dirty="0">
                <a:latin typeface="Times New Roman"/>
                <a:ea typeface="+mn-lt"/>
                <a:cs typeface="+mn-lt"/>
              </a:rPr>
              <a:t> А.А. Петрова, </a:t>
            </a:r>
            <a:r>
              <a:rPr lang="ru" i="1" dirty="0">
                <a:latin typeface="Times New Roman"/>
                <a:ea typeface="+mn-lt"/>
                <a:cs typeface="+mn-lt"/>
              </a:rPr>
              <a:t>Классификация средств ИКТ и их применение при обучении</a:t>
            </a:r>
            <a:endParaRPr lang="ru">
              <a:latin typeface="Times New Roman"/>
              <a:ea typeface="+mn-lt"/>
              <a:cs typeface="+mn-lt"/>
            </a:endParaRPr>
          </a:p>
          <a:p>
            <a:r>
              <a:rPr lang="ru" dirty="0">
                <a:latin typeface="Times New Roman"/>
                <a:ea typeface="+mn-lt"/>
                <a:cs typeface="+mn-lt"/>
              </a:rPr>
              <a:t>3. Поисковая система "</a:t>
            </a:r>
            <a:r>
              <a:rPr lang="ru" i="1" dirty="0">
                <a:latin typeface="Times New Roman"/>
                <a:ea typeface="+mn-lt"/>
                <a:cs typeface="+mn-lt"/>
              </a:rPr>
              <a:t>Яндекс. Картинки</a:t>
            </a:r>
            <a:r>
              <a:rPr lang="ru" dirty="0">
                <a:latin typeface="Times New Roman"/>
                <a:ea typeface="+mn-lt"/>
                <a:cs typeface="+mn-lt"/>
              </a:rPr>
              <a:t>" </a:t>
            </a:r>
            <a:r>
              <a:rPr lang="ru" dirty="0">
                <a:latin typeface="Times New Roman"/>
                <a:ea typeface="+mn-lt"/>
                <a:cs typeface="+mn-lt"/>
                <a:hlinkClick r:id="rId4"/>
              </a:rPr>
              <a:t>https://yandex.ru/images/?from=tabbar</a:t>
            </a:r>
            <a:r>
              <a:rPr lang="ru" dirty="0">
                <a:latin typeface="Times New Roman"/>
                <a:ea typeface="+mn-lt"/>
                <a:cs typeface="+mn-lt"/>
              </a:rPr>
              <a:t> </a:t>
            </a:r>
            <a:br>
              <a:rPr lang="ru" dirty="0">
                <a:latin typeface="Times New Roman"/>
                <a:ea typeface="+mn-lt"/>
                <a:cs typeface="+mn-lt"/>
              </a:rPr>
            </a:br>
            <a:br>
              <a:rPr lang="ru" dirty="0">
                <a:latin typeface="Times New Roman"/>
                <a:ea typeface="+mn-lt"/>
                <a:cs typeface="+mn-lt"/>
              </a:rPr>
            </a:br>
            <a:endParaRPr lang="ru" dirty="0">
              <a:ea typeface="Calibri"/>
              <a:cs typeface="Calibri"/>
            </a:endParaRPr>
          </a:p>
          <a:p>
            <a:endParaRPr lang="ru-RU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04346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D1CC11-7A6A-40E6-91E6-F5ACA5E13B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9637"/>
            <a:ext cx="10515600" cy="817130"/>
          </a:xfrm>
        </p:spPr>
        <p:txBody>
          <a:bodyPr/>
          <a:lstStyle/>
          <a:p>
            <a:pPr algn="just"/>
            <a:r>
              <a:rPr lang="en-US" b="1" dirty="0" err="1">
                <a:latin typeface="Times New Roman"/>
                <a:cs typeface="Times New Roman"/>
              </a:rPr>
              <a:t>Оглавление</a:t>
            </a:r>
            <a:endParaRPr lang="ru-RU" b="1" dirty="0" err="1">
              <a:latin typeface="Times New Roman"/>
              <a:cs typeface="Times New Roman"/>
            </a:endParaRPr>
          </a:p>
        </p:txBody>
      </p:sp>
      <p:grpSp>
        <p:nvGrpSpPr>
          <p:cNvPr id="9" name="Group 7">
            <a:extLst>
              <a:ext uri="{FF2B5EF4-FFF2-40B4-BE49-F238E27FC236}">
                <a16:creationId xmlns:a16="http://schemas.microsoft.com/office/drawing/2014/main" id="{09E717C4-DEB0-40F9-AC09-5CA16E1D1910}"/>
              </a:ext>
            </a:extLst>
          </p:cNvPr>
          <p:cNvGrpSpPr>
            <a:grpSpLocks/>
          </p:cNvGrpSpPr>
          <p:nvPr/>
        </p:nvGrpSpPr>
        <p:grpSpPr bwMode="auto">
          <a:xfrm>
            <a:off x="3541776" y="1856942"/>
            <a:ext cx="5105400" cy="555625"/>
            <a:chOff x="1248" y="2030"/>
            <a:chExt cx="3216" cy="350"/>
          </a:xfrm>
        </p:grpSpPr>
        <p:sp>
          <p:nvSpPr>
            <p:cNvPr id="10" name="Line 8">
              <a:extLst>
                <a:ext uri="{FF2B5EF4-FFF2-40B4-BE49-F238E27FC236}">
                  <a16:creationId xmlns:a16="http://schemas.microsoft.com/office/drawing/2014/main" id="{53072232-EF9F-4025-8C85-D8CE12074B73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Rectangle 9">
              <a:extLst>
                <a:ext uri="{FF2B5EF4-FFF2-40B4-BE49-F238E27FC236}">
                  <a16:creationId xmlns:a16="http://schemas.microsoft.com/office/drawing/2014/main" id="{E7196AFC-EE6B-47F2-B546-A84B0747C2F8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2" name="Text Box 10">
              <a:extLst>
                <a:ext uri="{FF2B5EF4-FFF2-40B4-BE49-F238E27FC236}">
                  <a16:creationId xmlns:a16="http://schemas.microsoft.com/office/drawing/2014/main" id="{FB6F0FE5-4861-4AE9-8B18-0550A534D7D0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717" y="2072"/>
              <a:ext cx="1715" cy="2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t">
              <a:spAutoFit/>
            </a:bodyPr>
            <a:lstStyle/>
            <a:p>
              <a:r>
                <a:rPr lang="en-US" sz="2400" dirty="0" err="1">
                  <a:solidFill>
                    <a:srgbClr val="000000"/>
                  </a:solidFill>
                  <a:latin typeface="Times New Roman"/>
                  <a:cs typeface="Times New Roman"/>
                </a:rPr>
                <a:t>Понятие</a:t>
              </a:r>
              <a:r>
                <a:rPr lang="en-US" sz="2400" dirty="0">
                  <a:solidFill>
                    <a:srgbClr val="000000"/>
                  </a:solidFill>
                  <a:latin typeface="Times New Roman"/>
                  <a:cs typeface="Times New Roman"/>
                </a:rPr>
                <a:t> ИКТ</a:t>
              </a:r>
              <a:endParaRPr lang="en-US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endParaRPr>
            </a:p>
          </p:txBody>
        </p:sp>
        <p:sp>
          <p:nvSpPr>
            <p:cNvPr id="13" name="Text Box 11">
              <a:extLst>
                <a:ext uri="{FF2B5EF4-FFF2-40B4-BE49-F238E27FC236}">
                  <a16:creationId xmlns:a16="http://schemas.microsoft.com/office/drawing/2014/main" id="{2865B308-FE0E-4287-B4FF-99CB7C431F46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14" name="Group 12">
            <a:extLst>
              <a:ext uri="{FF2B5EF4-FFF2-40B4-BE49-F238E27FC236}">
                <a16:creationId xmlns:a16="http://schemas.microsoft.com/office/drawing/2014/main" id="{217697FA-B11F-4E25-9ED3-785186C64F7F}"/>
              </a:ext>
            </a:extLst>
          </p:cNvPr>
          <p:cNvGrpSpPr>
            <a:grpSpLocks/>
          </p:cNvGrpSpPr>
          <p:nvPr/>
        </p:nvGrpSpPr>
        <p:grpSpPr bwMode="auto">
          <a:xfrm>
            <a:off x="3541776" y="2695142"/>
            <a:ext cx="5105400" cy="555625"/>
            <a:chOff x="1248" y="2640"/>
            <a:chExt cx="3216" cy="350"/>
          </a:xfrm>
        </p:grpSpPr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22852C57-AF9A-4767-B388-75E34E31F114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Rectangle 14">
              <a:extLst>
                <a:ext uri="{FF2B5EF4-FFF2-40B4-BE49-F238E27FC236}">
                  <a16:creationId xmlns:a16="http://schemas.microsoft.com/office/drawing/2014/main" id="{B2F5D397-CE55-402D-9524-B98B739F1B0B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7" name="Text Box 15">
              <a:extLst>
                <a:ext uri="{FF2B5EF4-FFF2-40B4-BE49-F238E27FC236}">
                  <a16:creationId xmlns:a16="http://schemas.microsoft.com/office/drawing/2014/main" id="{847694EA-B6ED-4E2A-8863-A4DBCF3BFFBE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763" y="2682"/>
              <a:ext cx="172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t">
              <a:spAutoFit/>
            </a:bodyPr>
            <a:lstStyle/>
            <a:p>
              <a:r>
                <a:rPr lang="en-US" sz="2400" dirty="0" err="1">
                  <a:solidFill>
                    <a:srgbClr val="000000"/>
                  </a:solidFill>
                  <a:latin typeface="Times New Roman"/>
                  <a:cs typeface="Times New Roman"/>
                </a:rPr>
                <a:t>Средства</a:t>
              </a:r>
              <a:r>
                <a:rPr lang="en-US" sz="2400" dirty="0">
                  <a:solidFill>
                    <a:srgbClr val="000000"/>
                  </a:solidFill>
                  <a:latin typeface="Times New Roman"/>
                  <a:cs typeface="Times New Roman"/>
                </a:rPr>
                <a:t> ИКТ</a:t>
              </a:r>
              <a:endParaRPr lang="en-US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endParaRPr>
            </a:p>
          </p:txBody>
        </p:sp>
        <p:sp>
          <p:nvSpPr>
            <p:cNvPr id="18" name="Text Box 16">
              <a:extLst>
                <a:ext uri="{FF2B5EF4-FFF2-40B4-BE49-F238E27FC236}">
                  <a16:creationId xmlns:a16="http://schemas.microsoft.com/office/drawing/2014/main" id="{28397E7C-C1F7-4A79-AAA3-7F53B0C20049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19" name="Group 17">
            <a:extLst>
              <a:ext uri="{FF2B5EF4-FFF2-40B4-BE49-F238E27FC236}">
                <a16:creationId xmlns:a16="http://schemas.microsoft.com/office/drawing/2014/main" id="{D2D80785-9F84-42D6-970F-87D36479D654}"/>
              </a:ext>
            </a:extLst>
          </p:cNvPr>
          <p:cNvGrpSpPr>
            <a:grpSpLocks/>
          </p:cNvGrpSpPr>
          <p:nvPr/>
        </p:nvGrpSpPr>
        <p:grpSpPr bwMode="auto">
          <a:xfrm>
            <a:off x="3541776" y="3533345"/>
            <a:ext cx="7556500" cy="896938"/>
            <a:chOff x="1248" y="3230"/>
            <a:chExt cx="4760" cy="565"/>
          </a:xfrm>
        </p:grpSpPr>
        <p:sp>
          <p:nvSpPr>
            <p:cNvPr id="20" name="Line 18">
              <a:extLst>
                <a:ext uri="{FF2B5EF4-FFF2-40B4-BE49-F238E27FC236}">
                  <a16:creationId xmlns:a16="http://schemas.microsoft.com/office/drawing/2014/main" id="{81CCA0F1-EA45-4053-BF27-AA20E6B96C9F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1DC8F2D3-31A8-48D3-BDD9-97807F42E53C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22" name="Text Box 20">
              <a:extLst>
                <a:ext uri="{FF2B5EF4-FFF2-40B4-BE49-F238E27FC236}">
                  <a16:creationId xmlns:a16="http://schemas.microsoft.com/office/drawing/2014/main" id="{3CC300AB-5539-4E20-904F-F2A411544805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769" y="3272"/>
              <a:ext cx="4239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t">
              <a:spAutoFit/>
            </a:bodyPr>
            <a:lstStyle/>
            <a:p>
              <a:r>
                <a:rPr lang="ru-RU" sz="2400" dirty="0">
                  <a:latin typeface="Times New Roman"/>
                  <a:cs typeface="Times New Roman"/>
                </a:rPr>
                <a:t>Классификация средств ИКТ в образовании</a:t>
              </a:r>
              <a:endParaRPr lang="en-US" sz="2400" dirty="0">
                <a:ea typeface="+mn-lt"/>
                <a:cs typeface="+mn-lt"/>
              </a:endParaRPr>
            </a:p>
            <a:p>
              <a:pPr algn="l"/>
              <a:endParaRPr lang="en-US" sz="2400" dirty="0">
                <a:solidFill>
                  <a:srgbClr val="000000"/>
                </a:solidFill>
                <a:ea typeface="Calibri"/>
                <a:cs typeface="Calibri"/>
              </a:endParaRPr>
            </a:p>
          </p:txBody>
        </p:sp>
        <p:sp>
          <p:nvSpPr>
            <p:cNvPr id="23" name="Text Box 21">
              <a:extLst>
                <a:ext uri="{FF2B5EF4-FFF2-40B4-BE49-F238E27FC236}">
                  <a16:creationId xmlns:a16="http://schemas.microsoft.com/office/drawing/2014/main" id="{42855C17-41AF-4F00-9B0F-7750C990DDEB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7119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EED3ECC-A382-27CE-4252-6066C59A6B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1" y="977031"/>
            <a:ext cx="3505494" cy="524678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2400" b="1" dirty="0">
                <a:latin typeface="Times New Roman"/>
                <a:ea typeface="+mn-lt"/>
                <a:cs typeface="+mn-lt"/>
              </a:rPr>
              <a:t>Информационно - коммуникационные технологии</a:t>
            </a:r>
            <a:r>
              <a:rPr lang="ru-RU" sz="2400" dirty="0">
                <a:latin typeface="Times New Roman"/>
                <a:ea typeface="+mn-lt"/>
                <a:cs typeface="+mn-lt"/>
              </a:rPr>
              <a:t> — это совокупность способов, механизмов и средств, используемых для автоматизированного сбора, обработки, хранения и передачи информации.</a:t>
            </a:r>
            <a:endParaRPr lang="ru-RU" sz="2400" i="1" dirty="0">
              <a:latin typeface="Times New Roman"/>
              <a:ea typeface="+mn-lt"/>
              <a:cs typeface="+mn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517F0355-3599-2BA6-88D4-832B4B4E42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5862" y="1170128"/>
            <a:ext cx="6019331" cy="451449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4811489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43B9CA2-4B31-4ACD-9A9F-B8E6C64203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5" descr="Изображение выглядит как текст, компьютер, электроника, монитор&#10;&#10;Автоматически созданное описание">
            <a:extLst>
              <a:ext uri="{FF2B5EF4-FFF2-40B4-BE49-F238E27FC236}">
                <a16:creationId xmlns:a16="http://schemas.microsoft.com/office/drawing/2014/main" id="{993C5A89-925C-9AB4-6E57-36FBBE22C7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877" r="15169" b="-1"/>
          <a:stretch/>
        </p:blipFill>
        <p:spPr>
          <a:xfrm>
            <a:off x="8529321" y="10"/>
            <a:ext cx="3662680" cy="3401558"/>
          </a:xfrm>
          <a:custGeom>
            <a:avLst/>
            <a:gdLst/>
            <a:ahLst/>
            <a:cxnLst/>
            <a:rect l="l" t="t" r="r" b="b"/>
            <a:pathLst>
              <a:path w="3662680" h="3401568">
                <a:moveTo>
                  <a:pt x="0" y="0"/>
                </a:moveTo>
                <a:lnTo>
                  <a:pt x="3662680" y="0"/>
                </a:lnTo>
                <a:lnTo>
                  <a:pt x="3662680" y="3401568"/>
                </a:lnTo>
                <a:lnTo>
                  <a:pt x="774527" y="3401568"/>
                </a:lnTo>
                <a:lnTo>
                  <a:pt x="769892" y="3133175"/>
                </a:lnTo>
                <a:cubicBezTo>
                  <a:pt x="732577" y="2055441"/>
                  <a:pt x="492520" y="1056020"/>
                  <a:pt x="104445" y="215033"/>
                </a:cubicBezTo>
                <a:close/>
              </a:path>
            </a:pathLst>
          </a:custGeom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A46A90BE-DBBD-9A9C-8D9F-B1C5728686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939" r="12421" b="-1"/>
          <a:stretch/>
        </p:blipFill>
        <p:spPr>
          <a:xfrm>
            <a:off x="5115314" y="10"/>
            <a:ext cx="4118110" cy="3401558"/>
          </a:xfrm>
          <a:custGeom>
            <a:avLst/>
            <a:gdLst/>
            <a:ahLst/>
            <a:cxnLst/>
            <a:rect l="l" t="t" r="r" b="b"/>
            <a:pathLst>
              <a:path w="4118110" h="3401568">
                <a:moveTo>
                  <a:pt x="0" y="0"/>
                </a:moveTo>
                <a:lnTo>
                  <a:pt x="3343575" y="0"/>
                </a:lnTo>
                <a:lnTo>
                  <a:pt x="3448028" y="215050"/>
                </a:lnTo>
                <a:cubicBezTo>
                  <a:pt x="3836103" y="1056037"/>
                  <a:pt x="4076161" y="2055458"/>
                  <a:pt x="4113475" y="3133192"/>
                </a:cubicBezTo>
                <a:lnTo>
                  <a:pt x="4118110" y="3401568"/>
                </a:lnTo>
                <a:lnTo>
                  <a:pt x="801224" y="3401568"/>
                </a:lnTo>
                <a:lnTo>
                  <a:pt x="797493" y="3185579"/>
                </a:lnTo>
                <a:cubicBezTo>
                  <a:pt x="756786" y="2009870"/>
                  <a:pt x="474799" y="927359"/>
                  <a:pt x="22579" y="42066"/>
                </a:cubicBezTo>
                <a:close/>
              </a:path>
            </a:pathLst>
          </a:custGeom>
        </p:spPr>
      </p:pic>
      <p:pic>
        <p:nvPicPr>
          <p:cNvPr id="4" name="Рисунок 4" descr="Изображение выглядит как внутренний, пол, потолок&#10;&#10;Автоматически созданное описание">
            <a:extLst>
              <a:ext uri="{FF2B5EF4-FFF2-40B4-BE49-F238E27FC236}">
                <a16:creationId xmlns:a16="http://schemas.microsoft.com/office/drawing/2014/main" id="{0910BEB1-47A4-D608-5609-12492170DA0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-1" b="9476"/>
          <a:stretch/>
        </p:blipFill>
        <p:spPr>
          <a:xfrm>
            <a:off x="5168353" y="3456432"/>
            <a:ext cx="7023646" cy="3401568"/>
          </a:xfrm>
          <a:custGeom>
            <a:avLst/>
            <a:gdLst/>
            <a:ahLst/>
            <a:cxnLst/>
            <a:rect l="l" t="t" r="r" b="b"/>
            <a:pathLst>
              <a:path w="7023646" h="3401568">
                <a:moveTo>
                  <a:pt x="749132" y="0"/>
                </a:moveTo>
                <a:lnTo>
                  <a:pt x="7023646" y="0"/>
                </a:lnTo>
                <a:lnTo>
                  <a:pt x="7023646" y="3401568"/>
                </a:lnTo>
                <a:lnTo>
                  <a:pt x="0" y="3401568"/>
                </a:lnTo>
                <a:lnTo>
                  <a:pt x="79008" y="3238906"/>
                </a:lnTo>
                <a:cubicBezTo>
                  <a:pt x="502362" y="2321466"/>
                  <a:pt x="749563" y="1215476"/>
                  <a:pt x="749563" y="24956"/>
                </a:cubicBezTo>
                <a:close/>
              </a:path>
            </a:pathLst>
          </a:custGeom>
        </p:spPr>
      </p:pic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33F94DB1-BC5D-454D-845C-7BA3A1F469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932965" cy="6858000"/>
          </a:xfrm>
          <a:custGeom>
            <a:avLst/>
            <a:gdLst>
              <a:gd name="connsiteX0" fmla="*/ 0 w 5932965"/>
              <a:gd name="connsiteY0" fmla="*/ 0 h 6858000"/>
              <a:gd name="connsiteX1" fmla="*/ 5140363 w 5932965"/>
              <a:gd name="connsiteY1" fmla="*/ 0 h 6858000"/>
              <a:gd name="connsiteX2" fmla="*/ 5152943 w 5932965"/>
              <a:gd name="connsiteY2" fmla="*/ 23550 h 6858000"/>
              <a:gd name="connsiteX3" fmla="*/ 5932965 w 5932965"/>
              <a:gd name="connsiteY3" fmla="*/ 3479505 h 6858000"/>
              <a:gd name="connsiteX4" fmla="*/ 5262410 w 5932965"/>
              <a:gd name="connsiteY4" fmla="*/ 6708999 h 6858000"/>
              <a:gd name="connsiteX5" fmla="*/ 5190385 w 5932965"/>
              <a:gd name="connsiteY5" fmla="*/ 6858000 h 6858000"/>
              <a:gd name="connsiteX6" fmla="*/ 0 w 593296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32965" h="6858000">
                <a:moveTo>
                  <a:pt x="0" y="0"/>
                </a:moveTo>
                <a:lnTo>
                  <a:pt x="5140363" y="0"/>
                </a:lnTo>
                <a:lnTo>
                  <a:pt x="5152943" y="23550"/>
                </a:lnTo>
                <a:cubicBezTo>
                  <a:pt x="5642847" y="987256"/>
                  <a:pt x="5932965" y="2183538"/>
                  <a:pt x="5932965" y="3479505"/>
                </a:cubicBezTo>
                <a:cubicBezTo>
                  <a:pt x="5932965" y="4675783"/>
                  <a:pt x="5685764" y="5787121"/>
                  <a:pt x="5262410" y="6708999"/>
                </a:cubicBezTo>
                <a:lnTo>
                  <a:pt x="519038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5676B86F-860B-4586-BCAA-C0650C09B7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922333" cy="6858000"/>
          </a:xfrm>
          <a:custGeom>
            <a:avLst/>
            <a:gdLst>
              <a:gd name="connsiteX0" fmla="*/ 0 w 5922333"/>
              <a:gd name="connsiteY0" fmla="*/ 0 h 6858000"/>
              <a:gd name="connsiteX1" fmla="*/ 5129731 w 5922333"/>
              <a:gd name="connsiteY1" fmla="*/ 0 h 6858000"/>
              <a:gd name="connsiteX2" fmla="*/ 5142311 w 5922333"/>
              <a:gd name="connsiteY2" fmla="*/ 23550 h 6858000"/>
              <a:gd name="connsiteX3" fmla="*/ 5922333 w 5922333"/>
              <a:gd name="connsiteY3" fmla="*/ 3479505 h 6858000"/>
              <a:gd name="connsiteX4" fmla="*/ 5251778 w 5922333"/>
              <a:gd name="connsiteY4" fmla="*/ 6708999 h 6858000"/>
              <a:gd name="connsiteX5" fmla="*/ 5179753 w 5922333"/>
              <a:gd name="connsiteY5" fmla="*/ 6858000 h 6858000"/>
              <a:gd name="connsiteX6" fmla="*/ 0 w 592233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2333" h="6858000">
                <a:moveTo>
                  <a:pt x="0" y="0"/>
                </a:moveTo>
                <a:lnTo>
                  <a:pt x="5129731" y="0"/>
                </a:lnTo>
                <a:lnTo>
                  <a:pt x="5142311" y="23550"/>
                </a:lnTo>
                <a:cubicBezTo>
                  <a:pt x="5632215" y="987256"/>
                  <a:pt x="5922333" y="2183538"/>
                  <a:pt x="5922333" y="3479505"/>
                </a:cubicBezTo>
                <a:cubicBezTo>
                  <a:pt x="5922333" y="4675783"/>
                  <a:pt x="5675132" y="5787121"/>
                  <a:pt x="5251778" y="6708999"/>
                </a:cubicBezTo>
                <a:lnTo>
                  <a:pt x="5179753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624EC7-442C-32DE-3301-8A582E61E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685800"/>
            <a:ext cx="4922338" cy="1325563"/>
          </a:xfrm>
        </p:spPr>
        <p:txBody>
          <a:bodyPr>
            <a:normAutofit/>
          </a:bodyPr>
          <a:lstStyle/>
          <a:p>
            <a:r>
              <a:rPr lang="ru-RU" sz="2900" b="1" dirty="0">
                <a:latin typeface="Times New Roman"/>
                <a:ea typeface="+mj-lt"/>
                <a:cs typeface="+mj-lt"/>
              </a:rPr>
              <a:t>Средства, обеспечивающие доступ к информационным ресурсам</a:t>
            </a:r>
            <a:endParaRPr lang="ru-RU" sz="2900" b="1" dirty="0">
              <a:latin typeface="Times New Roman"/>
              <a:cs typeface="Times New Roman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C818ED5-2F56-4171-9445-3AA4F44623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16867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E74FCE8-866C-4AFA-B45C-FACE2A6094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911" y="2089941"/>
            <a:ext cx="4970439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ED7C6F-7850-B60E-FD2C-5DD1286C8E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056" y="2514600"/>
            <a:ext cx="4922338" cy="3666744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z="1800" dirty="0">
                <a:latin typeface="Times New Roman"/>
                <a:ea typeface="+mn-lt"/>
                <a:cs typeface="+mn-lt"/>
              </a:rPr>
              <a:t>ЭВМ; </a:t>
            </a:r>
            <a:endParaRPr lang="ru-RU" sz="1800" i="1" dirty="0">
              <a:latin typeface="Times New Roman"/>
              <a:ea typeface="+mn-lt"/>
              <a:cs typeface="+mn-lt"/>
            </a:endParaRPr>
          </a:p>
          <a:p>
            <a:r>
              <a:rPr lang="ru-RU" sz="1800" dirty="0">
                <a:latin typeface="Times New Roman"/>
                <a:ea typeface="+mn-lt"/>
                <a:cs typeface="+mn-lt"/>
              </a:rPr>
              <a:t>персональные компьютеры;</a:t>
            </a:r>
            <a:endParaRPr lang="ru-RU" sz="1800" i="1" dirty="0">
              <a:latin typeface="Times New Roman"/>
              <a:ea typeface="+mn-lt"/>
              <a:cs typeface="+mn-lt"/>
            </a:endParaRPr>
          </a:p>
          <a:p>
            <a:r>
              <a:rPr lang="ru-RU" sz="1800" dirty="0">
                <a:latin typeface="Times New Roman"/>
                <a:ea typeface="+mn-lt"/>
                <a:cs typeface="+mn-lt"/>
              </a:rPr>
              <a:t>информационные сети;</a:t>
            </a:r>
            <a:endParaRPr lang="ru-RU" sz="1800" i="1" dirty="0">
              <a:latin typeface="Times New Roman"/>
              <a:ea typeface="+mn-lt"/>
              <a:cs typeface="+mn-lt"/>
            </a:endParaRPr>
          </a:p>
          <a:p>
            <a:r>
              <a:rPr lang="ru-RU" sz="1800" dirty="0">
                <a:latin typeface="Times New Roman"/>
                <a:ea typeface="+mn-lt"/>
                <a:cs typeface="+mn-lt"/>
              </a:rPr>
              <a:t>средства хранения большого объема информации;</a:t>
            </a:r>
            <a:endParaRPr lang="ru-RU" sz="1800" i="1" dirty="0">
              <a:latin typeface="Times New Roman"/>
              <a:ea typeface="+mn-lt"/>
              <a:cs typeface="+mn-lt"/>
            </a:endParaRPr>
          </a:p>
          <a:p>
            <a:r>
              <a:rPr lang="ru-RU" sz="1800" dirty="0">
                <a:latin typeface="Times New Roman"/>
                <a:ea typeface="+mn-lt"/>
                <a:cs typeface="+mn-lt"/>
              </a:rPr>
              <a:t>локальные вычислительные сети;</a:t>
            </a:r>
            <a:endParaRPr lang="ru-RU" sz="1800" i="1" dirty="0">
              <a:latin typeface="Times New Roman"/>
              <a:ea typeface="+mn-lt"/>
              <a:cs typeface="+mn-lt"/>
            </a:endParaRPr>
          </a:p>
          <a:p>
            <a:r>
              <a:rPr lang="ru-RU" sz="1800" dirty="0">
                <a:latin typeface="Times New Roman"/>
                <a:ea typeface="+mn-lt"/>
                <a:cs typeface="+mn-lt"/>
              </a:rPr>
              <a:t>системы искусственного интеллекта;</a:t>
            </a:r>
            <a:endParaRPr lang="ru-RU" sz="1800" i="1" dirty="0">
              <a:latin typeface="Times New Roman"/>
              <a:ea typeface="+mn-lt"/>
              <a:cs typeface="+mn-lt"/>
            </a:endParaRPr>
          </a:p>
          <a:p>
            <a:r>
              <a:rPr lang="ru-RU" sz="1800" dirty="0">
                <a:latin typeface="Times New Roman"/>
                <a:ea typeface="+mn-lt"/>
                <a:cs typeface="+mn-lt"/>
              </a:rPr>
              <a:t>машинная графика;</a:t>
            </a:r>
            <a:endParaRPr lang="ru-RU" sz="1800" i="1" dirty="0">
              <a:latin typeface="Times New Roman"/>
              <a:ea typeface="+mn-lt"/>
              <a:cs typeface="+mn-lt"/>
            </a:endParaRPr>
          </a:p>
          <a:p>
            <a:r>
              <a:rPr lang="ru-RU" sz="1800" dirty="0">
                <a:latin typeface="Times New Roman"/>
                <a:ea typeface="+mn-lt"/>
                <a:cs typeface="+mn-lt"/>
              </a:rPr>
              <a:t>средства связи;</a:t>
            </a:r>
            <a:endParaRPr lang="ru-RU" sz="1800" i="1" dirty="0">
              <a:latin typeface="Times New Roman"/>
              <a:ea typeface="+mn-lt"/>
              <a:cs typeface="+mn-lt"/>
            </a:endParaRPr>
          </a:p>
          <a:p>
            <a:r>
              <a:rPr lang="ru-RU" sz="1800" dirty="0">
                <a:latin typeface="Times New Roman"/>
                <a:ea typeface="+mn-lt"/>
                <a:cs typeface="+mn-lt"/>
              </a:rPr>
              <a:t>электронные средства образовательного назначения.</a:t>
            </a:r>
            <a:endParaRPr lang="ru-RU" sz="1800" i="1" dirty="0">
              <a:latin typeface="Times New Roman"/>
              <a:ea typeface="+mn-lt"/>
              <a:cs typeface="+mn-lt"/>
            </a:endParaRPr>
          </a:p>
          <a:p>
            <a:endParaRPr lang="ru-RU" sz="160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6900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текст, внутренний, электроника, рабочий стол&#10;&#10;Автоматически созданное описание">
            <a:extLst>
              <a:ext uri="{FF2B5EF4-FFF2-40B4-BE49-F238E27FC236}">
                <a16:creationId xmlns:a16="http://schemas.microsoft.com/office/drawing/2014/main" id="{3BD1B9D9-EBA0-CC5F-DF52-2FC39A118D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13" b="4323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B8110D-ACC5-BAD5-E4FF-48510BED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1610" y="365125"/>
            <a:ext cx="3822189" cy="1899912"/>
          </a:xfrm>
        </p:spPr>
        <p:txBody>
          <a:bodyPr>
            <a:normAutofit/>
          </a:bodyPr>
          <a:lstStyle/>
          <a:p>
            <a:r>
              <a:rPr lang="ru-RU" sz="4000">
                <a:latin typeface="Times New Roman"/>
                <a:ea typeface="+mj-lt"/>
                <a:cs typeface="+mj-lt"/>
              </a:rPr>
              <a:t>Классификация средств ИКТ в образовании</a:t>
            </a:r>
            <a:endParaRPr lang="ru-RU" sz="4000">
              <a:latin typeface="Times New Roman"/>
              <a:cs typeface="Times New Roman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4313DB-18AF-8A3C-4B41-D6354C731A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1610" y="2434201"/>
            <a:ext cx="3822189" cy="3742762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1900">
                <a:latin typeface="Times New Roman"/>
                <a:ea typeface="+mn-lt"/>
                <a:cs typeface="+mn-lt"/>
              </a:rPr>
              <a:t>обучающие;</a:t>
            </a:r>
            <a:endParaRPr lang="ru-RU" sz="1900" i="1">
              <a:latin typeface="Times New Roman"/>
              <a:ea typeface="+mn-lt"/>
              <a:cs typeface="+mn-lt"/>
            </a:endParaRPr>
          </a:p>
          <a:p>
            <a:r>
              <a:rPr lang="ru-RU" sz="1900">
                <a:latin typeface="Times New Roman"/>
                <a:ea typeface="+mn-lt"/>
                <a:cs typeface="+mn-lt"/>
              </a:rPr>
              <a:t>тренажеры;</a:t>
            </a:r>
            <a:endParaRPr lang="ru-RU" sz="1900" i="1">
              <a:latin typeface="Times New Roman"/>
              <a:ea typeface="+mn-lt"/>
              <a:cs typeface="+mn-lt"/>
            </a:endParaRPr>
          </a:p>
          <a:p>
            <a:r>
              <a:rPr lang="ru-RU" sz="1900">
                <a:latin typeface="Times New Roman"/>
                <a:ea typeface="+mn-lt"/>
                <a:cs typeface="+mn-lt"/>
              </a:rPr>
              <a:t>информационно-поисковые и справочные;</a:t>
            </a:r>
            <a:endParaRPr lang="ru-RU" sz="1900" i="1">
              <a:latin typeface="Times New Roman"/>
              <a:ea typeface="+mn-lt"/>
              <a:cs typeface="+mn-lt"/>
            </a:endParaRPr>
          </a:p>
          <a:p>
            <a:r>
              <a:rPr lang="ru-RU" sz="1900">
                <a:latin typeface="Times New Roman"/>
                <a:ea typeface="+mn-lt"/>
                <a:cs typeface="+mn-lt"/>
              </a:rPr>
              <a:t>демонстрационные;</a:t>
            </a:r>
            <a:endParaRPr lang="ru-RU" sz="1900" i="1">
              <a:latin typeface="Times New Roman"/>
              <a:ea typeface="+mn-lt"/>
              <a:cs typeface="+mn-lt"/>
            </a:endParaRPr>
          </a:p>
          <a:p>
            <a:r>
              <a:rPr lang="ru-RU" sz="1900">
                <a:latin typeface="Times New Roman"/>
                <a:ea typeface="+mn-lt"/>
                <a:cs typeface="+mn-lt"/>
              </a:rPr>
              <a:t>имитационные;</a:t>
            </a:r>
            <a:endParaRPr lang="ru-RU" sz="1900" i="1">
              <a:latin typeface="Times New Roman"/>
              <a:ea typeface="+mn-lt"/>
              <a:cs typeface="+mn-lt"/>
            </a:endParaRPr>
          </a:p>
          <a:p>
            <a:r>
              <a:rPr lang="ru-RU" sz="1900">
                <a:latin typeface="Times New Roman"/>
                <a:ea typeface="+mn-lt"/>
                <a:cs typeface="+mn-lt"/>
              </a:rPr>
              <a:t>лабораторные;</a:t>
            </a:r>
            <a:endParaRPr lang="ru-RU" sz="1900" i="1">
              <a:latin typeface="Times New Roman"/>
              <a:ea typeface="+mn-lt"/>
              <a:cs typeface="+mn-lt"/>
            </a:endParaRPr>
          </a:p>
          <a:p>
            <a:r>
              <a:rPr lang="ru-RU" sz="1900">
                <a:latin typeface="Times New Roman"/>
                <a:ea typeface="+mn-lt"/>
                <a:cs typeface="+mn-lt"/>
              </a:rPr>
              <a:t>моделирующие;</a:t>
            </a:r>
            <a:endParaRPr lang="ru-RU" sz="1900" i="1">
              <a:latin typeface="Times New Roman"/>
              <a:ea typeface="+mn-lt"/>
              <a:cs typeface="+mn-lt"/>
            </a:endParaRPr>
          </a:p>
          <a:p>
            <a:r>
              <a:rPr lang="ru-RU" sz="1900">
                <a:latin typeface="Times New Roman"/>
                <a:ea typeface="+mn-lt"/>
                <a:cs typeface="+mn-lt"/>
              </a:rPr>
              <a:t>расчетные;</a:t>
            </a:r>
            <a:endParaRPr lang="ru-RU" sz="1900" i="1">
              <a:latin typeface="Times New Roman"/>
              <a:ea typeface="+mn-lt"/>
              <a:cs typeface="+mn-lt"/>
            </a:endParaRPr>
          </a:p>
          <a:p>
            <a:r>
              <a:rPr lang="ru-RU" sz="1900">
                <a:latin typeface="Times New Roman"/>
                <a:ea typeface="+mn-lt"/>
                <a:cs typeface="+mn-lt"/>
              </a:rPr>
              <a:t>учебно-игровые</a:t>
            </a:r>
            <a:endParaRPr lang="ru-RU" sz="1900">
              <a:latin typeface="Times New Roman"/>
              <a:cs typeface="Times New Roman"/>
            </a:endParaRPr>
          </a:p>
          <a:p>
            <a:endParaRPr lang="ru-RU" sz="190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250685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94AA2BD-2E3F-4B1D-8127-5744B81153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D527B1-7AEC-51E1-DD83-24A54B1A3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480" y="987552"/>
            <a:ext cx="4485861" cy="1088136"/>
          </a:xfrm>
        </p:spPr>
        <p:txBody>
          <a:bodyPr anchor="b">
            <a:normAutofit/>
          </a:bodyPr>
          <a:lstStyle/>
          <a:p>
            <a:r>
              <a:rPr lang="ru-RU" sz="3400" b="1" dirty="0">
                <a:latin typeface="Times New Roman"/>
                <a:ea typeface="Calibri Light"/>
                <a:cs typeface="Calibri Light"/>
              </a:rPr>
              <a:t>Обучающие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BD02261-2DC8-4AA8-9E16-7751AE8924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49223" y="38793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D752CF2-2291-40B5-B462-C17B174C10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1480" y="2286000"/>
            <a:ext cx="438912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5AA1D1-6C2C-FBFE-8CC4-23F61AF2FD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479" y="2688336"/>
            <a:ext cx="4498848" cy="358444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1800">
                <a:ea typeface="+mn-lt"/>
                <a:cs typeface="+mn-lt"/>
              </a:rPr>
              <a:t> </a:t>
            </a:r>
            <a:r>
              <a:rPr lang="ru-RU" sz="1800" b="1" i="1">
                <a:latin typeface="Times New Roman"/>
                <a:ea typeface="+mn-lt"/>
                <a:cs typeface="+mn-lt"/>
              </a:rPr>
              <a:t>Компьютер, мультимедийный проектор, интерактивная доска, ноутбук, видеомагнитофон, телевизор. А так же принтер, сканер, магнитофон, фотоаппарат, видеокамера.</a:t>
            </a:r>
          </a:p>
          <a:p>
            <a:endParaRPr lang="ru-RU" sz="1800">
              <a:latin typeface="Times New Roman"/>
              <a:ea typeface="Calibri"/>
              <a:cs typeface="Calibri"/>
            </a:endParaRPr>
          </a:p>
          <a:p>
            <a:r>
              <a:rPr lang="ru-RU" sz="1800">
                <a:latin typeface="Times New Roman"/>
                <a:ea typeface="Calibri"/>
                <a:cs typeface="Calibri"/>
              </a:rPr>
              <a:t>С их помощью обучающимся сообщают знания, формируют умения и навыки учебной или практической деятельности, обеспечивая необходимый уровень обучения.</a:t>
            </a:r>
            <a:endParaRPr lang="ru-RU" sz="180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284926B7-CDC5-CC88-F00D-DBA47B9C24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35" r="19481"/>
          <a:stretch/>
        </p:blipFill>
        <p:spPr>
          <a:xfrm>
            <a:off x="5308052" y="10"/>
            <a:ext cx="6883948" cy="6857990"/>
          </a:xfrm>
          <a:custGeom>
            <a:avLst/>
            <a:gdLst/>
            <a:ahLst/>
            <a:cxnLst/>
            <a:rect l="l" t="t" r="r" b="b"/>
            <a:pathLst>
              <a:path w="6883948" h="6858000">
                <a:moveTo>
                  <a:pt x="365648" y="0"/>
                </a:moveTo>
                <a:lnTo>
                  <a:pt x="6883948" y="0"/>
                </a:lnTo>
                <a:lnTo>
                  <a:pt x="6883948" y="6858000"/>
                </a:lnTo>
                <a:lnTo>
                  <a:pt x="365648" y="6858000"/>
                </a:lnTo>
                <a:lnTo>
                  <a:pt x="360213" y="6835050"/>
                </a:lnTo>
                <a:cubicBezTo>
                  <a:pt x="128263" y="5788167"/>
                  <a:pt x="0" y="4637179"/>
                  <a:pt x="0" y="3429001"/>
                </a:cubicBezTo>
                <a:cubicBezTo>
                  <a:pt x="0" y="2220824"/>
                  <a:pt x="128263" y="1069835"/>
                  <a:pt x="360213" y="22952"/>
                </a:cubicBezTo>
                <a:close/>
              </a:path>
            </a:pathLst>
          </a:custGeom>
          <a:effectLst>
            <a:outerShdw blurRad="50800" dist="38100" dir="10800000" algn="r" rotWithShape="0">
              <a:schemeClr val="bg1">
                <a:lumMod val="85000"/>
                <a:alpha val="3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89617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AFE8227-C443-417B-BA91-520EB1EF4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EA2F26-506A-AC13-6881-57FAEA8D3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43193" y="489507"/>
            <a:ext cx="3091607" cy="1655483"/>
          </a:xfrm>
        </p:spPr>
        <p:txBody>
          <a:bodyPr anchor="b">
            <a:normAutofit/>
          </a:bodyPr>
          <a:lstStyle/>
          <a:p>
            <a:r>
              <a:rPr lang="ru-RU" sz="4000" b="1" dirty="0">
                <a:latin typeface="Times New Roman"/>
                <a:ea typeface="Calibri Light"/>
                <a:cs typeface="Calibri Light"/>
              </a:rPr>
              <a:t>Тренажёры</a:t>
            </a:r>
            <a:r>
              <a:rPr lang="ru-RU" sz="4000" b="1" dirty="0">
                <a:ea typeface="Calibri Light"/>
                <a:cs typeface="Calibri Light"/>
              </a:rPr>
              <a:t> </a:t>
            </a:r>
            <a:endParaRPr lang="ru-RU" sz="4000" b="1" dirty="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5F224B97-7A9D-0A15-4498-C808E23277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22"/>
          <a:stretch/>
        </p:blipFill>
        <p:spPr>
          <a:xfrm>
            <a:off x="20" y="431"/>
            <a:ext cx="8115280" cy="6408311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19ACF3D0-98E3-5172-7DD6-43627E933E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43193" y="2418408"/>
            <a:ext cx="2942813" cy="354026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/>
                <a:ea typeface="Calibri"/>
                <a:cs typeface="Calibri"/>
              </a:rPr>
              <a:t>Предназначены для отработки разного рода умений и навыков, повторения или закрепления пройденного материала (</a:t>
            </a:r>
            <a:r>
              <a:rPr lang="ru-RU" sz="2000" b="1" i="1" dirty="0">
                <a:latin typeface="Times New Roman"/>
                <a:ea typeface="Calibri"/>
                <a:cs typeface="Calibri"/>
              </a:rPr>
              <a:t>платформа </a:t>
            </a:r>
            <a:r>
              <a:rPr lang="ru-RU" sz="2000" b="1" i="1" dirty="0" err="1">
                <a:latin typeface="Times New Roman"/>
                <a:ea typeface="Calibri"/>
                <a:cs typeface="Calibri"/>
              </a:rPr>
              <a:t>Учи.ру</a:t>
            </a:r>
            <a:r>
              <a:rPr lang="ru-RU" sz="2000" b="1" i="1" dirty="0">
                <a:latin typeface="Times New Roman"/>
                <a:ea typeface="Calibri"/>
                <a:cs typeface="Calibri"/>
              </a:rPr>
              <a:t>, </a:t>
            </a:r>
            <a:r>
              <a:rPr lang="ru-RU" sz="2000" b="1" i="1" dirty="0" err="1">
                <a:latin typeface="Times New Roman"/>
                <a:ea typeface="Calibri"/>
                <a:cs typeface="Calibri"/>
              </a:rPr>
              <a:t>Я.Класс</a:t>
            </a:r>
            <a:r>
              <a:rPr lang="ru-RU" sz="2000" b="1" i="1" dirty="0">
                <a:latin typeface="Times New Roman"/>
                <a:ea typeface="Calibri"/>
                <a:cs typeface="Calibri"/>
              </a:rPr>
              <a:t> и др.</a:t>
            </a:r>
            <a:r>
              <a:rPr lang="ru-RU" sz="2000" dirty="0">
                <a:latin typeface="Times New Roman"/>
                <a:ea typeface="Calibri"/>
                <a:cs typeface="Calibri"/>
              </a:rPr>
              <a:t>) 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07741FC-B544-4A6E-B831-6789D0423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6408741"/>
            <a:ext cx="12191998" cy="457202"/>
          </a:xfrm>
          <a:prstGeom prst="rect">
            <a:avLst/>
          </a:prstGeom>
          <a:gradFill>
            <a:gsLst>
              <a:gs pos="34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F0BE7ED-7814-4273-B18A-F26CC038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" y="6408742"/>
            <a:ext cx="8115300" cy="449258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59000"/>
                </a:schemeClr>
              </a:gs>
              <a:gs pos="100000">
                <a:srgbClr val="000000">
                  <a:alpha val="70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0266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9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32495F0-C5CB-4823-AE70-EED61EBAB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91756E-64F9-DD53-CE18-7B738A995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351" y="433545"/>
            <a:ext cx="11139854" cy="930447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4600" b="1" dirty="0" err="1">
                <a:latin typeface="Times New Roman"/>
                <a:cs typeface="Times New Roman"/>
              </a:rPr>
              <a:t>Информационно-поисковые</a:t>
            </a:r>
            <a:r>
              <a:rPr lang="en-US" sz="4600" b="1" dirty="0">
                <a:latin typeface="Times New Roman"/>
                <a:cs typeface="Times New Roman"/>
              </a:rPr>
              <a:t> и </a:t>
            </a:r>
            <a:r>
              <a:rPr lang="en-US" sz="4600" b="1" dirty="0" err="1">
                <a:latin typeface="Times New Roman"/>
                <a:cs typeface="Times New Roman"/>
              </a:rPr>
              <a:t>справочные</a:t>
            </a:r>
            <a:endParaRPr lang="en-US" sz="4600" b="1">
              <a:latin typeface="Times New Roman"/>
              <a:ea typeface="Calibri Light"/>
              <a:cs typeface="Times New Roman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A520B3-7B71-A062-9102-F6415C3D44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2086" y="1572655"/>
            <a:ext cx="9144000" cy="42000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ctr">
              <a:buNone/>
            </a:pPr>
            <a:r>
              <a:rPr lang="en-US" sz="2000" dirty="0">
                <a:latin typeface="Times New Roman"/>
                <a:cs typeface="Times New Roman"/>
              </a:rPr>
              <a:t> </a:t>
            </a:r>
            <a:r>
              <a:rPr lang="en-US" sz="2000" dirty="0" err="1">
                <a:latin typeface="Times New Roman"/>
                <a:cs typeface="Times New Roman"/>
              </a:rPr>
              <a:t>Сообщают</a:t>
            </a:r>
            <a:r>
              <a:rPr lang="en-US" sz="2000" dirty="0">
                <a:latin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cs typeface="Times New Roman"/>
              </a:rPr>
              <a:t>сведения</a:t>
            </a:r>
            <a:r>
              <a:rPr lang="en-US" sz="2000" dirty="0">
                <a:latin typeface="Times New Roman"/>
                <a:cs typeface="Times New Roman"/>
              </a:rPr>
              <a:t>, </a:t>
            </a:r>
            <a:r>
              <a:rPr lang="en-US" sz="2000" dirty="0" err="1">
                <a:latin typeface="Times New Roman"/>
                <a:cs typeface="Times New Roman"/>
              </a:rPr>
              <a:t>формируют</a:t>
            </a:r>
            <a:r>
              <a:rPr lang="en-US" sz="2000" dirty="0">
                <a:latin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cs typeface="Times New Roman"/>
              </a:rPr>
              <a:t>знания</a:t>
            </a:r>
            <a:r>
              <a:rPr lang="en-US" sz="2000" dirty="0">
                <a:latin typeface="Times New Roman"/>
                <a:cs typeface="Times New Roman"/>
              </a:rPr>
              <a:t> и </a:t>
            </a:r>
            <a:r>
              <a:rPr lang="en-US" sz="2000" dirty="0" err="1">
                <a:latin typeface="Times New Roman"/>
                <a:cs typeface="Times New Roman"/>
              </a:rPr>
              <a:t>навыки</a:t>
            </a:r>
            <a:r>
              <a:rPr lang="en-US" sz="2000" dirty="0">
                <a:latin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cs typeface="Times New Roman"/>
              </a:rPr>
              <a:t>по</a:t>
            </a:r>
            <a:r>
              <a:rPr lang="en-US" sz="2000" dirty="0">
                <a:latin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cs typeface="Times New Roman"/>
              </a:rPr>
              <a:t>систематизации</a:t>
            </a:r>
            <a:r>
              <a:rPr lang="en-US" sz="2000" dirty="0">
                <a:latin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cs typeface="Times New Roman"/>
              </a:rPr>
              <a:t>информации</a:t>
            </a:r>
            <a:r>
              <a:rPr lang="en-US" sz="2000" dirty="0">
                <a:latin typeface="Times New Roman"/>
                <a:cs typeface="Times New Roman"/>
              </a:rPr>
              <a:t> (</a:t>
            </a:r>
            <a:r>
              <a:rPr lang="en-US" sz="2000" b="1" i="1" dirty="0" err="1">
                <a:latin typeface="Times New Roman"/>
                <a:cs typeface="Times New Roman"/>
              </a:rPr>
              <a:t>поисковые</a:t>
            </a:r>
            <a:r>
              <a:rPr lang="en-US" sz="2000" b="1" i="1" dirty="0">
                <a:latin typeface="Times New Roman"/>
                <a:cs typeface="Times New Roman"/>
              </a:rPr>
              <a:t> и </a:t>
            </a:r>
            <a:r>
              <a:rPr lang="en-US" sz="2000" b="1" i="1" dirty="0" err="1">
                <a:latin typeface="Times New Roman"/>
                <a:cs typeface="Times New Roman"/>
              </a:rPr>
              <a:t>информационные</a:t>
            </a:r>
            <a:r>
              <a:rPr lang="en-US" sz="2000" b="1" i="1" dirty="0">
                <a:latin typeface="Times New Roman"/>
                <a:cs typeface="Times New Roman"/>
              </a:rPr>
              <a:t> </a:t>
            </a:r>
            <a:r>
              <a:rPr lang="en-US" sz="2000" b="1" i="1" dirty="0" err="1">
                <a:latin typeface="Times New Roman"/>
                <a:cs typeface="Times New Roman"/>
              </a:rPr>
              <a:t>системы</a:t>
            </a:r>
            <a:r>
              <a:rPr lang="en-US" sz="2000" dirty="0">
                <a:latin typeface="Times New Roman"/>
                <a:cs typeface="Times New Roman"/>
              </a:rPr>
              <a:t>)</a:t>
            </a:r>
            <a:endParaRPr lang="en-US" sz="2000" dirty="0">
              <a:latin typeface="Times New Roman"/>
              <a:ea typeface="Calibri"/>
              <a:cs typeface="Times New Roman"/>
            </a:endParaRPr>
          </a:p>
        </p:txBody>
      </p:sp>
      <p:cxnSp>
        <p:nvCxnSpPr>
          <p:cNvPr id="17" name="Straight Connector 11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CB8B9C25-D80D-48EC-B83A-231219A80C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82975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1BD41462-C4C8-C7C6-610D-8DF753DD29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073" y="3313993"/>
            <a:ext cx="5455917" cy="222328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01CC70B-8875-45A1-8AFD-7D546E3C0C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53897" y="4177748"/>
            <a:ext cx="4824407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4" descr="Изображение выглядит как текст, часы&#10;&#10;Автоматически созданное описание">
            <a:extLst>
              <a:ext uri="{FF2B5EF4-FFF2-40B4-BE49-F238E27FC236}">
                <a16:creationId xmlns:a16="http://schemas.microsoft.com/office/drawing/2014/main" id="{B4D5CEE2-C8C5-7EC5-6D52-54E14C20E6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707" y="2426818"/>
            <a:ext cx="3997637" cy="3997637"/>
          </a:xfrm>
          <a:prstGeom prst="rect">
            <a:avLst/>
          </a:prstGeom>
        </p:spPr>
      </p:pic>
      <p:cxnSp>
        <p:nvCxnSpPr>
          <p:cNvPr id="18" name="Straight Connector 13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67657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AFE8227-C443-417B-BA91-520EB1EF4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A43261-56AB-5E3F-1D0D-288B35195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43193" y="489507"/>
            <a:ext cx="3091607" cy="1655483"/>
          </a:xfrm>
        </p:spPr>
        <p:txBody>
          <a:bodyPr anchor="b">
            <a:normAutofit/>
          </a:bodyPr>
          <a:lstStyle/>
          <a:p>
            <a:r>
              <a:rPr lang="ru-RU" sz="2500" b="1" dirty="0">
                <a:latin typeface="Times New Roman"/>
                <a:ea typeface="+mj-lt"/>
                <a:cs typeface="+mj-lt"/>
              </a:rPr>
              <a:t>Демонстрационные</a:t>
            </a:r>
            <a:r>
              <a:rPr lang="ru-RU" sz="2500" dirty="0">
                <a:latin typeface="Times New Roman"/>
                <a:ea typeface="+mj-lt"/>
                <a:cs typeface="+mj-lt"/>
              </a:rPr>
              <a:t> </a:t>
            </a:r>
            <a:endParaRPr lang="ru-RU" sz="2500" dirty="0">
              <a:latin typeface="Times New Roman"/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48A73DAF-D48E-26BA-4AE5-5EB679E1EE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304" r="1900"/>
          <a:stretch/>
        </p:blipFill>
        <p:spPr>
          <a:xfrm>
            <a:off x="20" y="431"/>
            <a:ext cx="8115280" cy="6408311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1F1333FF-C26D-91DF-2F26-B9045A0939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43193" y="2418408"/>
            <a:ext cx="2942813" cy="354026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2000" dirty="0">
                <a:latin typeface="Times New Roman"/>
                <a:ea typeface="+mn-lt"/>
                <a:cs typeface="+mn-lt"/>
              </a:rPr>
              <a:t>Визуализируют изучаемые объекты, явления, процессы с целью их исследования и изучения (</a:t>
            </a:r>
            <a:r>
              <a:rPr lang="ru-RU" sz="2000" b="1" i="1" dirty="0">
                <a:latin typeface="Times New Roman"/>
                <a:ea typeface="+mn-lt"/>
                <a:cs typeface="+mn-lt"/>
              </a:rPr>
              <a:t>ноутбук, проектор, интерактивная доска, телевизор</a:t>
            </a:r>
            <a:r>
              <a:rPr lang="ru-RU" sz="2000" dirty="0">
                <a:latin typeface="Times New Roman"/>
                <a:ea typeface="+mn-lt"/>
                <a:cs typeface="+mn-lt"/>
              </a:rPr>
              <a:t>)</a:t>
            </a:r>
            <a:endParaRPr lang="ru-RU" sz="2000" dirty="0">
              <a:latin typeface="Times New Roman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07741FC-B544-4A6E-B831-6789D0423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6408741"/>
            <a:ext cx="12191998" cy="457202"/>
          </a:xfrm>
          <a:prstGeom prst="rect">
            <a:avLst/>
          </a:prstGeom>
          <a:gradFill>
            <a:gsLst>
              <a:gs pos="34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F0BE7ED-7814-4273-B18A-F26CC038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" y="6408742"/>
            <a:ext cx="8115300" cy="449258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59000"/>
                </a:schemeClr>
              </a:gs>
              <a:gs pos="100000">
                <a:srgbClr val="000000">
                  <a:alpha val="70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932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</Words>
  <Application>Microsoft Office PowerPoint</Application>
  <PresentationFormat>Широкоэкранный</PresentationFormat>
  <Paragraphs>36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Классификация информационных и коммуникационных технологий в образовании (по функциональному назначению) </vt:lpstr>
      <vt:lpstr>Оглавление</vt:lpstr>
      <vt:lpstr>Презентация PowerPoint</vt:lpstr>
      <vt:lpstr>Средства, обеспечивающие доступ к информационным ресурсам</vt:lpstr>
      <vt:lpstr>Классификация средств ИКТ в образовании</vt:lpstr>
      <vt:lpstr>Обучающие </vt:lpstr>
      <vt:lpstr>Тренажёры </vt:lpstr>
      <vt:lpstr>Информационно-поисковые и справочные</vt:lpstr>
      <vt:lpstr>Демонстрационные </vt:lpstr>
      <vt:lpstr>Имитационные </vt:lpstr>
      <vt:lpstr>Лабораторные</vt:lpstr>
      <vt:lpstr>Моделирующие </vt:lpstr>
      <vt:lpstr>Расчетные </vt:lpstr>
      <vt:lpstr>Учебно-игровые </vt:lpstr>
      <vt:lpstr>Список использованных источников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user</cp:lastModifiedBy>
  <cp:revision>338</cp:revision>
  <dcterms:created xsi:type="dcterms:W3CDTF">2021-06-25T10:09:08Z</dcterms:created>
  <dcterms:modified xsi:type="dcterms:W3CDTF">2022-05-26T19:43:02Z</dcterms:modified>
</cp:coreProperties>
</file>