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5" r:id="rId8"/>
    <p:sldId id="261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25549C-D6A7-421C-8B4C-B2D4B5B0D267}" v="235" dt="2022-02-13T05:53:54.639"/>
    <p1510:client id="{D4F84C55-271F-4DA9-8E17-4A5B8D045064}" v="27" dt="2022-02-13T05:27:31.395"/>
    <p1510:client id="{DF1CB138-1829-42F9-A8B4-7D4EE7E76500}" v="210" dt="2022-02-13T05:23:38.0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2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941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887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819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075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83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220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223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48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274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49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275586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7370" y="3428998"/>
            <a:ext cx="7887572" cy="2268559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cs typeface="Calibri Light"/>
              </a:rPr>
              <a:t>Стили педагогического общения</a:t>
            </a:r>
            <a:endParaRPr lang="ru-RU" dirty="0">
              <a:cs typeface="Arial" panose="020B060402020202020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2712" y="369006"/>
            <a:ext cx="5357600" cy="1160213"/>
          </a:xfrm>
        </p:spPr>
        <p:txBody>
          <a:bodyPr/>
          <a:lstStyle/>
          <a:p>
            <a:pPr algn="ctr"/>
            <a:r>
              <a:rPr lang="ru-RU" dirty="0">
                <a:cs typeface="Arial"/>
              </a:rPr>
              <a:t>Профессиональная коммуникация в системе образования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B2DC1D-56C4-470B-AB46-7BB4852CE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3058" y="808056"/>
            <a:ext cx="9387081" cy="107722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ru-RU" sz="2800" dirty="0">
                <a:latin typeface="Times New Roman"/>
                <a:ea typeface="+mj-lt"/>
                <a:cs typeface="+mj-lt"/>
              </a:rPr>
              <a:t> Известный психолог </a:t>
            </a:r>
            <a:r>
              <a:rPr lang="ru-RU" sz="2800" b="1" dirty="0">
                <a:latin typeface="Times New Roman"/>
                <a:ea typeface="+mj-lt"/>
                <a:cs typeface="+mj-lt"/>
              </a:rPr>
              <a:t>В.А. Кан-Калик</a:t>
            </a:r>
            <a:r>
              <a:rPr lang="ru-RU" sz="2800" dirty="0">
                <a:latin typeface="Times New Roman"/>
                <a:ea typeface="+mj-lt"/>
                <a:cs typeface="+mj-lt"/>
              </a:rPr>
              <a:t> выделял следующие стили педагогического общения:</a:t>
            </a:r>
            <a:endParaRPr lang="ru-RU" sz="2800" dirty="0">
              <a:latin typeface="Times New Roman"/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C38568-8244-4F42-90DA-4B3724F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299" y="2052116"/>
            <a:ext cx="9434840" cy="3997828"/>
          </a:xfrm>
        </p:spPr>
        <p:txBody>
          <a:bodyPr/>
          <a:lstStyle/>
          <a:p>
            <a:pPr marL="344170" indent="-344170"/>
            <a:r>
              <a:rPr lang="ru-RU" b="1" dirty="0">
                <a:latin typeface="Times New Roman"/>
                <a:ea typeface="+mn-lt"/>
                <a:cs typeface="+mn-lt"/>
              </a:rPr>
              <a:t>Общение на основе высоких профессиональных установок педагога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/>
            <a:r>
              <a:rPr lang="ru-RU" b="1" dirty="0">
                <a:latin typeface="Times New Roman"/>
                <a:ea typeface="+mn-lt"/>
                <a:cs typeface="+mn-lt"/>
              </a:rPr>
              <a:t>Общение на основе дружеского расположения</a:t>
            </a:r>
          </a:p>
          <a:p>
            <a:pPr marL="344170" indent="-344170"/>
            <a:r>
              <a:rPr lang="ru-RU" b="1" dirty="0">
                <a:latin typeface="Times New Roman"/>
                <a:ea typeface="+mn-lt"/>
                <a:cs typeface="+mn-lt"/>
              </a:rPr>
              <a:t>Общение-дистанция</a:t>
            </a:r>
          </a:p>
          <a:p>
            <a:pPr marL="344170" indent="-344170"/>
            <a:r>
              <a:rPr lang="ru-RU" b="1" dirty="0">
                <a:latin typeface="Times New Roman"/>
                <a:ea typeface="+mn-lt"/>
                <a:cs typeface="+mn-lt"/>
              </a:rPr>
              <a:t>Общение-устрашение</a:t>
            </a:r>
          </a:p>
          <a:p>
            <a:pPr marL="344170" indent="-344170"/>
            <a:r>
              <a:rPr lang="ru-RU" b="1" dirty="0">
                <a:latin typeface="Times New Roman"/>
                <a:ea typeface="+mn-lt"/>
                <a:cs typeface="+mn-lt"/>
              </a:rPr>
              <a:t>Общение-заигрывание</a:t>
            </a:r>
          </a:p>
        </p:txBody>
      </p:sp>
    </p:spTree>
    <p:extLst>
      <p:ext uri="{BB962C8B-B14F-4D97-AF65-F5344CB8AC3E}">
        <p14:creationId xmlns:p14="http://schemas.microsoft.com/office/powerpoint/2010/main" val="1608780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3FBF45-35D2-458F-9725-63DA241E1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258" y="808056"/>
            <a:ext cx="9310881" cy="1077229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latin typeface="Times New Roman"/>
                <a:ea typeface="+mj-lt"/>
                <a:cs typeface="+mj-lt"/>
              </a:rPr>
              <a:t>Общение на основе высоких профессиональных установок педагога</a:t>
            </a:r>
            <a:endParaRPr lang="ru-RU" sz="2800" dirty="0">
              <a:latin typeface="Times New Roman"/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68184D-3075-4B5A-9B48-285AFB3CA1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3874" y="2052116"/>
            <a:ext cx="9406265" cy="2664328"/>
          </a:xfrm>
        </p:spPr>
        <p:txBody>
          <a:bodyPr>
            <a:normAutofit/>
          </a:bodyPr>
          <a:lstStyle/>
          <a:p>
            <a:pPr marL="344170" indent="-344170" algn="just"/>
            <a:r>
              <a:rPr lang="ru-RU" b="1" i="1" dirty="0">
                <a:latin typeface="Times New Roman"/>
                <a:ea typeface="+mn-lt"/>
                <a:cs typeface="+mn-lt"/>
              </a:rPr>
              <a:t>Общение на основе высоких профессиональных установок педагога</a:t>
            </a:r>
            <a:r>
              <a:rPr lang="ru-RU" dirty="0">
                <a:latin typeface="Times New Roman"/>
                <a:ea typeface="+mn-lt"/>
                <a:cs typeface="+mn-lt"/>
              </a:rPr>
              <a:t>, его отношения к педагогической деятельности в целом. 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О таких говорят: «За ним дети (студенты) буквально по пятам ходят!» 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Причем в высшей школе интерес в общении стимулируется еще и общими профессиональными интересами, особенно на профилирующих кафедрах.</a:t>
            </a:r>
            <a:endParaRPr lang="ru-RU" dirty="0">
              <a:latin typeface="Times New Roman"/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679074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7F3331-69AD-4B2F-9A8C-097E0421C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433" y="808056"/>
            <a:ext cx="9434706" cy="1077229"/>
          </a:xfrm>
        </p:spPr>
        <p:txBody>
          <a:bodyPr/>
          <a:lstStyle/>
          <a:p>
            <a:pPr algn="just"/>
            <a:r>
              <a:rPr lang="ru-RU" sz="3200" b="1" dirty="0">
                <a:latin typeface="Times New Roman"/>
                <a:ea typeface="+mj-lt"/>
                <a:cs typeface="+mj-lt"/>
              </a:rPr>
              <a:t>Общение на основе дружеского расположе</a:t>
            </a:r>
            <a:r>
              <a:rPr lang="ru-RU" b="1" i="1" dirty="0">
                <a:ea typeface="+mj-lt"/>
                <a:cs typeface="+mj-lt"/>
              </a:rPr>
              <a:t>ния</a:t>
            </a:r>
            <a:endParaRPr lang="ru-RU" dirty="0"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BE79BA-931D-41AE-8457-B4F7BC6D01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299" y="2052116"/>
            <a:ext cx="9434840" cy="2188078"/>
          </a:xfrm>
        </p:spPr>
        <p:txBody>
          <a:bodyPr>
            <a:normAutofit lnSpcReduction="10000"/>
          </a:bodyPr>
          <a:lstStyle/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Предполагает увлеченность общим делом. 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Педагог выполняет роль наставника, старшего товарища, участника совместной учебной деятельности. 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Однако при этом следует избегать панибратства. Особенно это касается молодых педагогов, не желающих попасть в конфликтные ситуации.</a:t>
            </a:r>
            <a:endParaRPr lang="ru-RU">
              <a:latin typeface="Times New Roman"/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668099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33A795-0228-4EB3-9D7E-386E57E60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758" y="808056"/>
            <a:ext cx="9501381" cy="1077229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>
                <a:latin typeface="Times New Roman"/>
                <a:ea typeface="+mj-lt"/>
                <a:cs typeface="+mj-lt"/>
              </a:rPr>
              <a:t>Общение-дистанция</a:t>
            </a:r>
            <a:endParaRPr lang="ru-RU" sz="3200" dirty="0">
              <a:latin typeface="Times New Roman"/>
              <a:ea typeface="+mj-lt"/>
              <a:cs typeface="+mj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6CE45B-72F4-4738-BF84-0340513C0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624" y="2052116"/>
            <a:ext cx="9501515" cy="3997828"/>
          </a:xfrm>
        </p:spPr>
        <p:txBody>
          <a:bodyPr/>
          <a:lstStyle/>
          <a:p>
            <a:pPr marL="344170" indent="-344170" algn="just"/>
            <a:r>
              <a:rPr lang="ru-RU" dirty="0">
                <a:ea typeface="+mn-lt"/>
                <a:cs typeface="+mn-lt"/>
              </a:rPr>
              <a:t>Относится к самым распространенным типам педагогического общения. </a:t>
            </a:r>
          </a:p>
          <a:p>
            <a:pPr marL="344170" indent="-344170" algn="just"/>
            <a:r>
              <a:rPr lang="ru-RU" dirty="0">
                <a:ea typeface="+mn-lt"/>
                <a:cs typeface="+mn-lt"/>
              </a:rPr>
              <a:t>В этом случае во взаимоотношениях постоянно прослеживается дистанция во всех сферах, в обучении, со ссылкой на авторитет и профессионализм, в воспитании со ссылкой на жизненный опыт и возраст. </a:t>
            </a:r>
            <a:endParaRPr lang="ru-RU"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ea typeface="+mn-lt"/>
                <a:cs typeface="+mn-lt"/>
              </a:rPr>
              <a:t>Такой стиль формирует отношения педагог-обучающиеся. Но это не означает, что студенты должны воспринимать преподавателя как сверстника.</a:t>
            </a:r>
            <a:endParaRPr lang="ru-RU" dirty="0"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18803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AD3DCB-D04A-48FC-85E9-5D62820FC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433" y="808056"/>
            <a:ext cx="9434706" cy="1077229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>
                <a:latin typeface="Times New Roman"/>
                <a:ea typeface="+mj-lt"/>
                <a:cs typeface="+mj-lt"/>
              </a:rPr>
              <a:t>Общение-устрашение</a:t>
            </a:r>
            <a:endParaRPr lang="ru-RU" sz="3200" dirty="0">
              <a:latin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65729F-0E68-4692-9F87-02EADED72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299" y="2052116"/>
            <a:ext cx="9434840" cy="1083178"/>
          </a:xfrm>
        </p:spPr>
        <p:txBody>
          <a:bodyPr/>
          <a:lstStyle/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Негативная форма общения, антигуманная, вскрывающая педагогическую несостоятельность прибегающего к нему преподавателя.</a:t>
            </a:r>
            <a:endParaRPr lang="ru-RU" dirty="0">
              <a:latin typeface="Times New Roman"/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022459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FFBCAE-B393-4C6B-B449-C80E9812F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333" y="808056"/>
            <a:ext cx="9472806" cy="1077229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latin typeface="Times New Roman"/>
                <a:ea typeface="+mj-lt"/>
                <a:cs typeface="+mj-lt"/>
              </a:rPr>
              <a:t>Общение-заигрывание</a:t>
            </a:r>
            <a:endParaRPr lang="ru-RU" sz="2800">
              <a:latin typeface="Times New Roman"/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AC60E1-8CDE-4875-8120-575253932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199" y="2052116"/>
            <a:ext cx="9472940" cy="1483228"/>
          </a:xfrm>
        </p:spPr>
        <p:txBody>
          <a:bodyPr>
            <a:normAutofit/>
          </a:bodyPr>
          <a:lstStyle/>
          <a:p>
            <a:pPr marL="344170" indent="-344170" algn="just"/>
            <a:r>
              <a:rPr lang="ru-RU" b="1" i="1" dirty="0">
                <a:latin typeface="Times New Roman"/>
                <a:ea typeface="+mn-lt"/>
                <a:cs typeface="+mn-lt"/>
              </a:rPr>
              <a:t>Общение-заигрывание</a:t>
            </a:r>
            <a:r>
              <a:rPr lang="ru-RU" dirty="0">
                <a:latin typeface="Times New Roman"/>
                <a:ea typeface="+mn-lt"/>
                <a:cs typeface="+mn-lt"/>
              </a:rPr>
              <a:t>, характерное для молодых преподавателей, стремящихся к популярности. </a:t>
            </a: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Такое общение обеспечивает лишь ложный, дешевый авторитет.</a:t>
            </a:r>
            <a:endParaRPr lang="ru-RU" dirty="0">
              <a:latin typeface="Times New Roman"/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51269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01CE6A-2303-4579-8B58-1286BA187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3058" y="808056"/>
            <a:ext cx="9387081" cy="1077229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ea typeface="+mj-lt"/>
                <a:cs typeface="+mj-lt"/>
              </a:rPr>
              <a:t>Существует еще одна любопытная и действенная классификация</a:t>
            </a:r>
            <a:endParaRPr lang="ru-RU" sz="2800" dirty="0"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987957-9EA4-4653-9221-37F9624BA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2924" y="2052116"/>
            <a:ext cx="9387215" cy="4636003"/>
          </a:xfrm>
        </p:spPr>
        <p:txBody>
          <a:bodyPr>
            <a:normAutofit fontScale="85000" lnSpcReduction="20000"/>
          </a:bodyPr>
          <a:lstStyle/>
          <a:p>
            <a:pPr marL="344170" indent="-344170"/>
            <a:r>
              <a:rPr lang="ru-RU" b="1" dirty="0">
                <a:latin typeface="Times New Roman"/>
                <a:ea typeface="+mn-lt"/>
                <a:cs typeface="+mn-lt"/>
              </a:rPr>
              <a:t>Различение стилей педагогического труда происходит по следующим параметрам</a:t>
            </a:r>
            <a:r>
              <a:rPr lang="ru-RU" dirty="0">
                <a:latin typeface="Times New Roman"/>
                <a:ea typeface="+mn-lt"/>
                <a:cs typeface="+mn-lt"/>
              </a:rPr>
              <a:t>:</a:t>
            </a: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а) содержательные характеристики стиля (ориентация учителя на процесс или результат своего труда, оценка этапов своего труда);</a:t>
            </a: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б) динамические характеристики стиля (гибкость, устойчивость, переключаемость и др.);</a:t>
            </a: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в) результативность (уровень знаний, навыков, интереса к учебе).</a:t>
            </a: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На основе указанных критериев выделены </a:t>
            </a:r>
            <a:r>
              <a:rPr lang="ru-RU" b="1" dirty="0">
                <a:latin typeface="Times New Roman"/>
                <a:ea typeface="+mn-lt"/>
                <a:cs typeface="+mn-lt"/>
              </a:rPr>
              <a:t>индивидуальные стили деятельности педагога</a:t>
            </a:r>
            <a:r>
              <a:rPr lang="ru-RU" dirty="0">
                <a:latin typeface="Times New Roman"/>
                <a:ea typeface="+mn-lt"/>
                <a:cs typeface="+mn-lt"/>
              </a:rPr>
              <a:t>: </a:t>
            </a:r>
          </a:p>
          <a:p>
            <a:pPr marL="344170" indent="-344170"/>
            <a:r>
              <a:rPr lang="ru-RU" i="1" dirty="0">
                <a:latin typeface="Times New Roman"/>
                <a:ea typeface="+mn-lt"/>
                <a:cs typeface="+mn-lt"/>
              </a:rPr>
              <a:t>эмоционально-импровизационный </a:t>
            </a:r>
            <a:r>
              <a:rPr lang="ru-RU" dirty="0">
                <a:latin typeface="Times New Roman"/>
                <a:ea typeface="+mn-lt"/>
                <a:cs typeface="+mn-lt"/>
              </a:rPr>
              <a:t>(</a:t>
            </a:r>
            <a:r>
              <a:rPr lang="ru-RU" b="1" dirty="0">
                <a:latin typeface="Times New Roman"/>
                <a:ea typeface="+mn-lt"/>
                <a:cs typeface="+mn-lt"/>
              </a:rPr>
              <a:t>ЭИС)</a:t>
            </a:r>
            <a:r>
              <a:rPr lang="ru-RU" dirty="0">
                <a:latin typeface="Times New Roman"/>
                <a:ea typeface="+mn-lt"/>
                <a:cs typeface="+mn-lt"/>
              </a:rPr>
              <a:t>; </a:t>
            </a:r>
          </a:p>
          <a:p>
            <a:pPr marL="344170" indent="-344170"/>
            <a:r>
              <a:rPr lang="ru-RU" i="1" dirty="0">
                <a:latin typeface="Times New Roman"/>
                <a:ea typeface="+mn-lt"/>
                <a:cs typeface="+mn-lt"/>
              </a:rPr>
              <a:t>эмоционально-методический</a:t>
            </a:r>
            <a:r>
              <a:rPr lang="ru-RU" b="1" i="1" dirty="0">
                <a:latin typeface="Times New Roman"/>
                <a:ea typeface="+mn-lt"/>
                <a:cs typeface="+mn-lt"/>
              </a:rPr>
              <a:t> </a:t>
            </a:r>
            <a:r>
              <a:rPr lang="ru-RU" b="1" dirty="0">
                <a:latin typeface="Times New Roman"/>
                <a:ea typeface="+mn-lt"/>
                <a:cs typeface="+mn-lt"/>
              </a:rPr>
              <a:t>(ЭМС)</a:t>
            </a:r>
            <a:r>
              <a:rPr lang="ru-RU" dirty="0">
                <a:latin typeface="Times New Roman"/>
                <a:ea typeface="+mn-lt"/>
                <a:cs typeface="+mn-lt"/>
              </a:rPr>
              <a:t>; 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/>
            <a:r>
              <a:rPr lang="ru-RU" i="1" dirty="0" err="1">
                <a:latin typeface="Times New Roman"/>
                <a:ea typeface="+mn-lt"/>
                <a:cs typeface="+mn-lt"/>
              </a:rPr>
              <a:t>рассуждающе</a:t>
            </a:r>
            <a:r>
              <a:rPr lang="ru-RU" i="1" dirty="0">
                <a:latin typeface="Times New Roman"/>
                <a:ea typeface="+mn-lt"/>
                <a:cs typeface="+mn-lt"/>
              </a:rPr>
              <a:t>-импровизационный </a:t>
            </a:r>
            <a:r>
              <a:rPr lang="ru-RU" b="1" dirty="0">
                <a:latin typeface="Times New Roman"/>
                <a:ea typeface="+mn-lt"/>
                <a:cs typeface="+mn-lt"/>
              </a:rPr>
              <a:t>(РИС)</a:t>
            </a:r>
            <a:r>
              <a:rPr lang="ru-RU" dirty="0">
                <a:latin typeface="Times New Roman"/>
                <a:ea typeface="+mn-lt"/>
                <a:cs typeface="+mn-lt"/>
              </a:rPr>
              <a:t>; 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/>
            <a:r>
              <a:rPr lang="ru-RU" i="1" dirty="0" err="1">
                <a:latin typeface="Times New Roman"/>
                <a:ea typeface="+mn-lt"/>
                <a:cs typeface="+mn-lt"/>
              </a:rPr>
              <a:t>рассуждающе</a:t>
            </a:r>
            <a:r>
              <a:rPr lang="ru-RU" i="1" dirty="0">
                <a:latin typeface="Times New Roman"/>
                <a:ea typeface="+mn-lt"/>
                <a:cs typeface="+mn-lt"/>
              </a:rPr>
              <a:t>-методический </a:t>
            </a:r>
            <a:r>
              <a:rPr lang="ru-RU" b="1" dirty="0">
                <a:latin typeface="Times New Roman"/>
                <a:ea typeface="+mn-lt"/>
                <a:cs typeface="+mn-lt"/>
              </a:rPr>
              <a:t>(РМС)</a:t>
            </a:r>
            <a:endParaRPr lang="ru-RU" b="1">
              <a:latin typeface="Times New Roman"/>
              <a:cs typeface="Arial" panose="020B0604020202020204"/>
            </a:endParaRPr>
          </a:p>
          <a:p>
            <a:pPr marL="344170" indent="-344170" algn="just"/>
            <a:endParaRPr lang="ru-RU" dirty="0"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17635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A82D52-77DC-4BD8-89F1-93E0A8BFC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0208" y="808056"/>
            <a:ext cx="9329931" cy="1077229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latin typeface="Times New Roman"/>
                <a:ea typeface="+mj-lt"/>
                <a:cs typeface="+mj-lt"/>
              </a:rPr>
              <a:t>Эмоционально-импровизационный (ЭИС)</a:t>
            </a:r>
            <a:endParaRPr lang="ru-RU" sz="2800" b="1" dirty="0">
              <a:latin typeface="Times New Roman"/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1FEEE9-2D37-44EB-9DF8-706AB987C0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0074" y="1528241"/>
            <a:ext cx="9330065" cy="5093203"/>
          </a:xfrm>
        </p:spPr>
        <p:txBody>
          <a:bodyPr>
            <a:normAutofit fontScale="70000" lnSpcReduction="20000"/>
          </a:bodyPr>
          <a:lstStyle/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Учителей с ЭИС отличает преимущественная ориентация на процесс обучения. </a:t>
            </a:r>
            <a:endParaRPr lang="ru-RU"/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Объяснение учебного материала такой педагог строит логично и интересно, однако у него зачастую отсутствует диалогический контакт с учениками.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Кроме того, он ориентируется на ряд сильных учеников, обходя вниманием остальных.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Уроки проходят в быстром темпе.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Учителя с ЭИС не дают ученикам самостоятельно формулировать ответ. </a:t>
            </a:r>
            <a:endParaRPr lang="ru-RU" dirty="0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Для учителей с подобным стилем педагогической деятельности характерно недостаточно адекватное планирование учебно-воспитательного процесса. Как правило, на их уроках прорабатывается наиболее интересный учебный материал, а на дом задается менее интересный. Контроль за деятельностью учащихся со стороны таких учителей недостаточен.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Учителя с ЭИС используют большой арсенал разнообразных методов обучения, часто практикуют коллективные обсуждения, стимулируют спонтанные высказывания учащихся.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Для учителя, владеющего подобным стилем деятельности, характерна интуитивность, зачастую выражающаяся в неумении проанализировать особенности и результативность своей деятельности на уроке. По отношению к ученикам такой учитель чуток и внимателен.</a:t>
            </a:r>
            <a:endParaRPr lang="ru-RU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1247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EDFE96-E77E-43F5-B7C1-97464730F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4958" y="808056"/>
            <a:ext cx="9425181" cy="1077229"/>
          </a:xfrm>
        </p:spPr>
        <p:txBody>
          <a:bodyPr/>
          <a:lstStyle/>
          <a:p>
            <a:pPr algn="just"/>
            <a:r>
              <a:rPr lang="ru-RU" sz="2800" b="1" dirty="0">
                <a:latin typeface="Times New Roman"/>
                <a:ea typeface="+mj-lt"/>
                <a:cs typeface="+mj-lt"/>
              </a:rPr>
              <a:t>Эмоционально-методический (ЭМС)</a:t>
            </a:r>
            <a:endParaRPr lang="ru-RU" sz="2800" b="1" dirty="0">
              <a:latin typeface="Times New Roman"/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7F0C42-4337-4389-AFF3-3AA8FECE8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824" y="2052116"/>
            <a:ext cx="9425315" cy="3997828"/>
          </a:xfrm>
        </p:spPr>
        <p:txBody>
          <a:bodyPr/>
          <a:lstStyle/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Для учителя с ЭМС характерны ориентация на процесс и результат обучения, адекватное планирование учебно-воспитательного процесса, высокая оперативность, контроль знаний и умений всех учащихся, использование разнообразных видов работ на уроке и коллективных обсуждений. </a:t>
            </a:r>
            <a:br>
              <a:rPr lang="ru-RU" dirty="0">
                <a:latin typeface="Times New Roman"/>
                <a:ea typeface="+mn-lt"/>
                <a:cs typeface="+mn-lt"/>
              </a:rPr>
            </a:br>
            <a:endParaRPr lang="ru-RU" dirty="0">
              <a:latin typeface="Times New Roman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Используя богатый арсенал методических приемов, учителя с ЭМС стремятся прежде всего заинтересовать учеников самим предметом, не злоупотребляя при этом яркими, но поверхностными образами.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053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54B75-CBB8-4A95-9C42-413D9CB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683" y="808056"/>
            <a:ext cx="9339456" cy="1077229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err="1">
                <a:latin typeface="Times New Roman"/>
                <a:ea typeface="+mj-lt"/>
                <a:cs typeface="+mj-lt"/>
              </a:rPr>
              <a:t>Рассуждающе</a:t>
            </a:r>
            <a:r>
              <a:rPr lang="ru-RU" sz="2800" b="1" dirty="0">
                <a:latin typeface="Times New Roman"/>
                <a:ea typeface="+mj-lt"/>
                <a:cs typeface="+mj-lt"/>
              </a:rPr>
              <a:t>-импровизационный (РИС)</a:t>
            </a:r>
            <a:endParaRPr lang="ru-RU" sz="2800" b="1" dirty="0">
              <a:latin typeface="Times New Roman"/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1BADC-E163-4358-9B2E-0B273025D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549" y="2052116"/>
            <a:ext cx="9339590" cy="3997828"/>
          </a:xfrm>
        </p:spPr>
        <p:txBody>
          <a:bodyPr>
            <a:normAutofit lnSpcReduction="10000"/>
          </a:bodyPr>
          <a:lstStyle/>
          <a:p>
            <a:pPr marL="344170" indent="-344170" algn="just"/>
            <a:r>
              <a:rPr lang="ru-RU" dirty="0">
                <a:ea typeface="+mn-lt"/>
                <a:cs typeface="+mn-lt"/>
              </a:rPr>
              <a:t>Для учителей с РИС характерны ориентация на процесс и результаты обучения, адекватное планирование учебно-воспитательной деятельности, сочетание интуитивности и </a:t>
            </a:r>
            <a:r>
              <a:rPr lang="ru-RU" dirty="0" err="1">
                <a:ea typeface="+mn-lt"/>
                <a:cs typeface="+mn-lt"/>
              </a:rPr>
              <a:t>рефлексивности</a:t>
            </a:r>
            <a:r>
              <a:rPr lang="ru-RU" dirty="0">
                <a:ea typeface="+mn-lt"/>
                <a:cs typeface="+mn-lt"/>
              </a:rPr>
              <a:t>. </a:t>
            </a:r>
          </a:p>
          <a:p>
            <a:pPr marL="344170" indent="-344170" algn="just"/>
            <a:r>
              <a:rPr lang="ru-RU" dirty="0">
                <a:ea typeface="+mn-lt"/>
                <a:cs typeface="+mn-lt"/>
              </a:rPr>
              <a:t>Учителя с РИС проявляют меньшую изобретательностью в подборе и варьировании методов обучения, они не всегда способны обеспечить высокий темп работы, реже практикуют коллективные обсуждения, предпочитают воздействовать на учащихся косвенным путем (посредством подсказок, уточнений и т. п.), давая им возможность детально оформить ответ. </a:t>
            </a:r>
          </a:p>
          <a:p>
            <a:pPr marL="344170" indent="-344170" algn="just"/>
            <a:r>
              <a:rPr lang="ru-RU" dirty="0">
                <a:ea typeface="+mn-lt"/>
                <a:cs typeface="+mn-lt"/>
              </a:rPr>
              <a:t>Таким учителям присущи традиционность и осторожность в поступках</a:t>
            </a:r>
            <a:endParaRPr lang="ru-RU"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303410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2B525D-B46E-4A1E-96A9-B19D0467A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9758" y="808056"/>
            <a:ext cx="9120381" cy="1077229"/>
          </a:xfrm>
        </p:spPr>
        <p:txBody>
          <a:bodyPr/>
          <a:lstStyle/>
          <a:p>
            <a:pPr algn="l"/>
            <a:r>
              <a:rPr lang="ru-RU" b="1" dirty="0">
                <a:latin typeface="Times New Roman"/>
                <a:ea typeface="+mj-lt"/>
                <a:cs typeface="+mj-lt"/>
              </a:rPr>
              <a:t>Стиль общения</a:t>
            </a:r>
            <a:endParaRPr lang="ru-RU" dirty="0">
              <a:latin typeface="Times New Roman"/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BAAA5E-634C-4EB6-B1CF-2A381330A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9624" y="2052116"/>
            <a:ext cx="9120515" cy="2233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/>
                <a:ea typeface="+mn-lt"/>
                <a:cs typeface="+mn-lt"/>
              </a:rPr>
              <a:t>это индивидуальные приемы, способы, личные качества педагога, которые помогают ему осуществлять взаимодействие с учениками, с коллективом учеников и коллегами</a:t>
            </a:r>
            <a:endParaRPr lang="ru-RU" sz="2400" dirty="0">
              <a:latin typeface="Times New Roman"/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464850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C50C59-1C6A-415F-8CD5-73FD324E1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3058" y="808056"/>
            <a:ext cx="9387081" cy="1077229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err="1">
                <a:latin typeface="Times New Roman"/>
                <a:ea typeface="+mj-lt"/>
                <a:cs typeface="+mj-lt"/>
              </a:rPr>
              <a:t>Рассуждающе</a:t>
            </a:r>
            <a:r>
              <a:rPr lang="ru-RU" sz="2800" b="1" dirty="0">
                <a:latin typeface="Times New Roman"/>
                <a:ea typeface="+mj-lt"/>
                <a:cs typeface="+mj-lt"/>
              </a:rPr>
              <a:t>-методический (РМС)</a:t>
            </a:r>
            <a:endParaRPr lang="ru-RU" sz="2800" b="1" dirty="0">
              <a:latin typeface="Times New Roman"/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D386C-D975-4956-8124-42F73DA4E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2924" y="2052116"/>
            <a:ext cx="9387215" cy="3997828"/>
          </a:xfrm>
        </p:spPr>
        <p:txBody>
          <a:bodyPr>
            <a:normAutofit fontScale="92500" lnSpcReduction="20000"/>
          </a:bodyPr>
          <a:lstStyle/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Учителя с РМС ориентируются преимущественно на результаты обучения и адекватное планирование учебно-воспитательного процесса, проявляя консервативность в использовании средств и способов педагогической деятельности. </a:t>
            </a:r>
            <a:endParaRPr lang="ru-RU">
              <a:latin typeface="Times New Roman"/>
              <a:cs typeface="Times New Roman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Высокая методичность (систематичность закрепления, повторения, контроля знаний учащихся) сочетается у них со стандартным набором используемых методов обучения, предпочтением репродуктивной деятельности учащихся, редким проведением коллективных обсуждений. </a:t>
            </a: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Во время опроса учителя с РМС обращаются к небольшому количеству учеников, давая каждому достаточно времени на ответ, особое внимание уделяется слабым ученикам. 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Для учителей подобного стиля в целом характерна </a:t>
            </a:r>
            <a:r>
              <a:rPr lang="ru-RU" dirty="0" err="1">
                <a:latin typeface="Times New Roman"/>
                <a:ea typeface="+mn-lt"/>
                <a:cs typeface="+mn-lt"/>
              </a:rPr>
              <a:t>рефлексивность</a:t>
            </a:r>
            <a:r>
              <a:rPr lang="ru-RU" dirty="0">
                <a:latin typeface="Times New Roman"/>
                <a:ea typeface="+mn-lt"/>
                <a:cs typeface="+mn-lt"/>
              </a:rPr>
              <a:t>.</a:t>
            </a:r>
            <a:endParaRPr lang="ru-RU">
              <a:latin typeface="Times New Roman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1351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E814B-12D6-4714-BC94-0010B0A62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>
                <a:latin typeface="Times New Roman"/>
                <a:ea typeface="+mj-lt"/>
                <a:cs typeface="+mj-lt"/>
              </a:rPr>
              <a:t>Стили педагогического общения</a:t>
            </a:r>
            <a:endParaRPr lang="ru-RU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360757-BABD-4B9F-9FC2-E8ABE29C6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9599" y="2052116"/>
            <a:ext cx="9320540" cy="2529021"/>
          </a:xfrm>
        </p:spPr>
        <p:txBody>
          <a:bodyPr/>
          <a:lstStyle/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Традиционно выделяют </a:t>
            </a:r>
            <a:r>
              <a:rPr lang="ru-RU" b="1" dirty="0">
                <a:latin typeface="Times New Roman"/>
                <a:ea typeface="+mn-lt"/>
                <a:cs typeface="+mn-lt"/>
              </a:rPr>
              <a:t>три основных стиля педагогического общения</a:t>
            </a:r>
            <a:r>
              <a:rPr lang="ru-RU" dirty="0">
                <a:latin typeface="Times New Roman"/>
                <a:ea typeface="+mn-lt"/>
                <a:cs typeface="+mn-lt"/>
              </a:rPr>
              <a:t>: </a:t>
            </a:r>
          </a:p>
          <a:p>
            <a:pPr marL="344170" indent="-344170"/>
            <a:r>
              <a:rPr lang="ru-RU" i="1" dirty="0">
                <a:latin typeface="Times New Roman"/>
                <a:cs typeface="Arial" panose="020B0604020202020204"/>
              </a:rPr>
              <a:t>Авторитарный</a:t>
            </a:r>
          </a:p>
          <a:p>
            <a:pPr marL="344170" indent="-344170"/>
            <a:r>
              <a:rPr lang="ru-RU" i="1" dirty="0">
                <a:latin typeface="Times New Roman"/>
                <a:cs typeface="Arial" panose="020B0604020202020204"/>
              </a:rPr>
              <a:t>Либеральный</a:t>
            </a:r>
          </a:p>
          <a:p>
            <a:pPr marL="344170" indent="-344170"/>
            <a:r>
              <a:rPr lang="ru-RU" i="1" dirty="0">
                <a:latin typeface="Times New Roman"/>
                <a:cs typeface="Arial" panose="020B0604020202020204"/>
              </a:rPr>
              <a:t>Демократический</a:t>
            </a:r>
          </a:p>
        </p:txBody>
      </p:sp>
    </p:spTree>
    <p:extLst>
      <p:ext uri="{BB962C8B-B14F-4D97-AF65-F5344CB8AC3E}">
        <p14:creationId xmlns:p14="http://schemas.microsoft.com/office/powerpoint/2010/main" val="4250730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B37758-3154-4243-A1D1-B445D659C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>
                <a:latin typeface="Times New Roman"/>
                <a:cs typeface="Arial"/>
              </a:rPr>
              <a:t>Авторитарный стиль общения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0E9D1-6F60-4141-8500-76D0B98784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8174" y="2052116"/>
            <a:ext cx="9291965" cy="3997828"/>
          </a:xfrm>
        </p:spPr>
        <p:txBody>
          <a:bodyPr>
            <a:normAutofit/>
          </a:bodyPr>
          <a:lstStyle/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Для </a:t>
            </a:r>
            <a:r>
              <a:rPr lang="ru-RU" b="1" i="1" dirty="0">
                <a:latin typeface="Times New Roman"/>
                <a:ea typeface="+mn-lt"/>
                <a:cs typeface="+mn-lt"/>
              </a:rPr>
              <a:t>авторитарного стиля</a:t>
            </a:r>
            <a:r>
              <a:rPr lang="ru-RU" b="1" dirty="0">
                <a:latin typeface="Times New Roman"/>
                <a:ea typeface="+mn-lt"/>
                <a:cs typeface="+mn-lt"/>
              </a:rPr>
              <a:t> </a:t>
            </a:r>
            <a:r>
              <a:rPr lang="ru-RU" dirty="0">
                <a:latin typeface="Times New Roman"/>
                <a:ea typeface="+mn-lt"/>
                <a:cs typeface="+mn-lt"/>
              </a:rPr>
              <a:t>характерен функционально-деловой подход к  обучающемуся, когда преподаватель исходит из усредненного представления о них и абстрактных требований к ним. </a:t>
            </a: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В своих оценках он стереотипен и субъективен. </a:t>
            </a: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Часто недооценивает положительное значение таких качеств, как самостоятельность, инициативность. 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В целом такой стиль педагогического общения заслуживает негативной оценки, некоторые задачи могут быть решены с помощью авторитарного стиля.</a:t>
            </a:r>
            <a:endParaRPr lang="ru-RU" dirty="0">
              <a:latin typeface="Times New Roman"/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858552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31F4515-E110-4035-8397-4618170AF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5774" y="719660"/>
            <a:ext cx="10082540" cy="5197847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344170" indent="-344170" algn="just"/>
            <a:r>
              <a:rPr lang="ru-RU" sz="1800" dirty="0">
                <a:latin typeface="Times New Roman"/>
                <a:ea typeface="+mn-lt"/>
                <a:cs typeface="+mn-lt"/>
              </a:rPr>
              <a:t>При разумном авторитарном стиле нередко формируются, закрепляются положительные качества школьников: исполнительность, дисциплинированность, ответственность.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sz="1800" dirty="0">
                <a:latin typeface="Times New Roman"/>
                <a:ea typeface="+mn-lt"/>
                <a:cs typeface="+mn-lt"/>
              </a:rPr>
              <a:t>Однако в ситуации, когда не требуются проявления инициативы, ограничивается самостоятельность, у ученика чаще формируются несамостоятельность, безынициативность, тормозится творческое развитие.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sz="1800" dirty="0">
                <a:latin typeface="Times New Roman"/>
                <a:ea typeface="+mn-lt"/>
                <a:cs typeface="+mn-lt"/>
              </a:rPr>
              <a:t>В другом случае педагог, действуя авторитарно, но, опираясь на свой авторитет в глазах ребят, целенаправленно вносит в общение школьников те или иные позитивные ценности.</a:t>
            </a:r>
            <a:endParaRPr lang="ru-RU">
              <a:cs typeface="Arial" panose="020B0604020202020204"/>
            </a:endParaRPr>
          </a:p>
          <a:p>
            <a:pPr marL="344170" indent="-344170" algn="just"/>
            <a:r>
              <a:rPr lang="ru-RU" sz="1800" dirty="0">
                <a:latin typeface="Times New Roman"/>
                <a:ea typeface="+mn-lt"/>
                <a:cs typeface="+mn-lt"/>
              </a:rPr>
              <a:t>Воспитатель при авторитарном стиле “видит” своих воспитанников весьма односторонне, в основном с точки зрения соответствия-несоответствия школьным нормам поведения и правилам организационной деятельности. </a:t>
            </a:r>
            <a:endParaRPr lang="ru-RU" sz="1800" dirty="0">
              <a:latin typeface="Times New Roman"/>
              <a:ea typeface="+mn-lt"/>
              <a:cs typeface="Times New Roman"/>
            </a:endParaRPr>
          </a:p>
          <a:p>
            <a:pPr marL="344170" indent="-344170" algn="just"/>
            <a:r>
              <a:rPr lang="ru-RU" sz="1800" b="1" dirty="0">
                <a:latin typeface="Times New Roman"/>
                <a:ea typeface="+mn-lt"/>
                <a:cs typeface="+mn-lt"/>
              </a:rPr>
              <a:t>Основные формы взаимодействия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– приказ, указание, инструкция, выговор</a:t>
            </a:r>
            <a:endParaRPr lang="ru-RU" sz="1800">
              <a:latin typeface="Times New Roman"/>
              <a:cs typeface="Times New Roman"/>
            </a:endParaRPr>
          </a:p>
          <a:p>
            <a:pPr marL="344170" indent="-344170"/>
            <a:endParaRPr lang="ru-R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1774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050F23-59EC-4B14-8FC4-A62FF5546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>
                <a:latin typeface="Times New Roman"/>
                <a:cs typeface="Arial"/>
              </a:rPr>
              <a:t>Либеральный стиль общения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48B5DD-9E2D-48E5-8F34-48B3BD77A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49" y="2052116"/>
            <a:ext cx="9263390" cy="2734787"/>
          </a:xfrm>
        </p:spPr>
        <p:txBody>
          <a:bodyPr>
            <a:normAutofit/>
          </a:bodyPr>
          <a:lstStyle/>
          <a:p>
            <a:pPr marL="344170" indent="-344170"/>
            <a:r>
              <a:rPr lang="ru-RU" b="1" i="1" dirty="0">
                <a:latin typeface="Times New Roman"/>
                <a:ea typeface="+mn-lt"/>
                <a:cs typeface="+mn-lt"/>
              </a:rPr>
              <a:t>Либеральный стиль</a:t>
            </a:r>
            <a:r>
              <a:rPr lang="ru-RU" dirty="0">
                <a:latin typeface="Times New Roman"/>
                <a:ea typeface="+mn-lt"/>
                <a:cs typeface="+mn-lt"/>
              </a:rPr>
              <a:t> общения характеризуется попустительством, фамильярностью и анархией. </a:t>
            </a: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Специальные исследования и педагогическая практика убедительно свидетельствуют, что это наиболее вредный для дела и разрушительный стиль. </a:t>
            </a:r>
            <a:endParaRPr lang="ru-RU">
              <a:latin typeface="Times New Roman"/>
              <a:ea typeface="+mn-lt"/>
              <a:cs typeface="+mn-lt"/>
            </a:endParaRPr>
          </a:p>
          <a:p>
            <a:pPr marL="344170" indent="-344170"/>
            <a:r>
              <a:rPr lang="ru-RU" dirty="0">
                <a:latin typeface="Times New Roman"/>
                <a:ea typeface="+mn-lt"/>
                <a:cs typeface="+mn-lt"/>
              </a:rPr>
              <a:t>Он порождает неопределенность ожиданий студентов, вызывает у них напряженность и тревогу.</a:t>
            </a:r>
            <a:endParaRPr lang="ru-RU" dirty="0">
              <a:latin typeface="Times New Roman"/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987181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A9F9889-468A-4898-BEB4-0B856DF6C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474" y="375716"/>
            <a:ext cx="9558665" cy="5674228"/>
          </a:xfrm>
        </p:spPr>
        <p:txBody>
          <a:bodyPr>
            <a:normAutofit fontScale="92500"/>
          </a:bodyPr>
          <a:lstStyle/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Последствия </a:t>
            </a:r>
            <a:r>
              <a:rPr lang="ru-RU" b="1" dirty="0">
                <a:latin typeface="Times New Roman"/>
                <a:ea typeface="+mn-lt"/>
                <a:cs typeface="+mn-lt"/>
              </a:rPr>
              <a:t>либерального</a:t>
            </a:r>
            <a:r>
              <a:rPr lang="ru-RU" dirty="0">
                <a:latin typeface="Times New Roman"/>
                <a:ea typeface="+mn-lt"/>
                <a:cs typeface="+mn-lt"/>
              </a:rPr>
              <a:t> (его можно назвать и </a:t>
            </a:r>
            <a:r>
              <a:rPr lang="ru-RU" b="1" dirty="0">
                <a:latin typeface="Times New Roman"/>
                <a:ea typeface="+mn-lt"/>
                <a:cs typeface="+mn-lt"/>
              </a:rPr>
              <a:t>попустительским</a:t>
            </a:r>
            <a:r>
              <a:rPr lang="ru-RU" dirty="0">
                <a:latin typeface="Times New Roman"/>
                <a:ea typeface="+mn-lt"/>
                <a:cs typeface="+mn-lt"/>
              </a:rPr>
              <a:t>) стиля неоднозначны.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Последствия во многом определяются индивидуальными и групповыми особенностями школьников.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Если подобрались в классе ребята относительно культурные, с интересом друг к другу и к коллективной жизни, то в таком случае можно говорить о формировании самостоятельности и инициативности. Если же в классе оказались ребята безразличные друг к другу, с невысоким культурным и творческим потенциалом, то никаких позитивных педагогических последствий не дождаться. </a:t>
            </a:r>
            <a:endParaRPr lang="ru-RU">
              <a:latin typeface="Arial" panose="020B0604020202020204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ea typeface="+mn-lt"/>
                <a:cs typeface="+mn-lt"/>
              </a:rPr>
              <a:t>Также неоднозначны и последствия для педагога. Если “попустительство” - следствия безразличия учителя к школьникам, то его знание, понимание ребят неточно и случайно. Если же педагогу свойственны интерес, внимание к школьникам, а “либерализм” - осознанно принятая педагогическая позиция, то результатом может быть относительно глубокое, разностороннее понимание учеников</a:t>
            </a:r>
            <a:endParaRPr lang="ru-RU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0985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196C35-D4ED-467E-AF34-94EA5B0AC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>
                <a:latin typeface="Times New Roman"/>
                <a:cs typeface="Arial"/>
              </a:rPr>
              <a:t>Демократический стиль общения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95E2BE-4905-4993-B4E3-1DF62CFCB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299" y="1747316"/>
            <a:ext cx="9434840" cy="4045453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344170" indent="-344170"/>
            <a:r>
              <a:rPr lang="ru-RU" sz="1800" dirty="0">
                <a:latin typeface="Times New Roman"/>
                <a:ea typeface="+mn-lt"/>
                <a:cs typeface="+mn-lt"/>
              </a:rPr>
              <a:t>Наиболее эффективно решать педагогические задачи позволяет </a:t>
            </a:r>
            <a:r>
              <a:rPr lang="ru-RU" sz="1800" b="1" i="1" dirty="0">
                <a:latin typeface="Times New Roman"/>
                <a:ea typeface="+mn-lt"/>
                <a:cs typeface="+mn-lt"/>
              </a:rPr>
              <a:t>демократический стиль</a:t>
            </a:r>
            <a:r>
              <a:rPr lang="ru-RU" sz="1800" dirty="0">
                <a:latin typeface="Times New Roman"/>
                <a:ea typeface="+mn-lt"/>
                <a:cs typeface="+mn-lt"/>
              </a:rPr>
              <a:t>, при котором преподаватель учитывает индивидуальные особенности обучающихся, их личный опыт, специфику их потребностей и возможностей. </a:t>
            </a:r>
            <a:endParaRPr lang="ru-RU" sz="1800">
              <a:latin typeface="Times New Roman"/>
              <a:cs typeface="Times New Roman"/>
            </a:endParaRPr>
          </a:p>
          <a:p>
            <a:pPr marL="344170" indent="-344170"/>
            <a:r>
              <a:rPr lang="ru-RU" sz="1800" dirty="0">
                <a:latin typeface="Times New Roman"/>
                <a:ea typeface="+mn-lt"/>
                <a:cs typeface="+mn-lt"/>
              </a:rPr>
              <a:t>Преподаватель, владеющий таким стилем, осознанно ставит задачи, не проявляет негативных установок, объективен в оценках, разносторонен и инициативен в контактах. </a:t>
            </a:r>
          </a:p>
          <a:p>
            <a:pPr marL="344170" indent="-344170"/>
            <a:r>
              <a:rPr lang="ru-RU" sz="1800" dirty="0">
                <a:latin typeface="Times New Roman"/>
                <a:ea typeface="+mn-lt"/>
                <a:cs typeface="+mn-lt"/>
              </a:rPr>
              <a:t>По сути, этот стиль общения можно охарактеризовать как личностный. </a:t>
            </a:r>
          </a:p>
          <a:p>
            <a:pPr marL="344170" indent="-344170"/>
            <a:r>
              <a:rPr lang="ru-RU" sz="1800" dirty="0">
                <a:latin typeface="Times New Roman"/>
                <a:ea typeface="+mn-lt"/>
                <a:cs typeface="+mn-lt"/>
              </a:rPr>
              <a:t>Выработать его может только человек, имеющий высокий уровень профессионального самосознания, способный к постоянному анализу своего поведения и адекватной самооценке.</a:t>
            </a:r>
            <a:endParaRPr lang="ru-RU" sz="2100">
              <a:latin typeface="Times New Roman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7141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7A12611-B81E-4404-A01E-FDAF0D078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674" y="423341"/>
            <a:ext cx="9482465" cy="5626603"/>
          </a:xfrm>
        </p:spPr>
        <p:txBody>
          <a:bodyPr>
            <a:normAutofit/>
          </a:bodyPr>
          <a:lstStyle/>
          <a:p>
            <a:pPr marL="344170" indent="-344170" algn="just"/>
            <a:r>
              <a:rPr lang="ru-RU" dirty="0">
                <a:latin typeface="Times New Roman"/>
                <a:cs typeface="Arial"/>
              </a:rPr>
              <a:t>При </a:t>
            </a:r>
            <a:r>
              <a:rPr lang="ru-RU" b="1" dirty="0">
                <a:latin typeface="Times New Roman"/>
                <a:cs typeface="Arial"/>
              </a:rPr>
              <a:t>демократическом </a:t>
            </a:r>
            <a:r>
              <a:rPr lang="ru-RU" dirty="0">
                <a:latin typeface="Times New Roman"/>
                <a:cs typeface="Arial"/>
              </a:rPr>
              <a:t>стиле развиваются способности школьников к сотворчеству, инициативность, творческое начало, умение конструктивно решать конфликты. </a:t>
            </a:r>
            <a:endParaRPr lang="en-US" dirty="0">
              <a:latin typeface="Times New Roman"/>
              <a:cs typeface="Arial"/>
            </a:endParaRPr>
          </a:p>
          <a:p>
            <a:pPr marL="344170" indent="-344170" algn="just"/>
            <a:r>
              <a:rPr lang="ru-RU" dirty="0">
                <a:latin typeface="Times New Roman"/>
                <a:cs typeface="Arial"/>
              </a:rPr>
              <a:t>Этот стиль имеет свои </a:t>
            </a:r>
            <a:r>
              <a:rPr lang="ru-RU" b="1" dirty="0">
                <a:latin typeface="Times New Roman"/>
                <a:cs typeface="Arial"/>
              </a:rPr>
              <a:t>трудности</a:t>
            </a:r>
            <a:r>
              <a:rPr lang="ru-RU" dirty="0">
                <a:latin typeface="Times New Roman"/>
                <a:cs typeface="Arial"/>
              </a:rPr>
              <a:t>: внешняя организованность ребят формируется замедленно, не всегда у них высок уровень ответственности, исполнительности.</a:t>
            </a:r>
            <a:endParaRPr lang="en-US">
              <a:latin typeface="Times New Roman"/>
              <a:ea typeface="+mn-lt"/>
              <a:cs typeface="+mn-lt"/>
            </a:endParaRPr>
          </a:p>
          <a:p>
            <a:pPr marL="344170" indent="-344170" algn="just"/>
            <a:r>
              <a:rPr lang="ru-RU" dirty="0">
                <a:latin typeface="Times New Roman"/>
                <a:cs typeface="Arial"/>
              </a:rPr>
              <a:t>Педагог при таком стиле понимает своих школьников более личностно, точнее всего видит, понимает деятельностные и творческие качества учеников. У учеников появляется уверенность в себе, развивается самоуправление. </a:t>
            </a:r>
            <a:endParaRPr lang="ru-RU" dirty="0">
              <a:latin typeface="Times New Roman"/>
              <a:cs typeface="Times New Roman"/>
            </a:endParaRPr>
          </a:p>
          <a:p>
            <a:pPr marL="344170" indent="-344170" algn="just"/>
            <a:r>
              <a:rPr lang="ru-RU" b="1" dirty="0">
                <a:latin typeface="Times New Roman"/>
                <a:cs typeface="Arial"/>
              </a:rPr>
              <a:t>Основные способы общения</a:t>
            </a:r>
            <a:r>
              <a:rPr lang="ru-RU" dirty="0">
                <a:latin typeface="Times New Roman"/>
                <a:cs typeface="Arial"/>
              </a:rPr>
              <a:t> – просьба, совет, информация</a:t>
            </a:r>
            <a:endParaRPr lang="ru-RU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793590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2C2D1F"/>
      </a:dk2>
      <a:lt2>
        <a:srgbClr val="FAF2C5"/>
      </a:lt2>
      <a:accent1>
        <a:srgbClr val="EA9736"/>
      </a:accent1>
      <a:accent2>
        <a:srgbClr val="EACF56"/>
      </a:accent2>
      <a:accent3>
        <a:srgbClr val="77D4D6"/>
      </a:accent3>
      <a:accent4>
        <a:srgbClr val="54AFDC"/>
      </a:accent4>
      <a:accent5>
        <a:srgbClr val="88C363"/>
      </a:accent5>
      <a:accent6>
        <a:srgbClr val="D9D899"/>
      </a:accent6>
      <a:hlink>
        <a:srgbClr val="A7A574"/>
      </a:hlink>
      <a:folHlink>
        <a:srgbClr val="8B887A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9B359FC9-1E88-4883-B31D-CCECAE2A7B3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Madison</vt:lpstr>
      <vt:lpstr>Стили педагогического общения</vt:lpstr>
      <vt:lpstr>Стиль общения</vt:lpstr>
      <vt:lpstr>Стили педагогического общения</vt:lpstr>
      <vt:lpstr>Авторитарный стиль общения</vt:lpstr>
      <vt:lpstr>Презентация PowerPoint</vt:lpstr>
      <vt:lpstr>Либеральный стиль общения</vt:lpstr>
      <vt:lpstr>Презентация PowerPoint</vt:lpstr>
      <vt:lpstr>Демократический стиль общения</vt:lpstr>
      <vt:lpstr>Презентация PowerPoint</vt:lpstr>
      <vt:lpstr> Известный психолог В.А. Кан-Калик выделял следующие стили педагогического общения:</vt:lpstr>
      <vt:lpstr>Общение на основе высоких профессиональных установок педагога</vt:lpstr>
      <vt:lpstr>Общение на основе дружеского расположения</vt:lpstr>
      <vt:lpstr>Общение-дистанция</vt:lpstr>
      <vt:lpstr>Общение-устрашение</vt:lpstr>
      <vt:lpstr>Общение-заигрывание</vt:lpstr>
      <vt:lpstr>Существует еще одна любопытная и действенная классификация</vt:lpstr>
      <vt:lpstr>Эмоционально-импровизационный (ЭИС)</vt:lpstr>
      <vt:lpstr>Эмоционально-методический (ЭМС)</vt:lpstr>
      <vt:lpstr>Рассуждающе-импровизационный (РИС)</vt:lpstr>
      <vt:lpstr>Рассуждающе-методический (РМС)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233</cp:revision>
  <dcterms:created xsi:type="dcterms:W3CDTF">2022-02-13T04:54:23Z</dcterms:created>
  <dcterms:modified xsi:type="dcterms:W3CDTF">2022-02-13T05:54:06Z</dcterms:modified>
</cp:coreProperties>
</file>