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6"/>
  </p:notesMasterIdLst>
  <p:sldIdLst>
    <p:sldId id="587" r:id="rId2"/>
    <p:sldId id="596" r:id="rId3"/>
    <p:sldId id="538" r:id="rId4"/>
    <p:sldId id="588" r:id="rId5"/>
    <p:sldId id="539" r:id="rId6"/>
    <p:sldId id="540" r:id="rId7"/>
    <p:sldId id="541" r:id="rId8"/>
    <p:sldId id="542" r:id="rId9"/>
    <p:sldId id="543" r:id="rId10"/>
    <p:sldId id="544" r:id="rId11"/>
    <p:sldId id="627" r:id="rId12"/>
    <p:sldId id="640" r:id="rId13"/>
    <p:sldId id="641" r:id="rId14"/>
    <p:sldId id="642" r:id="rId15"/>
    <p:sldId id="643" r:id="rId16"/>
    <p:sldId id="644" r:id="rId17"/>
    <p:sldId id="645" r:id="rId18"/>
    <p:sldId id="646" r:id="rId19"/>
    <p:sldId id="647" r:id="rId20"/>
    <p:sldId id="626" r:id="rId21"/>
    <p:sldId id="648" r:id="rId22"/>
    <p:sldId id="649" r:id="rId23"/>
    <p:sldId id="650" r:id="rId24"/>
    <p:sldId id="651" r:id="rId25"/>
    <p:sldId id="657" r:id="rId26"/>
    <p:sldId id="658" r:id="rId27"/>
    <p:sldId id="659" r:id="rId28"/>
    <p:sldId id="660" r:id="rId29"/>
    <p:sldId id="661" r:id="rId30"/>
    <p:sldId id="653" r:id="rId31"/>
    <p:sldId id="652" r:id="rId32"/>
    <p:sldId id="617" r:id="rId33"/>
    <p:sldId id="623" r:id="rId34"/>
    <p:sldId id="607" r:id="rId35"/>
  </p:sldIdLst>
  <p:sldSz cx="12190413" cy="6859588"/>
  <p:notesSz cx="6858000" cy="9144000"/>
  <p:defaultTextStyle>
    <a:defPPr>
      <a:defRPr lang="ru-RU"/>
    </a:defPPr>
    <a:lvl1pPr marL="0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E8FF"/>
    <a:srgbClr val="79DCFF"/>
    <a:srgbClr val="FBD1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 varScale="1">
        <p:scale>
          <a:sx n="84" d="100"/>
          <a:sy n="84" d="100"/>
        </p:scale>
        <p:origin x="658" y="8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A5284-C043-4684-8622-68840ABCF7DC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2C965C-A382-4821-B668-B8EECEE98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716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281" y="2130919"/>
            <a:ext cx="10361851" cy="14703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959" y="4407921"/>
            <a:ext cx="10361851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959" y="2907387"/>
            <a:ext cx="10361851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2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50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75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700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125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5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097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0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521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6793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251" indent="0">
              <a:buNone/>
              <a:defRPr sz="2400" b="1"/>
            </a:lvl2pPr>
            <a:lvl3pPr marL="1088502" indent="0">
              <a:buNone/>
              <a:defRPr sz="2100" b="1"/>
            </a:lvl3pPr>
            <a:lvl4pPr marL="1632753" indent="0">
              <a:buNone/>
              <a:defRPr sz="1900" b="1"/>
            </a:lvl4pPr>
            <a:lvl5pPr marL="2177004" indent="0">
              <a:buNone/>
              <a:defRPr sz="1900" b="1"/>
            </a:lvl5pPr>
            <a:lvl6pPr marL="2721254" indent="0">
              <a:buNone/>
              <a:defRPr sz="1900" b="1"/>
            </a:lvl6pPr>
            <a:lvl7pPr marL="3265505" indent="0">
              <a:buNone/>
              <a:defRPr sz="1900" b="1"/>
            </a:lvl7pPr>
            <a:lvl8pPr marL="3809756" indent="0">
              <a:buNone/>
              <a:defRPr sz="1900" b="1"/>
            </a:lvl8pPr>
            <a:lvl9pPr marL="4354007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521" y="2175379"/>
            <a:ext cx="5386216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561" y="1535469"/>
            <a:ext cx="5388332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251" indent="0">
              <a:buNone/>
              <a:defRPr sz="2400" b="1"/>
            </a:lvl2pPr>
            <a:lvl3pPr marL="1088502" indent="0">
              <a:buNone/>
              <a:defRPr sz="2100" b="1"/>
            </a:lvl3pPr>
            <a:lvl4pPr marL="1632753" indent="0">
              <a:buNone/>
              <a:defRPr sz="1900" b="1"/>
            </a:lvl4pPr>
            <a:lvl5pPr marL="2177004" indent="0">
              <a:buNone/>
              <a:defRPr sz="1900" b="1"/>
            </a:lvl5pPr>
            <a:lvl6pPr marL="2721254" indent="0">
              <a:buNone/>
              <a:defRPr sz="1900" b="1"/>
            </a:lvl6pPr>
            <a:lvl7pPr marL="3265505" indent="0">
              <a:buNone/>
              <a:defRPr sz="1900" b="1"/>
            </a:lvl7pPr>
            <a:lvl8pPr marL="3809756" indent="0">
              <a:buNone/>
              <a:defRPr sz="1900" b="1"/>
            </a:lvl8pPr>
            <a:lvl9pPr marL="4354007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2561" y="2175379"/>
            <a:ext cx="5388332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3113"/>
            <a:ext cx="4010562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113" y="273114"/>
            <a:ext cx="6814779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521" y="1435433"/>
            <a:ext cx="4010562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251" indent="0">
              <a:buNone/>
              <a:defRPr sz="1400"/>
            </a:lvl2pPr>
            <a:lvl3pPr marL="1088502" indent="0">
              <a:buNone/>
              <a:defRPr sz="1200"/>
            </a:lvl3pPr>
            <a:lvl4pPr marL="1632753" indent="0">
              <a:buNone/>
              <a:defRPr sz="1100"/>
            </a:lvl4pPr>
            <a:lvl5pPr marL="2177004" indent="0">
              <a:buNone/>
              <a:defRPr sz="1100"/>
            </a:lvl5pPr>
            <a:lvl6pPr marL="2721254" indent="0">
              <a:buNone/>
              <a:defRPr sz="1100"/>
            </a:lvl6pPr>
            <a:lvl7pPr marL="3265505" indent="0">
              <a:buNone/>
              <a:defRPr sz="1100"/>
            </a:lvl7pPr>
            <a:lvl8pPr marL="3809756" indent="0">
              <a:buNone/>
              <a:defRPr sz="1100"/>
            </a:lvl8pPr>
            <a:lvl9pPr marL="4354007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406" y="4801712"/>
            <a:ext cx="7314248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406" y="612917"/>
            <a:ext cx="7314248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4251" indent="0">
              <a:buNone/>
              <a:defRPr sz="3300"/>
            </a:lvl2pPr>
            <a:lvl3pPr marL="1088502" indent="0">
              <a:buNone/>
              <a:defRPr sz="2900"/>
            </a:lvl3pPr>
            <a:lvl4pPr marL="1632753" indent="0">
              <a:buNone/>
              <a:defRPr sz="2400"/>
            </a:lvl4pPr>
            <a:lvl5pPr marL="2177004" indent="0">
              <a:buNone/>
              <a:defRPr sz="2400"/>
            </a:lvl5pPr>
            <a:lvl6pPr marL="2721254" indent="0">
              <a:buNone/>
              <a:defRPr sz="2400"/>
            </a:lvl6pPr>
            <a:lvl7pPr marL="3265505" indent="0">
              <a:buNone/>
              <a:defRPr sz="2400"/>
            </a:lvl7pPr>
            <a:lvl8pPr marL="3809756" indent="0">
              <a:buNone/>
              <a:defRPr sz="2400"/>
            </a:lvl8pPr>
            <a:lvl9pPr marL="4354007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251" indent="0">
              <a:buNone/>
              <a:defRPr sz="1400"/>
            </a:lvl2pPr>
            <a:lvl3pPr marL="1088502" indent="0">
              <a:buNone/>
              <a:defRPr sz="1200"/>
            </a:lvl3pPr>
            <a:lvl4pPr marL="1632753" indent="0">
              <a:buNone/>
              <a:defRPr sz="1100"/>
            </a:lvl4pPr>
            <a:lvl5pPr marL="2177004" indent="0">
              <a:buNone/>
              <a:defRPr sz="1100"/>
            </a:lvl5pPr>
            <a:lvl6pPr marL="2721254" indent="0">
              <a:buNone/>
              <a:defRPr sz="1100"/>
            </a:lvl6pPr>
            <a:lvl7pPr marL="3265505" indent="0">
              <a:buNone/>
              <a:defRPr sz="1100"/>
            </a:lvl7pPr>
            <a:lvl8pPr marL="3809756" indent="0">
              <a:buNone/>
              <a:defRPr sz="1100"/>
            </a:lvl8pPr>
            <a:lvl9pPr marL="4354007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A7E8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08850" tIns="54425" rIns="108850" bIns="5442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600571"/>
            <a:ext cx="10971372" cy="4527011"/>
          </a:xfrm>
          <a:prstGeom prst="rect">
            <a:avLst/>
          </a:prstGeom>
        </p:spPr>
        <p:txBody>
          <a:bodyPr vert="horz" lIns="108850" tIns="54425" rIns="108850" bIns="5442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09CBD8-F81A-4973-A9BE-8E127D2B762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1" y="0"/>
            <a:ext cx="12190413" cy="6854123"/>
          </a:xfrm>
          <a:prstGeom prst="frame">
            <a:avLst>
              <a:gd name="adj1" fmla="val 2156"/>
            </a:avLst>
          </a:prstGeom>
          <a:solidFill>
            <a:srgbClr val="00B0F0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9575" tIns="64788" rIns="129575" bIns="64788" rtlCol="0" anchor="ctr"/>
          <a:lstStyle>
            <a:defPPr>
              <a:defRPr lang="ru-RU"/>
            </a:defPPr>
            <a:lvl1pPr marL="0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44251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88502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32753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77004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721254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265505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09756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54007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900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Click="0"/>
  <p:timing>
    <p:tnLst>
      <p:par>
        <p:cTn id="1" dur="indefinite" restart="never" nodeType="tmRoot"/>
      </p:par>
    </p:tnLst>
  </p:timing>
  <p:txStyles>
    <p:titleStyle>
      <a:lvl1pPr algn="ctr" defTabSz="1088502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88" indent="-408188" algn="l" defTabSz="1088502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408" indent="-340157" algn="l" defTabSz="1088502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27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878" indent="-272125" algn="l" defTabSz="1088502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29" indent="-272125" algn="l" defTabSz="1088502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80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631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88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13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microsoft.com/office/2007/relationships/hdphoto" Target="../media/hdphoto2.wdp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microsoft.com/office/2007/relationships/hdphoto" Target="../media/hdphoto4.wdp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7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microsoft.com/office/2007/relationships/hdphoto" Target="../media/hdphoto6.wdp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9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microsoft.com/office/2007/relationships/hdphoto" Target="../media/hdphoto8.wdp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1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microsoft.com/office/2007/relationships/hdphoto" Target="../media/hdphoto10.wdp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wow-cool.ru/800/600/http/fateevo-school.ucoz.ru/foto19/zvonok_23.05.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910" y="549474"/>
            <a:ext cx="5780584" cy="5780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43558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6774" y="189434"/>
            <a:ext cx="8712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5400" b="1" dirty="0"/>
              <a:t>Мы живем  в одном краю</a:t>
            </a:r>
          </a:p>
          <a:p>
            <a:r>
              <a:rPr lang="kk-KZ" sz="5400" b="1" dirty="0"/>
              <a:t>Всех я вас приветств</a:t>
            </a:r>
            <a:r>
              <a:rPr lang="kk-KZ" sz="5400" b="1" dirty="0">
                <a:solidFill>
                  <a:srgbClr val="FF0000"/>
                </a:solidFill>
              </a:rPr>
              <a:t>ую</a:t>
            </a:r>
            <a:r>
              <a:rPr lang="kk-KZ" sz="5400" b="1" dirty="0"/>
              <a:t>!</a:t>
            </a:r>
            <a:endParaRPr lang="ru-RU" sz="5400" b="1" dirty="0"/>
          </a:p>
        </p:txBody>
      </p:sp>
      <p:pic>
        <p:nvPicPr>
          <p:cNvPr id="4" name="Picture 4" descr="https://st.biglion.ru/cfs25/company_logo/df/cb/dfcbba321379255c110250cc9cb3d72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966" y="2061642"/>
            <a:ext cx="4565918" cy="453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952268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9E098BD3-8498-4394-AB0B-730F0449BB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241"/>
            <a:ext cx="12244833" cy="685710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6EE2A6-1C73-4279-BD95-70FB01C46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9434"/>
            <a:ext cx="7933957" cy="1143265"/>
          </a:xfrm>
        </p:spPr>
        <p:txBody>
          <a:bodyPr>
            <a:normAutofit fontScale="90000"/>
          </a:bodyPr>
          <a:lstStyle/>
          <a:p>
            <a:r>
              <a:rPr lang="ru-RU" dirty="0"/>
              <a:t>                           Овощи. Огород.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B28EB93-04B7-4401-B380-ECD4CE68AD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972" y="1264355"/>
            <a:ext cx="6247586" cy="559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41008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98862" y="2061642"/>
            <a:ext cx="6092825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Круглый бок,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жёлтый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бок, 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Сидит на грядке колобок.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Прирос к земле он крепко 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это?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27054" y="405458"/>
            <a:ext cx="252028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ОТГАДАЙ ЗАГАДКУ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12964DF-FCAA-45F1-B413-583F071707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678" y="765498"/>
            <a:ext cx="9549245" cy="5842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96092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0870" y="1557586"/>
            <a:ext cx="6092825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овощ - генерал,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Овощам всем командир.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его сварили,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забудьте снять мундир…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32E2CDA-D9A2-4D0D-A943-B73F381AC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694" y="189434"/>
            <a:ext cx="8928992" cy="619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04992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86894" y="1773610"/>
            <a:ext cx="6092825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умеет он смеяться,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не любит раздеваться.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кафтан с него снимает,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Часто слёзы проливает.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21227EE-D683-453F-9935-5F9729181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8290">
            <a:off x="9241474" y="210902"/>
            <a:ext cx="2825891" cy="365119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597378B-A590-4327-AE6B-ABBD0119A1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734" y="981522"/>
            <a:ext cx="7487400" cy="5069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03460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0870" y="2277666"/>
            <a:ext cx="715166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 землей трава, 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землей бордовая голова.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F0BD53-C333-4DEE-898A-E0F689F0AD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734" y="261442"/>
            <a:ext cx="8280920" cy="6360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57483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58702" y="333450"/>
            <a:ext cx="97930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кустах тепличных красные плоды, 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Толстые, пузатые, узнаешь их ты? 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большие ягоды на веточках висят 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нетерпеньем просятся в овощной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салат.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CBF5F40-4B4C-4587-8307-C463C07C68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950" y="3213770"/>
            <a:ext cx="4441592" cy="283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72704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38822" y="1773610"/>
            <a:ext cx="7200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Расселась барыня на грядке,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Одета в шумные шелка.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для нее готовим кадки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крупной соли полмешка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13A59F4-656F-445B-901D-6AFD6AC531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774" y="189434"/>
            <a:ext cx="8640960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5962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2736503"/>
            <a:ext cx="6092825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Летом – в огороде, 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Свежие, зеленые, 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зимою – в бочке, 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Крепкие, соленые</a:t>
            </a:r>
            <a:r>
              <a:rPr lang="ru-RU" dirty="0"/>
              <a:t>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9B1C7F9-74F8-48C6-B617-54CA080D80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709" y="333450"/>
            <a:ext cx="8931427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037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2878" y="1557586"/>
            <a:ext cx="6092825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 зеленый тесноват: </a:t>
            </a: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Узкий, длинный, гладкий. </a:t>
            </a: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доме рядышком сидят </a:t>
            </a: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Круглые ребятки. </a:t>
            </a: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Осенью пришла беда - </a:t>
            </a: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Треснул домик гладкий, </a:t>
            </a: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Поскакали кто куда </a:t>
            </a: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Круглые ребятки.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F292BA-C554-4012-9B2F-8AD3B3B448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22" y="477465"/>
            <a:ext cx="8928992" cy="594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88820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96011" y="1573078"/>
            <a:ext cx="6569919" cy="922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5398" b="1" dirty="0">
              <a:ln w="19050">
                <a:solidFill>
                  <a:prstClr val="white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6614" y="1125538"/>
            <a:ext cx="10477690" cy="3290742"/>
          </a:xfrm>
          <a:prstGeom prst="rect">
            <a:avLst/>
          </a:prstGeom>
          <a:noFill/>
        </p:spPr>
        <p:txBody>
          <a:bodyPr wrap="square" lIns="91407" tIns="45703" rIns="91407" bIns="45703" numCol="1" anchor="ctr" anchorCtr="0">
            <a:prstTxWarp prst="textSto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398" b="1" kern="10" spc="50" dirty="0" smtClean="0">
                <a:ln w="11430" cap="rnd">
                  <a:bevel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Развитие речи</a:t>
            </a:r>
          </a:p>
          <a:p>
            <a:pPr algn="ctr"/>
            <a:r>
              <a:rPr lang="ru-RU" sz="5398" b="1" kern="10" spc="50" dirty="0" smtClean="0">
                <a:ln w="11430" cap="rnd">
                  <a:bevel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 окружающий природный мир </a:t>
            </a:r>
            <a:endParaRPr lang="ru-RU" sz="5398" b="1" kern="10" spc="50" dirty="0">
              <a:ln w="11430" cap="rnd">
                <a:bevel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4150991" y="333451"/>
            <a:ext cx="3956919" cy="75504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4431"/>
              </a:avLst>
            </a:prstTxWarp>
          </a:bodyPr>
          <a:lstStyle/>
          <a:p>
            <a:pPr algn="ctr"/>
            <a:r>
              <a:rPr lang="ru-RU" sz="3599" kern="10" dirty="0"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599" kern="10" dirty="0" smtClean="0"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599" kern="10" dirty="0"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</a:p>
        </p:txBody>
      </p:sp>
      <p:pic>
        <p:nvPicPr>
          <p:cNvPr id="14" name="Picture 4" descr="https://st.depositphotos.com/1501832/4850/v/950/depositphotos_48503641-stock-illustration-cartoon-children-sitting-at-school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3" t="11434" r="9665" b="12599"/>
          <a:stretch/>
        </p:blipFill>
        <p:spPr bwMode="auto">
          <a:xfrm>
            <a:off x="4655047" y="4293890"/>
            <a:ext cx="2915719" cy="234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435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mbdou-mishutka.edusite.ru/images/54dd23d704ca44a684748090fe5a2c1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830" y="1773610"/>
            <a:ext cx="6539209" cy="4834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38622" y="0"/>
            <a:ext cx="10477690" cy="2160240"/>
          </a:xfrm>
          <a:prstGeom prst="rect">
            <a:avLst/>
          </a:prstGeom>
          <a:noFill/>
        </p:spPr>
        <p:txBody>
          <a:bodyPr wrap="square" lIns="91407" tIns="45703" rIns="91407" bIns="45703" numCol="1" anchor="ctr" anchorCtr="0">
            <a:prstTxWarp prst="textSto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398" b="1" kern="10" spc="50" dirty="0" smtClean="0">
                <a:ln w="11430" cap="rnd">
                  <a:bevel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 Физминутка </a:t>
            </a:r>
            <a:endParaRPr lang="ru-RU" sz="5398" b="1" kern="10" spc="50" dirty="0">
              <a:ln w="11430" cap="rnd">
                <a:bevel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5321838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2736503"/>
            <a:ext cx="6092825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Хоть чернил он не видал, 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Фиолетовым вдруг стал, 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лоснится от похвал 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важный...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E90591D-A3B7-42E8-A2E9-2D739181E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54" y="189434"/>
            <a:ext cx="9830925" cy="6522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35446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2878" y="1845618"/>
            <a:ext cx="6092825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огороде перед нами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Куст усыпан колпачками,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пламя прячет,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кто съест – заплачет.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CA4341A-D8FA-4CC8-9038-174F3B99F0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814" y="117426"/>
            <a:ext cx="7560840" cy="6439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51899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4806" y="1125538"/>
            <a:ext cx="84249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яркая девица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Летом прячется в темнице.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Любят зайчики и детки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свежем виде и в котлетках.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 рыжая плутовка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Называется...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55DDAB0-2D29-4A4D-B787-0EFD54F9A8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790" y="261442"/>
            <a:ext cx="6696744" cy="6197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98047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1605424"/>
            <a:ext cx="6092825" cy="36471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Что растет на нашей грядке</a:t>
            </a:r>
          </a:p>
          <a:p>
            <a:r>
              <a:rPr lang="ru-RU" dirty="0"/>
              <a:t>            Огурцы, горошек сладкий.</a:t>
            </a:r>
          </a:p>
          <a:p>
            <a:r>
              <a:rPr lang="ru-RU" dirty="0"/>
              <a:t>             Помидоры и укроп</a:t>
            </a:r>
          </a:p>
          <a:p>
            <a:r>
              <a:rPr lang="ru-RU" dirty="0"/>
              <a:t>             Для приправы и для проб.</a:t>
            </a:r>
          </a:p>
          <a:p>
            <a:r>
              <a:rPr lang="ru-RU" dirty="0"/>
              <a:t>             Есть редиска и салат,</a:t>
            </a:r>
          </a:p>
          <a:p>
            <a:r>
              <a:rPr lang="ru-RU" dirty="0"/>
              <a:t>             Наша грядка — просто клад.</a:t>
            </a:r>
          </a:p>
          <a:p>
            <a:r>
              <a:rPr lang="ru-RU" dirty="0"/>
              <a:t>             Но арбузы не растут тут.</a:t>
            </a:r>
          </a:p>
          <a:p>
            <a:r>
              <a:rPr lang="ru-RU" dirty="0"/>
              <a:t>             Если слушал ты внимательно,</a:t>
            </a:r>
          </a:p>
          <a:p>
            <a:r>
              <a:rPr lang="ru-RU" dirty="0"/>
              <a:t>             Запомнил обязательно.</a:t>
            </a:r>
          </a:p>
          <a:p>
            <a:r>
              <a:rPr lang="ru-RU" dirty="0"/>
              <a:t>                     Отвечай-ка по порядку.</a:t>
            </a:r>
          </a:p>
          <a:p>
            <a:r>
              <a:rPr lang="ru-RU" dirty="0"/>
              <a:t>                     Что растет на нашей грядке?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257509C-851D-4058-8145-8EC2E22F6D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630" y="189434"/>
            <a:ext cx="9217024" cy="6463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0135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6654" y="189434"/>
            <a:ext cx="95837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 «</a:t>
            </a:r>
            <a: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Вершки и корешки</a:t>
            </a: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alt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66814" y="6238106"/>
            <a:ext cx="71516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 в большую корзину корешки, а в маленькую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вершки.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e7.pngegg.com/pngimages/169/614/png-clipart-basket-wicker-canasto-others-preview-data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20" b="100000" l="1444" r="99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22" y="2853730"/>
            <a:ext cx="3888432" cy="342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e7.pngegg.com/pngimages/169/614/png-clipart-basket-wicker-canasto-others-preview-dat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20" b="100000" l="1444" r="99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382" y="3861842"/>
            <a:ext cx="2592288" cy="2282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zk-cars.com/wp-content/uploads/2020/11/Svekl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974" y="1125538"/>
            <a:ext cx="229851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s://kost-shirokaya.ru/wp-content/uploads/2019/06/svekolnaya_botva_preview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008" l="27169" r="7293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134" y="837506"/>
            <a:ext cx="497883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49267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4111E-6 -0.0007 L -0.17567 -0.00394 L -0.17697 0.38834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5" y="19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7653E-6 8.88683E-7 L 0.09324 0.00301 L 0.09714 0.37676 L 0.09714 0.37792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7" y="188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6654" y="189434"/>
            <a:ext cx="95837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 «</a:t>
            </a:r>
            <a: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Вершки и корешки</a:t>
            </a: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alt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66814" y="6166098"/>
            <a:ext cx="71516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 в большую корзину корешки, а в маленькую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вершки.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e7.pngegg.com/pngimages/169/614/png-clipart-basket-wicker-canasto-others-preview-data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20" b="100000" l="1444" r="99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14" y="2701112"/>
            <a:ext cx="3888432" cy="342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e7.pngegg.com/pngimages/169/614/png-clipart-basket-wicker-canasto-others-preview-dat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20" b="100000" l="1444" r="99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382" y="3789834"/>
            <a:ext cx="2592288" cy="2282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thumbs.dreamstime.com/b/%D0%BB%D0%B8%D1%81%D1%82%D1%8C%D1%8F-%D0%BC%D0%BE%D1%80%D0%BA%D0%BE%D0%B2%D0%B8-2705256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100000" l="4119" r="936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0888">
            <a:off x="3862614" y="806919"/>
            <a:ext cx="2160240" cy="2761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frutsnab.ru/wa-data/public/shop/products/65/12/1265/images/3045/3045.400@2x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595" b="90618" l="125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182" y="1413570"/>
            <a:ext cx="4955704" cy="290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thumbs.dreamstime.com/b/%D0%BB%D0%B8%D1%81%D1%82%D1%8C%D1%8F-%D0%BC%D0%BE%D1%80%D0%BA%D0%BE%D0%B2%D0%B8-2705256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100000" l="4119" r="936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61466">
            <a:off x="2890703" y="797229"/>
            <a:ext cx="2160240" cy="2761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84439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4967E-6 -0.00162 L 0.36086 -0.00648 L 0.36633 0.33858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10" y="167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27E-6 -0.00162 L 0.36086 -0.00648 L 0.36633 0.33858 " pathEditMode="relative" rAng="0" ptsTypes="AAA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10" y="16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07475E-6 -0.0007 L -0.43365 -0.01065 L -0.42675 0.25017 " pathEditMode="relative" rAng="0" ptsTypes="AAA">
                                      <p:cBhvr>
                                        <p:cTn id="12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83" y="120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6654" y="189434"/>
            <a:ext cx="95837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 «</a:t>
            </a:r>
            <a: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Вершки и корешки</a:t>
            </a: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alt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66814" y="6166098"/>
            <a:ext cx="71516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 в большую корзину корешки, а в маленькую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вершки.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e7.pngegg.com/pngimages/169/614/png-clipart-basket-wicker-canasto-others-preview-data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20" b="100000" l="1444" r="99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14" y="2701112"/>
            <a:ext cx="3888432" cy="342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e7.pngegg.com/pngimages/169/614/png-clipart-basket-wicker-canasto-others-preview-dat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20" b="100000" l="1444" r="99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382" y="3789834"/>
            <a:ext cx="2592288" cy="2282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2sotki.ru/wp-content/uploads/0/e/6/0e69e80ae4b0a253056ef1a7cc00ef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230" y="1341562"/>
            <a:ext cx="3193757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thumbs.dreamstime.com/b/%D0%B7%D0%B0%D0%B2%D0%BE-%D0%BA%D0%B0%D1%80%D1%82%D0%BE%D1%88%D0%BA%D0%B8-7334246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990" y="1197546"/>
            <a:ext cx="1993754" cy="237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450537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61753E-7 -5.76718E-6 L 0.28051 -0.00533 L 0.29704 0.33186 " pathEditMode="relative" ptsTypes="AAA">
                                      <p:cBhvr>
                                        <p:cTn id="6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039E-7 4.20967E-6 L -0.42076 0.00532 L -0.41333 0.36797 " pathEditMode="relative" ptsTypes="AAA">
                                      <p:cBhvr>
                                        <p:cTn id="10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6654" y="189434"/>
            <a:ext cx="95837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 «</a:t>
            </a:r>
            <a: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Вершки и корешки</a:t>
            </a: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alt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66814" y="6166098"/>
            <a:ext cx="71516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 в большую корзину корешки, а в маленькую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вершки.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e7.pngegg.com/pngimages/169/614/png-clipart-basket-wicker-canasto-others-preview-data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20" b="100000" l="1444" r="99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14" y="2701112"/>
            <a:ext cx="3888432" cy="342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e7.pngegg.com/pngimages/169/614/png-clipart-basket-wicker-canasto-others-preview-dat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20" b="100000" l="1444" r="99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382" y="3789834"/>
            <a:ext cx="2592288" cy="2282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s://i.mycdn.me/i?r=AzEPZsRbOZEKgBhR0XGMT1Rk8OKUM4qrHgzLdpxt23FbsqaKTM5SRkZCeTgDn6uOyi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4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942" y="981522"/>
            <a:ext cx="273630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tknarodniy.ru/wp-content/uploads/2020/12/1058-768x768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604" b="99219" l="299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83238" y="621482"/>
            <a:ext cx="324036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200235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04363E-6 4.16802E-6 L -0.20927 0.00393 L -0.20327 0.27193 " pathEditMode="relative" ptsTypes="AAA">
                                      <p:cBhvr>
                                        <p:cTn id="6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8618E-7 -7.22749E-6 L 0.10418 0.00115 L 0.10496 0.34274 L 0.10496 0.34274 " pathEditMode="relative" ptsTypes="AAAA">
                                      <p:cBhvr>
                                        <p:cTn id="10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6654" y="189434"/>
            <a:ext cx="95837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 «</a:t>
            </a:r>
            <a: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Вершки и корешки</a:t>
            </a: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alt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66814" y="6166098"/>
            <a:ext cx="71516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 в большую корзину корешки, а в маленькую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вершки.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e7.pngegg.com/pngimages/169/614/png-clipart-basket-wicker-canasto-others-preview-data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20" b="100000" l="1444" r="99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14" y="2701112"/>
            <a:ext cx="3888432" cy="342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e7.pngegg.com/pngimages/169/614/png-clipart-basket-wicker-canasto-others-preview-dat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20" b="100000" l="1444" r="99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382" y="3789834"/>
            <a:ext cx="2592288" cy="2282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batternat.ru/image/catalog/tovari/bt-redisk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278" y="1053530"/>
            <a:ext cx="2996275" cy="2247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img2.freepng.ru/20180528/gxg/kisspng-chard-garden-radish-stamppot-root-mustards-5b0bc2cc3c4091.0720256715274974202468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809" b="45745" l="11111" r="90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750" y="837506"/>
            <a:ext cx="4160096" cy="4344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58509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5708E-6 2.68225E-6 L 0.36189 0.00185 L 0.38468 0.37584 L 0.38468 0.37607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34" y="18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7976E-6 -4.32076E-6 L -0.47337 -0.0118 L -0.46816 0.32539 " pathEditMode="relative" ptsTypes="AAA">
                                      <p:cBhvr>
                                        <p:cTn id="10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2854846" y="333450"/>
            <a:ext cx="5760640" cy="7200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852"/>
              </a:avLst>
            </a:prstTxWarp>
          </a:bodyPr>
          <a:lstStyle/>
          <a:p>
            <a:pPr algn="ctr"/>
            <a:r>
              <a:rPr lang="ru-RU" sz="800" b="1" kern="10" dirty="0" smtClean="0">
                <a:ln w="2857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6000">
                      <a:srgbClr val="E81766"/>
                    </a:gs>
                    <a:gs pos="13499">
                      <a:srgbClr val="EE3F17"/>
                    </a:gs>
                    <a:gs pos="24001">
                      <a:srgbClr val="FFFF00"/>
                    </a:gs>
                    <a:gs pos="32500">
                      <a:srgbClr val="1A8D48"/>
                    </a:gs>
                    <a:gs pos="39500">
                      <a:srgbClr val="0819FB"/>
                    </a:gs>
                    <a:gs pos="50000">
                      <a:srgbClr val="A603AB"/>
                    </a:gs>
                    <a:gs pos="60501">
                      <a:srgbClr val="0819FB"/>
                    </a:gs>
                    <a:gs pos="67500">
                      <a:srgbClr val="1A8D48"/>
                    </a:gs>
                    <a:gs pos="75999">
                      <a:srgbClr val="FFFF00"/>
                    </a:gs>
                    <a:gs pos="86501">
                      <a:srgbClr val="EE3F17"/>
                    </a:gs>
                    <a:gs pos="94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latin typeface="Arial"/>
                <a:cs typeface="Arial"/>
              </a:rPr>
              <a:t> </a:t>
            </a:r>
            <a:r>
              <a:rPr lang="ru-RU" sz="800" b="1" kern="10" dirty="0" smtClean="0">
                <a:ln w="2857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6000">
                      <a:srgbClr val="E81766"/>
                    </a:gs>
                    <a:gs pos="13499">
                      <a:srgbClr val="EE3F17"/>
                    </a:gs>
                    <a:gs pos="24001">
                      <a:srgbClr val="FFFF00"/>
                    </a:gs>
                    <a:gs pos="32500">
                      <a:srgbClr val="1A8D48"/>
                    </a:gs>
                    <a:gs pos="39500">
                      <a:srgbClr val="0819FB"/>
                    </a:gs>
                    <a:gs pos="50000">
                      <a:srgbClr val="A603AB"/>
                    </a:gs>
                    <a:gs pos="60501">
                      <a:srgbClr val="0819FB"/>
                    </a:gs>
                    <a:gs pos="67500">
                      <a:srgbClr val="1A8D48"/>
                    </a:gs>
                    <a:gs pos="75999">
                      <a:srgbClr val="FFFF00"/>
                    </a:gs>
                    <a:gs pos="86501">
                      <a:srgbClr val="EE3F17"/>
                    </a:gs>
                    <a:gs pos="94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latin typeface="Monotype Corsiva" panose="03010101010201010101" pitchFamily="66" charset="0"/>
                <a:cs typeface="Arial"/>
              </a:rPr>
              <a:t>Урок  № 8</a:t>
            </a:r>
            <a:endParaRPr lang="ru-RU" sz="800" b="1" kern="10" dirty="0">
              <a:ln w="28575">
                <a:solidFill>
                  <a:srgbClr val="8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6000">
                    <a:srgbClr val="E81766"/>
                  </a:gs>
                  <a:gs pos="13499">
                    <a:srgbClr val="EE3F17"/>
                  </a:gs>
                  <a:gs pos="24001">
                    <a:srgbClr val="FFFF00"/>
                  </a:gs>
                  <a:gs pos="32500">
                    <a:srgbClr val="1A8D48"/>
                  </a:gs>
                  <a:gs pos="39500">
                    <a:srgbClr val="0819FB"/>
                  </a:gs>
                  <a:gs pos="50000">
                    <a:srgbClr val="A603AB"/>
                  </a:gs>
                  <a:gs pos="60501">
                    <a:srgbClr val="0819FB"/>
                  </a:gs>
                  <a:gs pos="67500">
                    <a:srgbClr val="1A8D48"/>
                  </a:gs>
                  <a:gs pos="75999">
                    <a:srgbClr val="FFFF00"/>
                  </a:gs>
                  <a:gs pos="86501">
                    <a:srgbClr val="EE3F17"/>
                  </a:gs>
                  <a:gs pos="94000">
                    <a:srgbClr val="E81766"/>
                  </a:gs>
                  <a:gs pos="100000">
                    <a:srgbClr val="A603AB"/>
                  </a:gs>
                </a:gsLst>
                <a:lin ang="5400000" scaled="1"/>
              </a:gradFill>
              <a:latin typeface="Monotype Corsiva" panose="03010101010201010101" pitchFamily="66" charset="0"/>
              <a:cs typeface="Arial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78582" y="405458"/>
            <a:ext cx="11593513" cy="2376264"/>
          </a:xfrm>
          <a:prstGeom prst="rect">
            <a:avLst/>
          </a:prstGeom>
        </p:spPr>
        <p:txBody>
          <a:bodyPr vert="horz" lIns="108850" tIns="54425" rIns="108850" bIns="54425" rtlCol="0" anchor="ctr">
            <a:noAutofit/>
          </a:bodyPr>
          <a:lstStyle>
            <a:lvl1pPr algn="ctr" defTabSz="1088502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5000" b="1" i="1" dirty="0" smtClean="0">
              <a:latin typeface="Segoe Print" pitchFamily="2" charset="0"/>
            </a:endParaRPr>
          </a:p>
          <a:p>
            <a:r>
              <a:rPr lang="ru-RU" dirty="0"/>
              <a:t>"Что нам осень принесла?" </a:t>
            </a:r>
            <a:endParaRPr lang="ru-RU" dirty="0" smtClean="0"/>
          </a:p>
          <a:p>
            <a:r>
              <a:rPr lang="ru-RU" dirty="0" smtClean="0"/>
              <a:t>Овощи </a:t>
            </a:r>
            <a:endParaRPr lang="ru-RU" sz="5000" dirty="0">
              <a:latin typeface="Monotype Corsiva" panose="03010101010201010101" pitchFamily="66" charset="0"/>
            </a:endParaRPr>
          </a:p>
        </p:txBody>
      </p:sp>
      <p:pic>
        <p:nvPicPr>
          <p:cNvPr id="7" name="Picture 4" descr="мураве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43478" y="3645818"/>
            <a:ext cx="2520281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s://demotivation.ru/wp-content/uploads/2020/08/s1200-4-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910" y="2709714"/>
            <a:ext cx="4824536" cy="359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00021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607374" y="2565698"/>
            <a:ext cx="424847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процессе игры дети учатся узнавать овощи на ощупь.</a:t>
            </a:r>
          </a:p>
          <a:p>
            <a:pPr>
              <a:spcBef>
                <a:spcPct val="0"/>
              </a:spcBef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 игры. Педагог складывает в мешочек, предварительно показав детям, муляжи овощей, затем вызывает детей по одно­му и предлагает на ощупь определить и назвать овощи. Дети берут по одному предмету, узнают овощи на ощупь и, вытас­кивая из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мешков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показывают остальным. Педагог задает вопро­сы, 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касающиеся  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характерных   признаков  овощей.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26854" y="405458"/>
            <a:ext cx="63795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 «Чудесный  мешочек</a:t>
            </a: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alt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vatars.mds.yandex.net/get-pdb/770122/ee034071-555a-4073-9ad6-c7bc081e3699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58" y="1269554"/>
            <a:ext cx="6882126" cy="544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015205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1773031" y="260411"/>
            <a:ext cx="8688811" cy="633560"/>
          </a:xfrm>
        </p:spPr>
        <p:txBody>
          <a:bodyPr/>
          <a:lstStyle/>
          <a:p>
            <a:pPr eaLnBrk="1" hangingPunct="1"/>
            <a:r>
              <a:rPr lang="ru-RU" altLang="ru-RU" sz="2400">
                <a:solidFill>
                  <a:srgbClr val="AC2900"/>
                </a:solidFill>
              </a:rPr>
              <a:t>Составление рассказов – описаний об овощах по схеме.</a:t>
            </a:r>
          </a:p>
        </p:txBody>
      </p:sp>
      <p:pic>
        <p:nvPicPr>
          <p:cNvPr id="7171" name="Picture 5" descr="алгорит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973" y="908261"/>
            <a:ext cx="3620338" cy="5401925"/>
          </a:xfrm>
          <a:prstGeom prst="rect">
            <a:avLst/>
          </a:prstGeom>
          <a:noFill/>
          <a:ln w="44450">
            <a:solidFill>
              <a:srgbClr val="AC2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6455653" y="2134094"/>
            <a:ext cx="3672737" cy="290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57300" indent="-3429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altLang="ru-RU" sz="1600">
                <a:solidFill>
                  <a:srgbClr val="AC2900"/>
                </a:solidFill>
              </a:rPr>
              <a:t>Как он называется?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altLang="ru-RU" sz="1600">
                <a:solidFill>
                  <a:srgbClr val="AC2900"/>
                </a:solidFill>
              </a:rPr>
              <a:t>Это фрукт или овощ?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altLang="ru-RU" sz="1600">
                <a:solidFill>
                  <a:srgbClr val="AC2900"/>
                </a:solidFill>
              </a:rPr>
              <a:t>Где он растет?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altLang="ru-RU" sz="1600">
                <a:solidFill>
                  <a:srgbClr val="AC2900"/>
                </a:solidFill>
              </a:rPr>
              <a:t>Какой он по форме?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altLang="ru-RU" sz="1600">
                <a:solidFill>
                  <a:srgbClr val="AC2900"/>
                </a:solidFill>
              </a:rPr>
              <a:t>Какой он по цвету?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altLang="ru-RU" sz="1600">
                <a:solidFill>
                  <a:srgbClr val="AC2900"/>
                </a:solidFill>
              </a:rPr>
              <a:t>Какой он на ощупь?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altLang="ru-RU" sz="1600">
                <a:solidFill>
                  <a:srgbClr val="AC2900"/>
                </a:solidFill>
              </a:rPr>
              <a:t>Какой он на вкус?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altLang="ru-RU" sz="1600">
                <a:solidFill>
                  <a:srgbClr val="AC2900"/>
                </a:solidFill>
              </a:rPr>
              <a:t>Что из него можно приготовить?</a:t>
            </a:r>
          </a:p>
        </p:txBody>
      </p:sp>
    </p:spTree>
    <p:extLst>
      <p:ext uri="{BB962C8B-B14F-4D97-AF65-F5344CB8AC3E}">
        <p14:creationId xmlns:p14="http://schemas.microsoft.com/office/powerpoint/2010/main" val="1669475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500"/>
    </mc:Choice>
    <mc:Fallback>
      <p:transition advClick="0" advTm="55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550590" y="333450"/>
            <a:ext cx="11086666" cy="151216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 pitchFamily="66" charset="0"/>
                <a:cs typeface="Arial"/>
              </a:rPr>
              <a:t>Пальчиковая </a:t>
            </a:r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 pitchFamily="66" charset="0"/>
                <a:cs typeface="Arial"/>
              </a:rPr>
              <a:t>гимнастика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59102" y="2061642"/>
            <a:ext cx="69127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5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Этот </a:t>
            </a:r>
            <a:r>
              <a:rPr lang="ru-RU" sz="3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пальчик хочет спать,</a:t>
            </a:r>
          </a:p>
          <a:p>
            <a:pPr>
              <a:spcAft>
                <a:spcPts val="0"/>
              </a:spcAft>
            </a:pPr>
            <a:r>
              <a:rPr lang="ru-RU" sz="35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Этот </a:t>
            </a:r>
            <a:r>
              <a:rPr lang="ru-RU" sz="3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пальчик – прыг в кровать!</a:t>
            </a:r>
          </a:p>
          <a:p>
            <a:pPr>
              <a:spcAft>
                <a:spcPts val="0"/>
              </a:spcAft>
            </a:pPr>
            <a:r>
              <a:rPr lang="ru-RU" sz="35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Этот </a:t>
            </a:r>
            <a:r>
              <a:rPr lang="ru-RU" sz="3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пальчик прикорнул,</a:t>
            </a:r>
          </a:p>
          <a:p>
            <a:pPr>
              <a:spcAft>
                <a:spcPts val="0"/>
              </a:spcAft>
            </a:pPr>
            <a:r>
              <a:rPr lang="ru-RU" sz="35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Этот </a:t>
            </a:r>
            <a:r>
              <a:rPr lang="ru-RU" sz="3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пальчик уж заснул.</a:t>
            </a:r>
          </a:p>
          <a:p>
            <a:pPr>
              <a:spcAft>
                <a:spcPts val="0"/>
              </a:spcAft>
            </a:pPr>
            <a:r>
              <a:rPr lang="ru-RU" sz="35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Тише</a:t>
            </a:r>
            <a:r>
              <a:rPr lang="ru-RU" sz="3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пальчик, не шуми,</a:t>
            </a:r>
          </a:p>
          <a:p>
            <a:pPr>
              <a:spcAft>
                <a:spcPts val="0"/>
              </a:spcAft>
            </a:pPr>
            <a:r>
              <a:rPr lang="ru-RU" sz="35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Братиков </a:t>
            </a:r>
            <a:r>
              <a:rPr lang="ru-RU" sz="3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 разбуди.</a:t>
            </a:r>
          </a:p>
          <a:p>
            <a:pPr>
              <a:spcAft>
                <a:spcPts val="0"/>
              </a:spcAft>
            </a:pPr>
            <a:r>
              <a:rPr lang="ru-RU" sz="35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Встали </a:t>
            </a:r>
            <a:r>
              <a:rPr lang="ru-RU" sz="3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пальчики. Ура!</a:t>
            </a:r>
          </a:p>
          <a:p>
            <a:r>
              <a:rPr lang="ru-RU" sz="35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школу нам идти </a:t>
            </a:r>
            <a:r>
              <a:rPr lang="ru-RU" sz="3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пора!</a:t>
            </a:r>
            <a:endParaRPr lang="ru-RU" sz="3500" dirty="0"/>
          </a:p>
        </p:txBody>
      </p:sp>
      <p:pic>
        <p:nvPicPr>
          <p:cNvPr id="5" name="Picture 2" descr="https://konspunkt.ru/wp-content/uploads/2021/03/a42fbe74408b0a068df8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12" y="1845618"/>
            <a:ext cx="4695618" cy="465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894377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berserkon.com/images/writing-vector-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9662" y="189434"/>
            <a:ext cx="1702496" cy="170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raskrasil.com/wp-content/uploads/Raskrasil-dlya-malyshey-5-let-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871" y="333450"/>
            <a:ext cx="8040045" cy="62623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297644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95200" y="1572648"/>
            <a:ext cx="6571440" cy="923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5399" b="1" dirty="0">
              <a:ln w="19050">
                <a:solidFill>
                  <a:prstClr val="white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68865" y="503321"/>
            <a:ext cx="10480115" cy="3291504"/>
          </a:xfrm>
          <a:prstGeom prst="rect">
            <a:avLst/>
          </a:prstGeom>
          <a:noFill/>
        </p:spPr>
        <p:txBody>
          <a:bodyPr wrap="square" lIns="91428" tIns="45714" rIns="91428" bIns="45714" numCol="1" anchor="ctr" anchorCtr="0">
            <a:prstTxWarp prst="textSto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399" b="1" kern="10" spc="50" dirty="0" smtClean="0">
                <a:ln w="11430" cap="rnd">
                  <a:bevel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Молодцы </a:t>
            </a:r>
            <a:endParaRPr lang="ru-RU" sz="5399" b="1" kern="10" spc="50" dirty="0">
              <a:ln w="11430" cap="rnd">
                <a:bevel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4" name="Picture 4" descr="https://st.depositphotos.com/1501832/4850/v/950/depositphotos_48503641-stock-illustration-cartoon-children-sitting-at-school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3" t="11434" r="9665" b="12599"/>
          <a:stretch/>
        </p:blipFill>
        <p:spPr bwMode="auto">
          <a:xfrm>
            <a:off x="4655046" y="4149874"/>
            <a:ext cx="2916394" cy="2349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917699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clipart-best.com/img/mouth-smile/mouth-smile-clip-art-3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758" y="477466"/>
            <a:ext cx="7844058" cy="4910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831510" y="5734050"/>
            <a:ext cx="31176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tabLst>
                <a:tab pos="457200" algn="l"/>
              </a:tabLst>
            </a:pP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Приветствие «УЛЫБНИСЬ» (все улыбаются, приветствие друг друга)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40510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06974" y="333450"/>
            <a:ext cx="3805786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000" b="1" dirty="0"/>
              <a:t>Круг радости</a:t>
            </a:r>
          </a:p>
        </p:txBody>
      </p:sp>
      <p:pic>
        <p:nvPicPr>
          <p:cNvPr id="1028" name="Picture 4" descr="https://st.biglion.ru/cfs25/company_logo/df/cb/dfcbba321379255c110250cc9cb3d72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910" y="1413570"/>
            <a:ext cx="5209567" cy="5177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278134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6774" y="189434"/>
            <a:ext cx="813690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000" b="1" dirty="0"/>
              <a:t>Здравствуй солнце </a:t>
            </a:r>
            <a:r>
              <a:rPr lang="ru-RU" sz="5000" b="1" dirty="0" smtClean="0"/>
              <a:t>золотое,</a:t>
            </a:r>
            <a:r>
              <a:rPr lang="kk-KZ" sz="2400" b="1" dirty="0" smtClean="0">
                <a:solidFill>
                  <a:srgbClr val="FFFF00"/>
                </a:solidFill>
              </a:rPr>
              <a:t>,</a:t>
            </a:r>
            <a:endParaRPr lang="kk-KZ" sz="2400" b="1" dirty="0">
              <a:solidFill>
                <a:srgbClr val="FFFF00"/>
              </a:solidFill>
            </a:endParaRPr>
          </a:p>
        </p:txBody>
      </p:sp>
      <p:pic>
        <p:nvPicPr>
          <p:cNvPr id="2052" name="Picture 4" descr="https://ds04.infourok.ru/uploads/ex/08dc/0010839b-1499f45f/hello_html_m518f992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926" y="981522"/>
            <a:ext cx="5520755" cy="5520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309745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6774" y="189434"/>
            <a:ext cx="813690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000" b="1" dirty="0"/>
              <a:t>Здравствуй </a:t>
            </a:r>
            <a:r>
              <a:rPr lang="ru-RU" sz="5000" b="1" dirty="0" smtClean="0"/>
              <a:t>небо голубое,</a:t>
            </a:r>
            <a:r>
              <a:rPr lang="kk-KZ" sz="2400" b="1" dirty="0" smtClean="0">
                <a:solidFill>
                  <a:srgbClr val="FFFF00"/>
                </a:solidFill>
              </a:rPr>
              <a:t>,</a:t>
            </a:r>
            <a:endParaRPr lang="kk-KZ" sz="2400" b="1" dirty="0">
              <a:solidFill>
                <a:srgbClr val="FFFF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686" y="1053530"/>
            <a:ext cx="9334128" cy="550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75997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6774" y="189434"/>
            <a:ext cx="871296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000" b="1" dirty="0"/>
              <a:t>Здравствуй </a:t>
            </a:r>
            <a:r>
              <a:rPr lang="ru-RU" sz="5000" b="1" dirty="0" smtClean="0"/>
              <a:t>вольный ветерок,</a:t>
            </a:r>
            <a:r>
              <a:rPr lang="kk-KZ" sz="2400" b="1" dirty="0" smtClean="0">
                <a:solidFill>
                  <a:srgbClr val="FFFF00"/>
                </a:solidFill>
              </a:rPr>
              <a:t>,</a:t>
            </a:r>
            <a:endParaRPr lang="kk-KZ" sz="2400" b="1" dirty="0">
              <a:solidFill>
                <a:srgbClr val="FFFF00"/>
              </a:solidFill>
            </a:endParaRPr>
          </a:p>
        </p:txBody>
      </p:sp>
      <p:pic>
        <p:nvPicPr>
          <p:cNvPr id="4098" name="Picture 2" descr="https://www.defectologiya.pro/assets/images/zhurnal/Migacheva2/79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798" y="1125538"/>
            <a:ext cx="8096250" cy="531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75968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6774" y="189434"/>
            <a:ext cx="871296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000" b="1" dirty="0"/>
              <a:t>Здравствуй </a:t>
            </a:r>
            <a:r>
              <a:rPr lang="ru-RU" sz="5000" b="1" dirty="0" smtClean="0"/>
              <a:t>маленький дубок,</a:t>
            </a:r>
            <a:r>
              <a:rPr lang="kk-KZ" sz="2400" b="1" dirty="0" smtClean="0">
                <a:solidFill>
                  <a:srgbClr val="FFFF00"/>
                </a:solidFill>
              </a:rPr>
              <a:t>,</a:t>
            </a:r>
            <a:endParaRPr lang="kk-KZ" sz="2400" b="1" dirty="0">
              <a:solidFill>
                <a:srgbClr val="FFFF00"/>
              </a:solidFill>
            </a:endParaRPr>
          </a:p>
        </p:txBody>
      </p:sp>
      <p:pic>
        <p:nvPicPr>
          <p:cNvPr id="6146" name="Picture 2" descr="https://stihi.ru/pics/2015/10/22/12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878" y="1449574"/>
            <a:ext cx="6899920" cy="5174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9610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7391</TotalTime>
  <Words>618</Words>
  <Application>Microsoft Office PowerPoint</Application>
  <PresentationFormat>Произвольный</PresentationFormat>
  <Paragraphs>109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1" baseType="lpstr">
      <vt:lpstr>Arial</vt:lpstr>
      <vt:lpstr>Calibri</vt:lpstr>
      <vt:lpstr>Comic Sans MS</vt:lpstr>
      <vt:lpstr>Monotype Corsiva</vt:lpstr>
      <vt:lpstr>Segoe Print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Овощи. Огород.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Составление рассказов – описаний об овощах по схеме.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Никифорова Наталья</dc:creator>
  <cp:lastModifiedBy>elena</cp:lastModifiedBy>
  <cp:revision>232</cp:revision>
  <dcterms:created xsi:type="dcterms:W3CDTF">2016-11-11T12:35:51Z</dcterms:created>
  <dcterms:modified xsi:type="dcterms:W3CDTF">2022-09-24T05:06:19Z</dcterms:modified>
</cp:coreProperties>
</file>