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0" r:id="rId4"/>
    <p:sldId id="259" r:id="rId5"/>
    <p:sldId id="261" r:id="rId6"/>
    <p:sldId id="263" r:id="rId7"/>
    <p:sldId id="264" r:id="rId8"/>
    <p:sldId id="265" r:id="rId9"/>
    <p:sldId id="266" r:id="rId10"/>
    <p:sldId id="267" r:id="rId11"/>
    <p:sldId id="268" r:id="rId12"/>
    <p:sldId id="269" r:id="rId13"/>
    <p:sldId id="270" r:id="rId14"/>
    <p:sldId id="271" r:id="rId15"/>
    <p:sldId id="272"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102" y="-60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C9F749D-C9BC-4776-9753-46143C263009}" type="slidenum">
              <a:rPr lang="ru-RU" smtClean="0"/>
              <a:pPr/>
              <a:t>‹#›</a:t>
            </a:fld>
            <a:endParaRPr lang="ru-RU"/>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661884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Date Placeholder 2"/>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3308991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6647777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C9F749D-C9BC-4776-9753-46143C263009}" type="slidenum">
              <a:rPr lang="ru-RU" smtClean="0"/>
              <a:pPr/>
              <a:t>‹#›</a:t>
            </a:fld>
            <a:endParaRPr lang="ru-RU"/>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12491752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23740016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C9F749D-C9BC-4776-9753-46143C263009}" type="slidenum">
              <a:rPr lang="ru-RU" smtClean="0"/>
              <a:pPr/>
              <a:t>‹#›</a:t>
            </a:fld>
            <a:endParaRPr lang="ru-RU"/>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32386345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2852352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36986048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523466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2292150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27877850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122656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860893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3336269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3186227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614088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A3BA658-A80D-48E1-9C1E-A7AAF28E26A2}" type="datetimeFigureOut">
              <a:rPr lang="ru-RU" smtClean="0"/>
              <a:pPr/>
              <a:t>14.09.2022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2988867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8A3BA658-A80D-48E1-9C1E-A7AAF28E26A2}" type="datetimeFigureOut">
              <a:rPr lang="ru-RU" smtClean="0"/>
              <a:pPr/>
              <a:t>14.09.2022</a:t>
            </a:fld>
            <a:endParaRPr lang="ru-RU"/>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3C9F749D-C9BC-4776-9753-46143C263009}" type="slidenum">
              <a:rPr lang="ru-RU" smtClean="0"/>
              <a:pPr/>
              <a:t>‹#›</a:t>
            </a:fld>
            <a:endParaRPr lang="ru-RU"/>
          </a:p>
        </p:txBody>
      </p:sp>
    </p:spTree>
    <p:extLst>
      <p:ext uri="{BB962C8B-B14F-4D97-AF65-F5344CB8AC3E}">
        <p14:creationId xmlns:p14="http://schemas.microsoft.com/office/powerpoint/2010/main" xmlns="" val="185567147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24000" y="462987"/>
            <a:ext cx="10120132" cy="5752618"/>
          </a:xfrm>
        </p:spPr>
        <p:txBody>
          <a:bodyPr>
            <a:normAutofit/>
          </a:bodyPr>
          <a:lstStyle/>
          <a:p>
            <a:pPr algn="ctr">
              <a:lnSpc>
                <a:spcPct val="110000"/>
              </a:lnSpc>
              <a:spcBef>
                <a:spcPts val="0"/>
              </a:spcBef>
              <a:spcAft>
                <a:spcPts val="0"/>
              </a:spcAft>
            </a:pPr>
            <a:r>
              <a:rPr lang="ru-RU" sz="5400" dirty="0" smtClean="0">
                <a:solidFill>
                  <a:srgbClr val="000066"/>
                </a:solidFill>
                <a:latin typeface="Times New Roman" panose="02020603050405020304" pitchFamily="18" charset="0"/>
                <a:cs typeface="Times New Roman" panose="02020603050405020304" pitchFamily="18" charset="0"/>
              </a:rPr>
              <a:t>Двигательная </a:t>
            </a:r>
            <a:r>
              <a:rPr lang="ru-RU" sz="5400" dirty="0">
                <a:solidFill>
                  <a:srgbClr val="000066"/>
                </a:solidFill>
                <a:latin typeface="Times New Roman" panose="02020603050405020304" pitchFamily="18" charset="0"/>
                <a:cs typeface="Times New Roman" panose="02020603050405020304" pitchFamily="18" charset="0"/>
              </a:rPr>
              <a:t>активность </a:t>
            </a:r>
            <a:endParaRPr lang="ru-RU" sz="5400" dirty="0" smtClean="0">
              <a:solidFill>
                <a:srgbClr val="000066"/>
              </a:solidFill>
              <a:latin typeface="Times New Roman" panose="02020603050405020304" pitchFamily="18" charset="0"/>
              <a:cs typeface="Times New Roman" panose="02020603050405020304" pitchFamily="18" charset="0"/>
            </a:endParaRPr>
          </a:p>
          <a:p>
            <a:pPr algn="ctr">
              <a:lnSpc>
                <a:spcPct val="110000"/>
              </a:lnSpc>
              <a:spcBef>
                <a:spcPts val="0"/>
              </a:spcBef>
              <a:spcAft>
                <a:spcPts val="0"/>
              </a:spcAft>
            </a:pPr>
            <a:r>
              <a:rPr lang="ru-RU" sz="5400" dirty="0" smtClean="0">
                <a:solidFill>
                  <a:srgbClr val="000066"/>
                </a:solidFill>
                <a:latin typeface="Times New Roman" panose="02020603050405020304" pitchFamily="18" charset="0"/>
                <a:cs typeface="Times New Roman" panose="02020603050405020304" pitchFamily="18" charset="0"/>
              </a:rPr>
              <a:t>и </a:t>
            </a:r>
            <a:r>
              <a:rPr lang="ru-RU" sz="5400" dirty="0">
                <a:solidFill>
                  <a:srgbClr val="000066"/>
                </a:solidFill>
                <a:latin typeface="Times New Roman" panose="02020603050405020304" pitchFamily="18" charset="0"/>
                <a:cs typeface="Times New Roman" panose="02020603050405020304" pitchFamily="18" charset="0"/>
              </a:rPr>
              <a:t>здоровье человека.</a:t>
            </a:r>
          </a:p>
          <a:p>
            <a:endParaRPr lang="ru-RU" dirty="0"/>
          </a:p>
          <a:p>
            <a:pPr algn="r"/>
            <a:endParaRPr lang="ru-RU" sz="1600" dirty="0" smtClean="0">
              <a:latin typeface="Times New Roman" panose="02020603050405020304" pitchFamily="18" charset="0"/>
              <a:cs typeface="Times New Roman" panose="02020603050405020304" pitchFamily="18" charset="0"/>
            </a:endParaRPr>
          </a:p>
          <a:p>
            <a:pPr algn="r"/>
            <a:endParaRPr lang="ru-RU" sz="1600" dirty="0">
              <a:latin typeface="Times New Roman" panose="02020603050405020304" pitchFamily="18" charset="0"/>
              <a:cs typeface="Times New Roman" panose="02020603050405020304" pitchFamily="18" charset="0"/>
            </a:endParaRPr>
          </a:p>
          <a:p>
            <a:pPr algn="r"/>
            <a:endParaRPr lang="ru-RU" sz="1600" dirty="0" smtClean="0">
              <a:latin typeface="Times New Roman" panose="02020603050405020304" pitchFamily="18" charset="0"/>
              <a:cs typeface="Times New Roman" panose="02020603050405020304" pitchFamily="18" charset="0"/>
            </a:endParaRPr>
          </a:p>
          <a:p>
            <a:pPr algn="r"/>
            <a:endParaRPr lang="ru-RU" sz="1600" dirty="0">
              <a:latin typeface="Times New Roman" panose="02020603050405020304" pitchFamily="18" charset="0"/>
              <a:cs typeface="Times New Roman" panose="02020603050405020304" pitchFamily="18" charset="0"/>
            </a:endParaRPr>
          </a:p>
          <a:p>
            <a:pPr algn="r"/>
            <a:endParaRPr lang="ru-RU" sz="1600" dirty="0" smtClean="0">
              <a:latin typeface="Times New Roman" panose="02020603050405020304" pitchFamily="18" charset="0"/>
              <a:cs typeface="Times New Roman" panose="02020603050405020304" pitchFamily="18" charset="0"/>
            </a:endParaRPr>
          </a:p>
          <a:p>
            <a:pPr algn="r">
              <a:lnSpc>
                <a:spcPct val="100000"/>
              </a:lnSpc>
              <a:spcBef>
                <a:spcPts val="0"/>
              </a:spcBef>
            </a:pPr>
            <a:endParaRPr lang="ru-RU" sz="1600" dirty="0">
              <a:latin typeface="Times New Roman" panose="02020603050405020304" pitchFamily="18" charset="0"/>
              <a:cs typeface="Times New Roman" panose="02020603050405020304" pitchFamily="18" charset="0"/>
            </a:endParaRPr>
          </a:p>
          <a:p>
            <a:pPr algn="r">
              <a:lnSpc>
                <a:spcPct val="100000"/>
              </a:lnSpc>
              <a:spcBef>
                <a:spcPts val="0"/>
              </a:spcBef>
            </a:pPr>
            <a:endParaRPr lang="ru-RU" sz="1600" dirty="0" smtClean="0">
              <a:latin typeface="Times New Roman" panose="02020603050405020304" pitchFamily="18" charset="0"/>
              <a:cs typeface="Times New Roman" panose="02020603050405020304" pitchFamily="18" charset="0"/>
            </a:endParaRPr>
          </a:p>
          <a:p>
            <a:pPr algn="r">
              <a:lnSpc>
                <a:spcPct val="100000"/>
              </a:lnSpc>
              <a:spcBef>
                <a:spcPts val="0"/>
              </a:spcBef>
            </a:pPr>
            <a:endParaRPr lang="ru-RU" sz="1600" dirty="0">
              <a:latin typeface="Times New Roman" panose="02020603050405020304" pitchFamily="18" charset="0"/>
              <a:cs typeface="Times New Roman" panose="02020603050405020304" pitchFamily="18" charset="0"/>
            </a:endParaRPr>
          </a:p>
        </p:txBody>
      </p:sp>
      <p:pic>
        <p:nvPicPr>
          <p:cNvPr id="4" name="Рисунок 3" descr="https://allulose.org/wp-content/uploads/2014/11/Exercise-Group.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19600" y="2228374"/>
            <a:ext cx="3925747" cy="2528821"/>
          </a:xfrm>
          <a:prstGeom prst="rect">
            <a:avLst/>
          </a:prstGeom>
          <a:noFill/>
          <a:ln>
            <a:noFill/>
          </a:ln>
        </p:spPr>
      </p:pic>
    </p:spTree>
    <p:extLst>
      <p:ext uri="{BB962C8B-B14F-4D97-AF65-F5344CB8AC3E}">
        <p14:creationId xmlns:p14="http://schemas.microsoft.com/office/powerpoint/2010/main" xmlns="" val="3617148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f.mixsport.pro/article/218/W8inJ.jpe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15706" y="3373527"/>
            <a:ext cx="3803269" cy="2820009"/>
          </a:xfrm>
          <a:prstGeom prst="rect">
            <a:avLst/>
          </a:prstGeom>
          <a:noFill/>
          <a:ln>
            <a:noFill/>
          </a:ln>
        </p:spPr>
      </p:pic>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sp>
        <p:nvSpPr>
          <p:cNvPr id="4" name="Прямоугольник 3"/>
          <p:cNvSpPr/>
          <p:nvPr/>
        </p:nvSpPr>
        <p:spPr>
          <a:xfrm>
            <a:off x="849773" y="393539"/>
            <a:ext cx="10886956" cy="6000232"/>
          </a:xfrm>
          <a:prstGeom prst="rect">
            <a:avLst/>
          </a:prstGeom>
        </p:spPr>
        <p:txBody>
          <a:bodyPr wrap="square">
            <a:spAutoFit/>
          </a:bodyPr>
          <a:lstStyle/>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Так, регулярные занятия физическими упражнениями повышают жизненную емкость легких, минутный объем дыхания, глубину дыхания; увеличивается коэффициент полезного действия – снижается кислородный запрос и кислородный долг; усиливается деятельность желез внутренней секреции.</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Помимо влияния на отдельные двигательные и вегетативные функции, различия в режиме мышечной деятельности могут отражаться и на общей резистентности организма при действии на него различных неблагоприятных факторов внешней среды (стрессовые ситуации, гипоксия, инфекция, радиация, низкие и высокие температуры окружающей среды).</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Мышечная деятельность также может быть стрессором. В результате больших физических упражнений у лиц, для которых такие нагрузки являются чрезмерными, могут наблюдаться и первая и вторая стадии стресса. При длительном действии значительных напряжений вторая стадия стресса может перейти в третью, т.е. в стадию истощения.</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Важнейшей особенностью влияния мышечных напряжений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является то, что при постоянном увеличении нагрузок реакция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тревоги проявляется слабо или даже не проявляется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совсем. В организме после нескольких тренировочных занятий</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сразу же начинает возникать состояние повышенной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резистентности как специфически, т.е. к мышечным нагрузкам,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так и </a:t>
            </a:r>
            <a:r>
              <a:rPr lang="ru-RU"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неспецифически</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т.е. к ряду других неблагоприятных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воздействий на организм. </a:t>
            </a:r>
            <a:endParaRPr lang="ru-RU" dirty="0" smtClean="0">
              <a:latin typeface="Times New Roman" panose="02020603050405020304" pitchFamily="18" charset="0"/>
            </a:endParaRPr>
          </a:p>
          <a:p>
            <a:endParaRPr lang="ru-RU" dirty="0">
              <a:latin typeface="Times New Roman" panose="02020603050405020304" pitchFamily="18" charset="0"/>
            </a:endParaRPr>
          </a:p>
        </p:txBody>
      </p:sp>
    </p:spTree>
    <p:extLst>
      <p:ext uri="{BB962C8B-B14F-4D97-AF65-F5344CB8AC3E}">
        <p14:creationId xmlns:p14="http://schemas.microsoft.com/office/powerpoint/2010/main" xmlns="" val="1179724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sp>
        <p:nvSpPr>
          <p:cNvPr id="4" name="Прямоугольник 3"/>
          <p:cNvSpPr/>
          <p:nvPr/>
        </p:nvSpPr>
        <p:spPr>
          <a:xfrm>
            <a:off x="849773" y="393539"/>
            <a:ext cx="10886956" cy="6118406"/>
          </a:xfrm>
          <a:prstGeom prst="rect">
            <a:avLst/>
          </a:prstGeom>
        </p:spPr>
        <p:txBody>
          <a:bodyPr wrap="square">
            <a:spAutoFit/>
          </a:bodyPr>
          <a:lstStyle/>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Вместе с тем, третья стадия стресса (истощение) возникает только при чрезмерных для данного организма нагрузках. Таким образом, мышечная работа в весьма большом диапазоне нагрузок оказывает на организм только положительный эффект.</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Исследования влияния мышечных напряжений показали, что если не применять чрезмерных нагрузок и в тренировочном процессе постепенно увеличивать длительность и интенсивность упражнений, то в организме не наблюдается проявлений патологических сдвигов, т.е. ни первой стадии стресса (реакция тревоги), ни третьей (истощения). При этом наблюдается развитие только физиологической стороны стресса, связанной с повышением сопротивляемости организма внешним воздействиям. У лиц, систематически упражняющихся на протяжении многих лет, повышенная сопротивляемость к неблагоприятным воздействиям может при вынужденных перерывах в тренировке в той или иной мере сохраняться на протяжении нескольких месяцев.</a:t>
            </a:r>
          </a:p>
          <a:p>
            <a:pPr indent="354013" algn="just">
              <a:lnSpc>
                <a:spcPct val="107000"/>
              </a:lnSpc>
              <a:spcAft>
                <a:spcPts val="0"/>
              </a:spcAft>
            </a:pPr>
            <a:r>
              <a:rPr lang="ru-RU"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Важное значение имеют утренние физические упражнения. </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Они важны, во-первых, для быстрого повышения работоспособности человека после сна; во-вторых, для укрепления здоровья и закаливания организма; в-третьих, для регулярной физической тренировки в целях совершенствования мышечного аппарата, сердечно-сосудистой, дыхательной и других систем организма и развития быстроты, выносливости, силы и </a:t>
            </a:r>
            <a:r>
              <a:rPr lang="ru-RU"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координированности</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при двигательной деятельности.</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Утренние физические упражнения, способствуют быстрому повышению возбудимости центральной нервной системы и восстановлению нормальной работоспособности.</a:t>
            </a:r>
            <a:endParaRPr lang="ru-RU" sz="1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14662635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sp>
        <p:nvSpPr>
          <p:cNvPr id="4" name="Прямоугольник 3"/>
          <p:cNvSpPr/>
          <p:nvPr/>
        </p:nvSpPr>
        <p:spPr>
          <a:xfrm>
            <a:off x="849773" y="393539"/>
            <a:ext cx="10886956" cy="6184257"/>
          </a:xfrm>
          <a:prstGeom prst="rect">
            <a:avLst/>
          </a:prstGeom>
        </p:spPr>
        <p:txBody>
          <a:bodyPr wrap="square">
            <a:spAutoFit/>
          </a:bodyPr>
          <a:lstStyle/>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Если утренняя зарядка проводится в сочетании с воздействиями на кожные рецепторы холода и водных процедур, возбудимость нервной системы восстанавливается еще быстрее. Действие некоторых раздражителей внешней среды (температурный фактор, водные процедуры, действие свежего воздуха и солнца) наряду с повышением возбудимости нервной системы способствует также закаливанию организма. Утренние физические упражнения благодаря вовлечению в действие мышечных групп всех частей тела содействует усилению </a:t>
            </a:r>
            <a:r>
              <a:rPr lang="ru-RU"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лимфообращения</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и тем самым помогают быстрому устранению отечности тканей, в частности вен, наблюдаемой иногда сразу же после пробуждения.</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Значение утренних физических упражнений не ограничивается ликвидацией последствий предшествующего сна. Они являются наиболее часто и регулярно проводимыми мышечными упражнениями, совершенствующими такие проявления двигательной деятельности человека, как сила, быстрота, выносливость и координация. Эти упражнения улучшают регуляцию центральной нервной системы физических функций двигательного аппарата, сердечно-сосудистой, дыхательной, выделительной и других вегетативных систем. Они поддерживают на высоком уровне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резервную щелочность крови, содействуют сохранению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особых специфических свойств мышц, развиваемых при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систематической мышечной работе и т.д. Так как утренние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физические упражнения выполняются до начала рабочего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дня, интенсивность их, чтобы не ухудшить последующую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работоспособность, не должна быть чрезмерной. </a:t>
            </a:r>
          </a:p>
          <a:p>
            <a:pPr indent="354013" algn="just">
              <a:lnSpc>
                <a:spcPct val="107000"/>
              </a:lnSpc>
              <a:spcAft>
                <a:spcPts val="0"/>
              </a:spcAft>
            </a:pPr>
            <a:endParaRPr lang="ru-RU" sz="1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Рисунок 4" descr="https://avatars.mds.yandex.net/get-pdb/199965/1a175d1a-b04e-428b-8c2d-395283ee71fa/s1200"/>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220394" y="4036568"/>
            <a:ext cx="3959670" cy="2364232"/>
          </a:xfrm>
          <a:prstGeom prst="rect">
            <a:avLst/>
          </a:prstGeom>
          <a:noFill/>
          <a:ln>
            <a:noFill/>
          </a:ln>
        </p:spPr>
      </p:pic>
    </p:spTree>
    <p:extLst>
      <p:ext uri="{BB962C8B-B14F-4D97-AF65-F5344CB8AC3E}">
        <p14:creationId xmlns:p14="http://schemas.microsoft.com/office/powerpoint/2010/main" xmlns="" val="1654803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pic>
        <p:nvPicPr>
          <p:cNvPr id="2" name="Рисунок 1"/>
          <p:cNvPicPr>
            <a:picLocks noChangeAspect="1"/>
          </p:cNvPicPr>
          <p:nvPr/>
        </p:nvPicPr>
        <p:blipFill>
          <a:blip r:embed="rId2" cstate="print"/>
          <a:stretch>
            <a:fillRect/>
          </a:stretch>
        </p:blipFill>
        <p:spPr>
          <a:xfrm>
            <a:off x="8332018" y="2807890"/>
            <a:ext cx="3404711" cy="3555612"/>
          </a:xfrm>
          <a:prstGeom prst="rect">
            <a:avLst/>
          </a:prstGeom>
        </p:spPr>
      </p:pic>
      <p:sp>
        <p:nvSpPr>
          <p:cNvPr id="4" name="Прямоугольник 3"/>
          <p:cNvSpPr/>
          <p:nvPr/>
        </p:nvSpPr>
        <p:spPr>
          <a:xfrm>
            <a:off x="849773" y="393539"/>
            <a:ext cx="10886956" cy="5953746"/>
          </a:xfrm>
          <a:prstGeom prst="rect">
            <a:avLst/>
          </a:prstGeom>
        </p:spPr>
        <p:txBody>
          <a:bodyPr wrap="square">
            <a:spAutoFit/>
          </a:bodyPr>
          <a:lstStyle/>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Важное значение имеют физические упражнения, проводимые в течение рабочего дня и после его окончания. Это, в частности, обусловлено включением механизма активного отдыха, способствующего более быстрому восстановлению нарушенных в результате развития утомления различных функций организма, связанных с производственным трудом. Эти упражнения являются также эффективным средством снятия нервно-психического напряжения.</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Среди многочисленных форм занятий оздоровительной физической культуры особое значение имеют ритмическая гимнастика, шейпинг, плавание, велосипедные прогулки, спортивные игры, ходьба на лыжах, бег и некоторые другие. </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Естественно, что выбор того или иного способа, методики, системы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соотносится с реальной обстановкой, возможностями,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запросами, иногда является делом индивидуального вкуса и интереса.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Совершенно очевидно, что сама по себе физическая активность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не дает оздоровительного эффекта, если ею пользоваться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неправильно. Физическая нагрузка должна носить оптимальный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характер для каждого человека. Необходимо соблюдать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ряд принципов, которые гарантируют положительный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оздоровительный эффект. Главные из них – постепенность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и последовательность, повторность и систематичность,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индивидуализация и регулярность физических тренировок.</a:t>
            </a: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1913173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sp>
        <p:nvSpPr>
          <p:cNvPr id="4" name="Прямоугольник 3"/>
          <p:cNvSpPr/>
          <p:nvPr/>
        </p:nvSpPr>
        <p:spPr>
          <a:xfrm>
            <a:off x="849773" y="393539"/>
            <a:ext cx="10886956" cy="5953746"/>
          </a:xfrm>
          <a:prstGeom prst="rect">
            <a:avLst/>
          </a:prstGeom>
        </p:spPr>
        <p:txBody>
          <a:bodyPr wrap="square">
            <a:spAutoFit/>
          </a:bodyPr>
          <a:lstStyle/>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 процессе систематических занятий физическими упражнениями нарастает тренированность организма человека. Тренированный организм отличается не только и не сколько размерами функциональных резервов адаптации, что само собой разумеется, сколько умением достаточно быстро и экономно включить соответствующие резервы в действие, обеспечивая должную их координацию. Таким образом, тренировка, с физиологической точки зрения, – процесс развития физических качеств путем использования функциональных резервов, а также формирования и совершенствования двигательных навыков на основе сложных комплексов условных и безусловных рефлексов. Двигательные навыки тесно связаны с физическими качествами и не могут быть реализованы без соответствующего развития физических качеств. Следует иметь в виду, что в тренировке главное – повторность и возрастание нагрузок.</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Физиологическими предпосылками непрерывности тренировочного процесса являются условно-рефлекторные закономерности развития тренированности. Длительные перерывы в тренировке ведут к угасанию временных связей, лежащих в основе двигательных навыков и физических качеств. При этом раньше других угасают связи, наиболее тонко специализированные и позднее приобретенные – особо тонкие моторные координации, наиболее совершенные изменения вегетативных функций. Сдвиги в организме, наступающие под влиянием мышечной деятельности, имеют фазовый характер и сохраняются лишь некоторое время. Для развития тренированности необходимо, чтобы интервал отдыха между упражнениями не был излишне продолжительным. Важно, чтобы на "следы" предыдущей работы наслаивался эффект последующей. Оптимальная длительность отдыха между нагрузками определяется задачами данного периода тренировки, степенью общей и специальной физической подготовленности. </a:t>
            </a:r>
            <a:endParaRPr lang="ru-RU" sz="1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474981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sp>
        <p:nvSpPr>
          <p:cNvPr id="4" name="Прямоугольник 3"/>
          <p:cNvSpPr/>
          <p:nvPr/>
        </p:nvSpPr>
        <p:spPr>
          <a:xfrm>
            <a:off x="849773" y="393539"/>
            <a:ext cx="10886956" cy="6381940"/>
          </a:xfrm>
          <a:prstGeom prst="rect">
            <a:avLst/>
          </a:prstGeom>
        </p:spPr>
        <p:txBody>
          <a:bodyPr wrap="square">
            <a:spAutoFit/>
          </a:bodyPr>
          <a:lstStyle/>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Оптимальные интервалы отдыха, позволяющие сохранить положительные сдвиги от воздействия тренировочной нагрузки, зависят от скорости восстановления физиологических функций и энергетических ресурсов организма. Обычно повторную нагрузку рекомендуется выполнять в фазу </a:t>
            </a:r>
            <a:r>
              <a:rPr lang="ru-RU"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сверхвосстановления</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(суперкомпенсации), однако в ряде случаев целесообразно повторять нагрузки и при неполном восстановлении, что способствует развитию выносливости и адаптации организма к деятельности в условиях измененной внутренней среды.</a:t>
            </a:r>
          </a:p>
          <a:p>
            <a:pPr indent="354013" algn="just">
              <a:lnSpc>
                <a:spcPct val="107000"/>
              </a:lnSpc>
              <a:spcAft>
                <a:spcPts val="0"/>
              </a:spcAft>
            </a:pPr>
            <a:r>
              <a:rPr lang="ru-RU"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Значение двигательной активности трудно переоценить, т. к. именно она поддерживает организм в рабочем состоянии, позволяет человеку чувствовать себя хорошо!</a:t>
            </a: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Рисунок 4" descr="https://pbs.twimg.com/media/D4XKB5TWAAAzg5L.jpg:large"/>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30232" y="2857788"/>
            <a:ext cx="6111304" cy="3666416"/>
          </a:xfrm>
          <a:prstGeom prst="rect">
            <a:avLst/>
          </a:prstGeom>
          <a:noFill/>
          <a:ln>
            <a:noFill/>
          </a:ln>
        </p:spPr>
      </p:pic>
    </p:spTree>
    <p:extLst>
      <p:ext uri="{BB962C8B-B14F-4D97-AF65-F5344CB8AC3E}">
        <p14:creationId xmlns:p14="http://schemas.microsoft.com/office/powerpoint/2010/main" xmlns="" val="144513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sp>
        <p:nvSpPr>
          <p:cNvPr id="4" name="Прямоугольник 3"/>
          <p:cNvSpPr/>
          <p:nvPr/>
        </p:nvSpPr>
        <p:spPr>
          <a:xfrm>
            <a:off x="849773" y="436211"/>
            <a:ext cx="10886956" cy="6064224"/>
          </a:xfrm>
          <a:prstGeom prst="rect">
            <a:avLst/>
          </a:prstGeom>
        </p:spPr>
        <p:txBody>
          <a:bodyPr wrap="square">
            <a:spAutoFit/>
          </a:bodyPr>
          <a:lstStyle/>
          <a:p>
            <a:pPr indent="360000" algn="just">
              <a:lnSpc>
                <a:spcPct val="107000"/>
              </a:lnSpc>
              <a:spcAft>
                <a:spcPts val="0"/>
              </a:spcAft>
            </a:pPr>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Под </a:t>
            </a:r>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двигательной активностью понимается сумма всех движений, производимых человеком в процессе своей жизнедеятельности. Это эффективное средство сохранения и укрепления здоровья, гармонического развития личности, профилактики заболеваний. Непременной составляющей двигательной активности являются регулярные занятия физической культурой и спортом.</a:t>
            </a:r>
            <a:endParaRPr lang="ru-RU"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indent="360000" algn="just">
              <a:lnSpc>
                <a:spcPct val="107000"/>
              </a:lnSpc>
              <a:spcAft>
                <a:spcPts val="0"/>
              </a:spcAft>
            </a:pP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Систематические тренировки делают мышцы более сильными, а организм в целом более приспособленным к условиям внешней среды. Под влиянием мышечных нагрузок увеличивается частота сердцебиений, мышца сердца сокращается сильнее, повышается артериальное давление. Это ведет к функциональному совершенствованию системы кровообращения.</a:t>
            </a:r>
            <a:endParaRPr lang="ru-RU"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indent="360000" algn="just"/>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Во время мышечной работы увеличивается частота дыхания, углубляется вдох, усиливается выдох, улучшается вентиляционная способность легких. Интенсивное полное расправление легких ликвидирует в них застойные явления и служит профилактикой возможных заболеваний</a:t>
            </a:r>
          </a:p>
          <a:p>
            <a:pPr indent="360000" algn="just"/>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Умение четко, грамотно и экономно выполнять движения позволяет организму хорошо приспосабливаться к любому виду трудовой деятельности. Постоянные физические упражнения способствуют увеличению массы скелетной мускулатуры, укреплению суставов, связок, росту и развитию костей. У крепкого, закаленного человека увеличиваются умственная и физическая работоспособность и сопротивляемость к различным заболеваниям.</a:t>
            </a:r>
          </a:p>
          <a:p>
            <a:pPr indent="360000" algn="just"/>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Любая работа мышц тренирует и эндокринную систему, </a:t>
            </a:r>
            <a:endPar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что </a:t>
            </a:r>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способствует более гармоничному и полноценному </a:t>
            </a:r>
            <a:endPar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развитию </a:t>
            </a:r>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организма</a:t>
            </a:r>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endParaRPr lang="ru-RU" dirty="0" smtClean="0">
              <a:latin typeface="Times New Roman" panose="02020603050405020304" pitchFamily="18" charset="0"/>
            </a:endParaRPr>
          </a:p>
          <a:p>
            <a:endParaRPr lang="ru-RU" dirty="0">
              <a:latin typeface="Times New Roman" panose="02020603050405020304" pitchFamily="18" charset="0"/>
            </a:endParaRPr>
          </a:p>
        </p:txBody>
      </p:sp>
      <p:pic>
        <p:nvPicPr>
          <p:cNvPr id="8" name="Рисунок 7" descr="https://minsport.astrobl.ru/sites/default/files/legkoatleticheskiy_kross.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80832" y="4807140"/>
            <a:ext cx="2791967" cy="1569276"/>
          </a:xfrm>
          <a:prstGeom prst="rect">
            <a:avLst/>
          </a:prstGeom>
          <a:noFill/>
          <a:ln>
            <a:noFill/>
          </a:ln>
        </p:spPr>
      </p:pic>
    </p:spTree>
    <p:extLst>
      <p:ext uri="{BB962C8B-B14F-4D97-AF65-F5344CB8AC3E}">
        <p14:creationId xmlns:p14="http://schemas.microsoft.com/office/powerpoint/2010/main" xmlns="" val="3310120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pic>
        <p:nvPicPr>
          <p:cNvPr id="6" name="Рисунок 5" descr="https://avatars.mds.yandex.net/get-pdb/215709/f8c7ec60-0362-4c2f-a736-f72667de7a22/s1200"/>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39584" y="2544520"/>
            <a:ext cx="4255008" cy="3612440"/>
          </a:xfrm>
          <a:prstGeom prst="rect">
            <a:avLst/>
          </a:prstGeom>
          <a:noFill/>
          <a:ln>
            <a:noFill/>
          </a:ln>
        </p:spPr>
      </p:pic>
      <p:sp>
        <p:nvSpPr>
          <p:cNvPr id="4" name="Прямоугольник 3"/>
          <p:cNvSpPr/>
          <p:nvPr/>
        </p:nvSpPr>
        <p:spPr>
          <a:xfrm>
            <a:off x="849773" y="393539"/>
            <a:ext cx="10886956" cy="5942140"/>
          </a:xfrm>
          <a:prstGeom prst="rect">
            <a:avLst/>
          </a:prstGeom>
        </p:spPr>
        <p:txBody>
          <a:bodyPr wrap="square">
            <a:spAutoFit/>
          </a:bodyPr>
          <a:lstStyle/>
          <a:p>
            <a:pPr indent="360000" algn="just">
              <a:lnSpc>
                <a:spcPct val="107000"/>
              </a:lnSpc>
            </a:pPr>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Потребность </a:t>
            </a:r>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в движении - одна из общебиологических потребностей организма и регулярные занятия физическими упражнениями влияют на многие факторы риска развития сердечно-сосудистых заболеваний, </a:t>
            </a:r>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улучшая </a:t>
            </a:r>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показатели содержания холестерина в сыворотке крови, </a:t>
            </a:r>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артериального </a:t>
            </a:r>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давления, толерантности к глюкозе и др. Занятия физическими </a:t>
            </a:r>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упражнениями </a:t>
            </a:r>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также помогают людям научиться преодолевать стрессы.</a:t>
            </a:r>
          </a:p>
          <a:p>
            <a:pPr indent="360000" algn="just">
              <a:lnSpc>
                <a:spcPct val="107000"/>
              </a:lnSpc>
            </a:pPr>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Общеизвестна роль физической культуры в здоровом развитии человека, и чем раньше мы начнем формировать привычку у детей начинать день с физзарядки, тем прочнее оно становится. Пример родителей ничем не заменим. К сожалению, лишь 6% семей в России начинают день с гигиенической зарядки. Для сравнения: в США – 78%, в Японии – 75%, ФРГ – 68%.</a:t>
            </a:r>
          </a:p>
          <a:p>
            <a:pPr indent="360000" algn="just">
              <a:lnSpc>
                <a:spcPct val="107000"/>
              </a:lnSpc>
            </a:pPr>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Неоспоримая </a:t>
            </a:r>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истина: физкультура, утренняя гигиеническая </a:t>
            </a:r>
            <a:endPar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зарядка должны </a:t>
            </a:r>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"умыть" кровью 639 мышц, имеющихся </a:t>
            </a:r>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у </a:t>
            </a:r>
          </a:p>
          <a:p>
            <a:pPr algn="just">
              <a:lnSpc>
                <a:spcPct val="107000"/>
              </a:lnSpc>
            </a:pPr>
            <a:r>
              <a:rPr lang="ru-RU"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человека </a:t>
            </a:r>
            <a:r>
              <a:rPr lang="ru-RU"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(скелетных мышц). </a:t>
            </a:r>
            <a:r>
              <a:rPr lang="ru-RU" dirty="0" smtClean="0">
                <a:solidFill>
                  <a:schemeClr val="bg1"/>
                </a:solidFill>
                <a:latin typeface="Times New Roman" panose="02020603050405020304" pitchFamily="18" charset="0"/>
                <a:ea typeface="Times New Roman" panose="02020603050405020304" pitchFamily="18" charset="0"/>
              </a:rPr>
              <a:t>Как </a:t>
            </a:r>
            <a:r>
              <a:rPr lang="ru-RU" dirty="0">
                <a:solidFill>
                  <a:schemeClr val="bg1"/>
                </a:solidFill>
                <a:latin typeface="Times New Roman" panose="02020603050405020304" pitchFamily="18" charset="0"/>
                <a:ea typeface="Times New Roman" panose="02020603050405020304" pitchFamily="18" charset="0"/>
              </a:rPr>
              <a:t>говорили врачи Древнего </a:t>
            </a:r>
            <a:endParaRPr lang="ru-RU" dirty="0" smtClean="0">
              <a:solidFill>
                <a:schemeClr val="bg1"/>
              </a:solidFill>
              <a:latin typeface="Times New Roman" panose="02020603050405020304" pitchFamily="18" charset="0"/>
              <a:ea typeface="Times New Roman" panose="02020603050405020304" pitchFamily="18" charset="0"/>
            </a:endParaRPr>
          </a:p>
          <a:p>
            <a:pPr algn="just">
              <a:lnSpc>
                <a:spcPct val="107000"/>
              </a:lnSpc>
            </a:pPr>
            <a:r>
              <a:rPr lang="ru-RU" dirty="0" smtClean="0">
                <a:solidFill>
                  <a:schemeClr val="bg1"/>
                </a:solidFill>
                <a:latin typeface="Times New Roman" panose="02020603050405020304" pitchFamily="18" charset="0"/>
                <a:ea typeface="Times New Roman" panose="02020603050405020304" pitchFamily="18" charset="0"/>
              </a:rPr>
              <a:t>Востока</a:t>
            </a:r>
            <a:r>
              <a:rPr lang="ru-RU" dirty="0">
                <a:solidFill>
                  <a:schemeClr val="bg1"/>
                </a:solidFill>
                <a:latin typeface="Times New Roman" panose="02020603050405020304" pitchFamily="18" charset="0"/>
                <a:ea typeface="Times New Roman" panose="02020603050405020304" pitchFamily="18" charset="0"/>
              </a:rPr>
              <a:t>: у сердца – "царственной мышцы" есть 639 </a:t>
            </a:r>
            <a:r>
              <a:rPr lang="ru-RU" dirty="0" smtClean="0">
                <a:solidFill>
                  <a:schemeClr val="bg1"/>
                </a:solidFill>
                <a:latin typeface="Times New Roman" panose="02020603050405020304" pitchFamily="18" charset="0"/>
                <a:ea typeface="Times New Roman" panose="02020603050405020304" pitchFamily="18" charset="0"/>
              </a:rPr>
              <a:t>помощников</a:t>
            </a:r>
          </a:p>
          <a:p>
            <a:pPr algn="just">
              <a:lnSpc>
                <a:spcPct val="107000"/>
              </a:lnSpc>
            </a:pPr>
            <a:r>
              <a:rPr lang="ru-RU" dirty="0" smtClean="0">
                <a:solidFill>
                  <a:schemeClr val="bg1"/>
                </a:solidFill>
                <a:latin typeface="Times New Roman" panose="02020603050405020304" pitchFamily="18" charset="0"/>
                <a:ea typeface="Times New Roman" panose="02020603050405020304" pitchFamily="18" charset="0"/>
              </a:rPr>
              <a:t>(</a:t>
            </a:r>
            <a:r>
              <a:rPr lang="ru-RU" dirty="0">
                <a:solidFill>
                  <a:schemeClr val="bg1"/>
                </a:solidFill>
                <a:latin typeface="Times New Roman" panose="02020603050405020304" pitchFamily="18" charset="0"/>
                <a:ea typeface="Times New Roman" panose="02020603050405020304" pitchFamily="18" charset="0"/>
              </a:rPr>
              <a:t>каждая – "малое сердце". Правило "639 + 1" должен знать </a:t>
            </a:r>
            <a:endParaRPr lang="ru-RU" dirty="0" smtClean="0">
              <a:solidFill>
                <a:schemeClr val="bg1"/>
              </a:solidFill>
              <a:latin typeface="Times New Roman" panose="02020603050405020304" pitchFamily="18" charset="0"/>
              <a:ea typeface="Times New Roman" panose="02020603050405020304" pitchFamily="18" charset="0"/>
            </a:endParaRPr>
          </a:p>
          <a:p>
            <a:pPr algn="just">
              <a:lnSpc>
                <a:spcPct val="107000"/>
              </a:lnSpc>
            </a:pPr>
            <a:r>
              <a:rPr lang="ru-RU" dirty="0" smtClean="0">
                <a:solidFill>
                  <a:schemeClr val="bg1"/>
                </a:solidFill>
                <a:latin typeface="Times New Roman" panose="02020603050405020304" pitchFamily="18" charset="0"/>
                <a:ea typeface="Times New Roman" panose="02020603050405020304" pitchFamily="18" charset="0"/>
              </a:rPr>
              <a:t>каждый </a:t>
            </a:r>
            <a:r>
              <a:rPr lang="ru-RU" dirty="0">
                <a:solidFill>
                  <a:schemeClr val="bg1"/>
                </a:solidFill>
                <a:latin typeface="Times New Roman" panose="02020603050405020304" pitchFamily="18" charset="0"/>
                <a:ea typeface="Times New Roman" panose="02020603050405020304" pitchFamily="18" charset="0"/>
              </a:rPr>
              <a:t>человек с детства: помоги своему сердцу (1) работой </a:t>
            </a:r>
            <a:endParaRPr lang="ru-RU" dirty="0" smtClean="0">
              <a:solidFill>
                <a:schemeClr val="bg1"/>
              </a:solidFill>
              <a:latin typeface="Times New Roman" panose="02020603050405020304" pitchFamily="18" charset="0"/>
              <a:ea typeface="Times New Roman" panose="02020603050405020304" pitchFamily="18" charset="0"/>
            </a:endParaRPr>
          </a:p>
          <a:p>
            <a:pPr algn="just">
              <a:lnSpc>
                <a:spcPct val="107000"/>
              </a:lnSpc>
            </a:pPr>
            <a:r>
              <a:rPr lang="ru-RU" dirty="0" smtClean="0">
                <a:solidFill>
                  <a:schemeClr val="bg1"/>
                </a:solidFill>
                <a:latin typeface="Times New Roman" panose="02020603050405020304" pitchFamily="18" charset="0"/>
                <a:ea typeface="Times New Roman" panose="02020603050405020304" pitchFamily="18" charset="0"/>
              </a:rPr>
              <a:t>всех </a:t>
            </a:r>
            <a:r>
              <a:rPr lang="ru-RU" dirty="0">
                <a:solidFill>
                  <a:schemeClr val="bg1"/>
                </a:solidFill>
                <a:latin typeface="Times New Roman" panose="02020603050405020304" pitchFamily="18" charset="0"/>
                <a:ea typeface="Times New Roman" panose="02020603050405020304" pitchFamily="18" charset="0"/>
              </a:rPr>
              <a:t>скелетных мышц (639). И ты проживешь долго. </a:t>
            </a:r>
            <a:endParaRPr lang="ru-RU" dirty="0" smtClean="0">
              <a:solidFill>
                <a:schemeClr val="bg1"/>
              </a:solidFill>
              <a:latin typeface="Times New Roman" panose="02020603050405020304" pitchFamily="18" charset="0"/>
              <a:ea typeface="Times New Roman" panose="02020603050405020304" pitchFamily="18" charset="0"/>
            </a:endParaRPr>
          </a:p>
          <a:p>
            <a:pPr indent="354013" algn="just">
              <a:lnSpc>
                <a:spcPct val="107000"/>
              </a:lnSpc>
            </a:pPr>
            <a:r>
              <a:rPr lang="ru-RU" dirty="0" smtClean="0">
                <a:solidFill>
                  <a:schemeClr val="bg1"/>
                </a:solidFill>
                <a:latin typeface="Times New Roman" panose="02020603050405020304" pitchFamily="18" charset="0"/>
                <a:ea typeface="Times New Roman" panose="02020603050405020304" pitchFamily="18" charset="0"/>
              </a:rPr>
              <a:t>Гиподинамия </a:t>
            </a:r>
            <a:r>
              <a:rPr lang="ru-RU" dirty="0">
                <a:solidFill>
                  <a:schemeClr val="bg1"/>
                </a:solidFill>
                <a:latin typeface="Times New Roman" panose="02020603050405020304" pitchFamily="18" charset="0"/>
                <a:ea typeface="Times New Roman" panose="02020603050405020304" pitchFamily="18" charset="0"/>
              </a:rPr>
              <a:t>все нагрузки перекладывает на сердце, которое </a:t>
            </a:r>
            <a:endParaRPr lang="ru-RU" dirty="0" smtClean="0">
              <a:solidFill>
                <a:schemeClr val="bg1"/>
              </a:solidFill>
              <a:latin typeface="Times New Roman" panose="02020603050405020304" pitchFamily="18" charset="0"/>
              <a:ea typeface="Times New Roman" panose="02020603050405020304" pitchFamily="18" charset="0"/>
            </a:endParaRPr>
          </a:p>
          <a:p>
            <a:r>
              <a:rPr lang="ru-RU" dirty="0" smtClean="0">
                <a:solidFill>
                  <a:schemeClr val="bg1"/>
                </a:solidFill>
                <a:latin typeface="Times New Roman" panose="02020603050405020304" pitchFamily="18" charset="0"/>
                <a:ea typeface="Times New Roman" panose="02020603050405020304" pitchFamily="18" charset="0"/>
              </a:rPr>
              <a:t>в </a:t>
            </a:r>
            <a:r>
              <a:rPr lang="ru-RU" dirty="0">
                <a:solidFill>
                  <a:schemeClr val="bg1"/>
                </a:solidFill>
                <a:latin typeface="Times New Roman" panose="02020603050405020304" pitchFamily="18" charset="0"/>
                <a:ea typeface="Times New Roman" panose="02020603050405020304" pitchFamily="18" charset="0"/>
              </a:rPr>
              <a:t>этих условиях быстрее изнашивается, стареет, срывается. </a:t>
            </a:r>
            <a:endParaRPr lang="ru-RU" dirty="0" smtClean="0">
              <a:solidFill>
                <a:schemeClr val="bg1"/>
              </a:solidFill>
              <a:latin typeface="Times New Roman" panose="02020603050405020304" pitchFamily="18" charset="0"/>
              <a:ea typeface="Times New Roman" panose="02020603050405020304" pitchFamily="18" charset="0"/>
            </a:endParaRPr>
          </a:p>
          <a:p>
            <a:pPr indent="354013"/>
            <a:r>
              <a:rPr lang="ru-RU" dirty="0" smtClean="0">
                <a:solidFill>
                  <a:schemeClr val="bg1"/>
                </a:solidFill>
                <a:latin typeface="Times New Roman" panose="02020603050405020304" pitchFamily="18" charset="0"/>
                <a:ea typeface="Times New Roman" panose="02020603050405020304" pitchFamily="18" charset="0"/>
              </a:rPr>
              <a:t>Физическая </a:t>
            </a:r>
            <a:r>
              <a:rPr lang="ru-RU" dirty="0">
                <a:solidFill>
                  <a:schemeClr val="bg1"/>
                </a:solidFill>
                <a:latin typeface="Times New Roman" panose="02020603050405020304" pitchFamily="18" charset="0"/>
                <a:ea typeface="Times New Roman" panose="02020603050405020304" pitchFamily="18" charset="0"/>
              </a:rPr>
              <a:t>зарядка – это утверждение долголетия и </a:t>
            </a:r>
            <a:endParaRPr lang="ru-RU" dirty="0" smtClean="0">
              <a:solidFill>
                <a:schemeClr val="bg1"/>
              </a:solidFill>
              <a:latin typeface="Times New Roman" panose="02020603050405020304" pitchFamily="18" charset="0"/>
              <a:ea typeface="Times New Roman" panose="02020603050405020304" pitchFamily="18" charset="0"/>
            </a:endParaRPr>
          </a:p>
          <a:p>
            <a:r>
              <a:rPr lang="ru-RU" dirty="0" smtClean="0">
                <a:solidFill>
                  <a:schemeClr val="bg1"/>
                </a:solidFill>
                <a:latin typeface="Times New Roman" panose="02020603050405020304" pitchFamily="18" charset="0"/>
                <a:ea typeface="Times New Roman" panose="02020603050405020304" pitchFamily="18" charset="0"/>
              </a:rPr>
              <a:t>профилактика </a:t>
            </a:r>
            <a:r>
              <a:rPr lang="ru-RU" dirty="0">
                <a:solidFill>
                  <a:schemeClr val="bg1"/>
                </a:solidFill>
                <a:latin typeface="Times New Roman" panose="02020603050405020304" pitchFamily="18" charset="0"/>
                <a:ea typeface="Times New Roman" panose="02020603050405020304" pitchFamily="18" charset="0"/>
              </a:rPr>
              <a:t>сердечно-сосудистой патологии.</a:t>
            </a:r>
            <a:endParaRPr lang="ru-RU" dirty="0">
              <a:solidFill>
                <a:schemeClr val="bg1"/>
              </a:solidFill>
              <a:latin typeface="Times New Roman" panose="02020603050405020304" pitchFamily="18" charset="0"/>
            </a:endParaRPr>
          </a:p>
          <a:p>
            <a:endParaRPr lang="ru-RU" dirty="0" smtClean="0">
              <a:latin typeface="Times New Roman" panose="02020603050405020304" pitchFamily="18" charset="0"/>
            </a:endParaRPr>
          </a:p>
        </p:txBody>
      </p:sp>
    </p:spTree>
    <p:extLst>
      <p:ext uri="{BB962C8B-B14F-4D97-AF65-F5344CB8AC3E}">
        <p14:creationId xmlns:p14="http://schemas.microsoft.com/office/powerpoint/2010/main" xmlns="" val="871129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sp>
        <p:nvSpPr>
          <p:cNvPr id="4" name="Прямоугольник 3"/>
          <p:cNvSpPr/>
          <p:nvPr/>
        </p:nvSpPr>
        <p:spPr>
          <a:xfrm>
            <a:off x="849773" y="393539"/>
            <a:ext cx="10886956" cy="6000232"/>
          </a:xfrm>
          <a:prstGeom prst="rect">
            <a:avLst/>
          </a:prstGeom>
        </p:spPr>
        <p:txBody>
          <a:bodyPr wrap="square">
            <a:spAutoFit/>
          </a:bodyPr>
          <a:lstStyle/>
          <a:p>
            <a:pPr indent="354013" algn="just">
              <a:lnSpc>
                <a:spcPct val="107000"/>
              </a:lnSpc>
              <a:spcAft>
                <a:spcPts val="0"/>
              </a:spcAft>
            </a:pP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Здоровье человека определяется множеством влияний, однако среди той части этих явлений, которая зависит от человека и может быть преобразована нашей волей и настойчивостью, решающее значение принадлежит двигательной активности. Этот фактор в наиболее "очищенной" и концентрированной форме является основным средством, используемым в физической культуре и спорте.</a:t>
            </a:r>
            <a:endParaRPr lang="ru-RU" sz="14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indent="354013" algn="just">
              <a:lnSpc>
                <a:spcPct val="107000"/>
              </a:lnSpc>
              <a:spcAft>
                <a:spcPts val="0"/>
              </a:spcAft>
            </a:pP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Два действующих начала содержат самые различные виды двигательной активности, используемые в занятиях физическими упражнениями, – информацию и энергию. Работа мышц – не только механические действия, помогающие организму преодолевать силу тяжести. В каждом мельчайшем действии, в любом сокращении волокон, из которых состоят скелетные мышцы, в каждом натяжении связок и сухожилий, источник нервных импульсов, направляющихся по нервам в центральную нервную систему, а оттуда распространяющихся по всем без исключения внутренним органам. Работа мышц, таким образом, – источник информации, которую воспринимает каждый орган и каждая ткань нашего организма. В результате этих импульсов улучшается состояние и повышается их жизнедеятельность. Рефлекторные влияния от сокращающихся мышц и других звеньев двигательного аппарата – их называют моторно-висцеральными рефлексами – оказывают трофическое, т.е. стимулирующее, повышающее жизнеспособность (от греч. </a:t>
            </a:r>
            <a:r>
              <a:rPr lang="ru-RU"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trophe</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 питание) влияние на ткани и органы. В этом их исключительно важное значение для организма.</a:t>
            </a:r>
            <a:endParaRPr lang="ru-RU" sz="14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indent="360000" algn="just">
              <a:lnSpc>
                <a:spcPct val="107000"/>
              </a:lnSpc>
            </a:pPr>
            <a:r>
              <a:rPr lang="ru-RU" dirty="0">
                <a:solidFill>
                  <a:schemeClr val="bg1"/>
                </a:solidFill>
                <a:latin typeface="Times New Roman" panose="02020603050405020304" pitchFamily="18" charset="0"/>
                <a:ea typeface="Times New Roman" panose="02020603050405020304" pitchFamily="18" charset="0"/>
              </a:rPr>
              <a:t>Таким образом, мышца и, шире говоря, весь двигательный аппарат представляет собой самый крупный орган чувств – ведь только мышцы составляют почти половину (около 2/5) массы всего тела, а если учесть еще и кости, связки и сухожилия, то эта величина превысит 50</a:t>
            </a:r>
            <a:r>
              <a:rPr lang="ru-RU" dirty="0" smtClean="0">
                <a:solidFill>
                  <a:schemeClr val="bg1"/>
                </a:solidFill>
                <a:latin typeface="Times New Roman" panose="02020603050405020304" pitchFamily="18" charset="0"/>
                <a:ea typeface="Times New Roman" panose="02020603050405020304" pitchFamily="18" charset="0"/>
              </a:rPr>
              <a:t>%.</a:t>
            </a:r>
            <a:r>
              <a:rPr lang="ru-RU" dirty="0">
                <a:solidFill>
                  <a:schemeClr val="bg1"/>
                </a:solidFill>
                <a:latin typeface="Times New Roman" panose="02020603050405020304" pitchFamily="18" charset="0"/>
                <a:ea typeface="Times New Roman" panose="02020603050405020304" pitchFamily="18" charset="0"/>
              </a:rPr>
              <a:t> Информация, возникающая в процессе мышечной деятельности, имеет жизненно важное значение. </a:t>
            </a:r>
            <a:endParaRPr lang="ru-RU" dirty="0" smtClean="0">
              <a:solidFill>
                <a:schemeClr val="bg1"/>
              </a:solidFill>
              <a:latin typeface="Times New Roman" panose="02020603050405020304" pitchFamily="18" charset="0"/>
            </a:endParaRPr>
          </a:p>
          <a:p>
            <a:endParaRPr lang="ru-RU" dirty="0">
              <a:latin typeface="Times New Roman" panose="02020603050405020304" pitchFamily="18" charset="0"/>
            </a:endParaRPr>
          </a:p>
        </p:txBody>
      </p:sp>
    </p:spTree>
    <p:extLst>
      <p:ext uri="{BB962C8B-B14F-4D97-AF65-F5344CB8AC3E}">
        <p14:creationId xmlns:p14="http://schemas.microsoft.com/office/powerpoint/2010/main" xmlns="" val="2207549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https://avatars.mds.yandex.net/get-pdb/872807/d371b518-41a2-4de1-ab3d-e21585283e8d/s1200?webp=false"/>
          <p:cNvPicPr/>
          <p:nvPr/>
        </p:nvPicPr>
        <p:blipFill rotWithShape="1">
          <a:blip r:embed="rId2" cstate="print">
            <a:extLst>
              <a:ext uri="{28A0092B-C50C-407E-A947-70E740481C1C}">
                <a14:useLocalDpi xmlns:a14="http://schemas.microsoft.com/office/drawing/2010/main" xmlns="" val="0"/>
              </a:ext>
            </a:extLst>
          </a:blip>
          <a:srcRect l="9778" t="20240" r="10694" b="10956"/>
          <a:stretch/>
        </p:blipFill>
        <p:spPr bwMode="auto">
          <a:xfrm>
            <a:off x="6776427" y="3177698"/>
            <a:ext cx="4960302" cy="3346506"/>
          </a:xfrm>
          <a:prstGeom prst="rect">
            <a:avLst/>
          </a:prstGeom>
          <a:noFill/>
          <a:ln>
            <a:noFill/>
          </a:ln>
          <a:extLst>
            <a:ext uri="{53640926-AAD7-44D8-BBD7-CCE9431645EC}">
              <a14:shadowObscured xmlns:a14="http://schemas.microsoft.com/office/drawing/2010/main" xmlns=""/>
            </a:ext>
          </a:extLst>
        </p:spPr>
      </p:pic>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sp>
        <p:nvSpPr>
          <p:cNvPr id="4" name="Прямоугольник 3"/>
          <p:cNvSpPr/>
          <p:nvPr/>
        </p:nvSpPr>
        <p:spPr>
          <a:xfrm>
            <a:off x="849773" y="393539"/>
            <a:ext cx="10886956" cy="6315960"/>
          </a:xfrm>
          <a:prstGeom prst="rect">
            <a:avLst/>
          </a:prstGeom>
        </p:spPr>
        <p:txBody>
          <a:bodyPr wrap="square">
            <a:spAutoFit/>
          </a:bodyPr>
          <a:lstStyle/>
          <a:p>
            <a:pPr indent="354013" algn="just">
              <a:lnSpc>
                <a:spcPct val="107000"/>
              </a:lnSpc>
              <a:spcAft>
                <a:spcPts val="0"/>
              </a:spcAft>
            </a:pP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Неверно думать, что моторно-висцеральные рефлексы не несут содержательной информации и смысл присущ только тем сигналам, которые имеют определенное выражение – словесное, образное или музыкальное. Информация, поступающая от мышц, связок и сухожилий имеет смысл – однако это смысл биологический, его "прочитывают" клетки, ткани и органы. "Язык", на котором обмениваются информацией мышцы с внутренними органами при выполнении физических упражнений, на редкость насыщенный, причем это, вне всякого сомнения, самый древний из всех видов информации, это язык внутреннего общения органов и тканей между собой. Жизненно важное значение сигналов, поступающих от мышц – моторно-висцеральных рефлексов – состоит в том, что они стимулируют обмен веществ и энергии, повышают экономичность жизнедеятельности тканей, их работоспособность и в конечном счете улучшают состояние здоровья</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14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Помимо исключительно ценной в </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биологическом</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отношении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информации, которую вырабатывают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мышцы</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их деятельность является мощным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преобразованием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энергии. Известно, что всякая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механическая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работа – а мышцы, как известно,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и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являются такими органами, которые производят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такую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работу, – требуют расходования энергии, которая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поступает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 организм с пищей. Энергия питательных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веществ</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освобождаясь в организме, позволяет нам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выполнять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работу. Такая схема абсолютно верна, однако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она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отражает лишь одну (причем не самую главную)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сторону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дела. </a:t>
            </a:r>
            <a:endParaRPr lang="ru-RU" dirty="0" smtClean="0">
              <a:latin typeface="Times New Roman" panose="02020603050405020304" pitchFamily="18" charset="0"/>
            </a:endParaRPr>
          </a:p>
        </p:txBody>
      </p:sp>
    </p:spTree>
    <p:extLst>
      <p:ext uri="{BB962C8B-B14F-4D97-AF65-F5344CB8AC3E}">
        <p14:creationId xmlns:p14="http://schemas.microsoft.com/office/powerpoint/2010/main" xmlns="" val="3316121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sp>
        <p:nvSpPr>
          <p:cNvPr id="4" name="Прямоугольник 3"/>
          <p:cNvSpPr/>
          <p:nvPr/>
        </p:nvSpPr>
        <p:spPr>
          <a:xfrm>
            <a:off x="849773" y="393539"/>
            <a:ext cx="10886956" cy="6315960"/>
          </a:xfrm>
          <a:prstGeom prst="rect">
            <a:avLst/>
          </a:prstGeom>
        </p:spPr>
        <p:txBody>
          <a:bodyPr wrap="square">
            <a:spAutoFit/>
          </a:bodyPr>
          <a:lstStyle/>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rPr>
              <a:t>Гораздо </a:t>
            </a:r>
            <a:r>
              <a:rPr lang="ru-RU" dirty="0">
                <a:solidFill>
                  <a:schemeClr val="bg1"/>
                </a:solidFill>
                <a:latin typeface="Times New Roman" panose="02020603050405020304" pitchFamily="18" charset="0"/>
                <a:ea typeface="Times New Roman" panose="02020603050405020304" pitchFamily="18" charset="0"/>
              </a:rPr>
              <a:t>важнее другое: – потребляя, расходуя энергию, работающие мышцы накапливают ее в мышечных волокнах и во всем организме</a:t>
            </a:r>
            <a:r>
              <a:rPr lang="ru-RU" dirty="0" smtClean="0">
                <a:solidFill>
                  <a:schemeClr val="bg1"/>
                </a:solidFill>
                <a:latin typeface="Times New Roman" panose="02020603050405020304" pitchFamily="18" charset="0"/>
                <a:ea typeface="Times New Roman" panose="02020603050405020304" pitchFamily="18" charset="0"/>
              </a:rPr>
              <a:t>.</a:t>
            </a:r>
            <a:r>
              <a:rPr lang="ru-RU" b="1" dirty="0">
                <a:latin typeface="Times New Roman" panose="02020603050405020304" pitchFamily="18" charset="0"/>
                <a:ea typeface="Times New Roman" panose="02020603050405020304" pitchFamily="18" charset="0"/>
                <a:cs typeface="Times New Roman" panose="02020603050405020304" pitchFamily="18" charset="0"/>
              </a:rPr>
              <a:t> </a:t>
            </a:r>
            <a:r>
              <a:rPr lang="ru-RU"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Мышцы</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 это мощный генератор энергии, организующий накопление энергии во всех органах и тканях организма. Моторно-висцеральные рефлексы играют роль своеобразных "приводов", через которые тканям передаются стимулы, активирующие энергетические процессы во всех тканях организма. Работая, утомляясь и </a:t>
            </a:r>
            <a:r>
              <a:rPr lang="ru-RU"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восстанавливаясь</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органы и ткани поднимаются на более высокий энергетический уровень. В основе выхода на новый уровень энергии лежит стимуляция восстановительных процессов под влиянием связанного с выполнением физических нагрузок утомления (Г.В. </a:t>
            </a:r>
            <a:r>
              <a:rPr lang="ru-RU"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Фольборт</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Освоенная" нагрузка, т.е. воспринятая без ущерба для организма, что бывает в том случае, если величина мышечной работы не превышает возможностей организма, – приводит к повышению функционального состояния организма. Движущей силой этого повышения является приток энергии.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Двигательная </a:t>
            </a:r>
            <a:r>
              <a:rPr lang="ru-RU"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активность</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проникает своими влияниями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самые основы жизненных процессов. </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Двигательная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активность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способствует полноценному использованию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поступающих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 организм с пищей веществ, физические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упражнения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обеспечивают использование этих веществ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для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повышения энергетического уровня, на котором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реализуется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жизнедеятельность организма и, наконец,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упражнения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вместе с закаливающими факторами </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приносят</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тканям организма ценнейшую в биологическом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отношении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информацию, стимулирующую жизнедеятельность </a:t>
            </a:r>
            <a:endPar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всех </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органов и тканей</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14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endParaRPr>
          </a:p>
        </p:txBody>
      </p:sp>
      <p:pic>
        <p:nvPicPr>
          <p:cNvPr id="6" name="Рисунок 5" descr="https://img2.goodfon.ru/original/3840x2400/2/aa/devushka-beg-otrazhenie-nebo.jpg"/>
          <p:cNvPicPr/>
          <p:nvPr/>
        </p:nvPicPr>
        <p:blipFill rotWithShape="1">
          <a:blip r:embed="rId2" cstate="print">
            <a:extLst>
              <a:ext uri="{28A0092B-C50C-407E-A947-70E740481C1C}">
                <a14:useLocalDpi xmlns:a14="http://schemas.microsoft.com/office/drawing/2010/main" xmlns="" val="0"/>
              </a:ext>
            </a:extLst>
          </a:blip>
          <a:srcRect r="11111"/>
          <a:stretch/>
        </p:blipFill>
        <p:spPr bwMode="auto">
          <a:xfrm>
            <a:off x="7202804" y="3458871"/>
            <a:ext cx="4123563" cy="3065333"/>
          </a:xfrm>
          <a:prstGeom prst="rect">
            <a:avLst/>
          </a:prstGeom>
          <a:noFill/>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3180399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sp>
        <p:nvSpPr>
          <p:cNvPr id="4" name="Прямоугольник 3"/>
          <p:cNvSpPr/>
          <p:nvPr/>
        </p:nvSpPr>
        <p:spPr>
          <a:xfrm>
            <a:off x="849773" y="393539"/>
            <a:ext cx="10886956" cy="5980868"/>
          </a:xfrm>
          <a:prstGeom prst="rect">
            <a:avLst/>
          </a:prstGeom>
        </p:spPr>
        <p:txBody>
          <a:bodyPr wrap="square">
            <a:spAutoFit/>
          </a:bodyPr>
          <a:lstStyle/>
          <a:p>
            <a:pPr lvl="0" indent="354013" algn="just">
              <a:lnSpc>
                <a:spcPct val="107000"/>
              </a:lnSpc>
            </a:pP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Воздействуя на организм, группы физических упражнений обеспечивают энергетические и пластические приобретения – в результате этих воздействий возрастает энергетический уровень организма, т.е. способность его противостоять разрушающим влияниям, укрепляются клеточные структуры тканей и органов. Упражнения оказываются также своеобразными "катализаторами" накопления ценных и устранения опасных веществ в организме.</a:t>
            </a:r>
            <a:endParaRPr lang="ru-RU" dirty="0">
              <a:solidFill>
                <a:schemeClr val="bg1"/>
              </a:solidFill>
              <a:latin typeface="Times New Roman" panose="02020603050405020304" pitchFamily="18" charset="0"/>
            </a:endParaRP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Закаливающие и другие физические факторы представляют собой мощные потоки информации, которые повышают организованность, т.е. упорядоченность, качество взаимодействия между отдельными органами и системами организма.</a:t>
            </a: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Сокращение рабочего дня, уменьшение времени на бытовые нужды и увеличение в связи с этим свободного времени ставят вопрос о социальных мероприятиях, обеспечивающих здоровый образ жизни. Одновременно с этим наблюдается ситуация, когда на многих людей обрушиваются многочисленные неблагоприятные факторы внешней среды, сложные жизненные проблемы, огромный поток информации – это все зачастую протекает на фоне далеко не блестящих биосоциальных условий жизни, уровня эмоционального напряжения при сниженной двигательной активности человека</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Как известно, предки человека развивались при наличии значительной двигательной деятельности, когда добывание пищи, борьба с врагами и т.п. повседневно требовали значительных мышечных напряжений. Вследствие этого оказалось, что опорно-двигательный аппарат, функции нервной системы, органов кровообращения и дыхания, деятельность желез секреции и т.д. могут полноценно развиваться и поддерживаться на должном уровне только при наличии достаточной систематической мышечной нагрузки.</a:t>
            </a:r>
            <a:endParaRPr lang="ru-RU" dirty="0">
              <a:latin typeface="Times New Roman" panose="02020603050405020304" pitchFamily="18" charset="0"/>
            </a:endParaRPr>
          </a:p>
          <a:p>
            <a:endParaRPr lang="ru-RU" dirty="0" smtClean="0">
              <a:latin typeface="Times New Roman" panose="02020603050405020304" pitchFamily="18" charset="0"/>
            </a:endParaRPr>
          </a:p>
          <a:p>
            <a:endParaRPr lang="ru-RU" dirty="0">
              <a:latin typeface="Times New Roman" panose="02020603050405020304" pitchFamily="18" charset="0"/>
            </a:endParaRPr>
          </a:p>
        </p:txBody>
      </p:sp>
    </p:spTree>
    <p:extLst>
      <p:ext uri="{BB962C8B-B14F-4D97-AF65-F5344CB8AC3E}">
        <p14:creationId xmlns:p14="http://schemas.microsoft.com/office/powerpoint/2010/main" xmlns="" val="1080012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pic>
        <p:nvPicPr>
          <p:cNvPr id="5" name="Рисунок 4" descr="https://fs2.tvoydnevnik.com/api2/image/getById/101/blog/10003"/>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32954" y="3361334"/>
            <a:ext cx="4303775" cy="3295498"/>
          </a:xfrm>
          <a:prstGeom prst="rect">
            <a:avLst/>
          </a:prstGeom>
          <a:noFill/>
          <a:ln>
            <a:noFill/>
          </a:ln>
        </p:spPr>
      </p:pic>
      <p:sp>
        <p:nvSpPr>
          <p:cNvPr id="4" name="Прямоугольник 3"/>
          <p:cNvSpPr/>
          <p:nvPr/>
        </p:nvSpPr>
        <p:spPr>
          <a:xfrm>
            <a:off x="849773" y="393539"/>
            <a:ext cx="10886956" cy="6250109"/>
          </a:xfrm>
          <a:prstGeom prst="rect">
            <a:avLst/>
          </a:prstGeom>
        </p:spPr>
        <p:txBody>
          <a:bodyPr wrap="square">
            <a:spAutoFit/>
          </a:bodyPr>
          <a:lstStyle/>
          <a:p>
            <a:pPr indent="354013" algn="just">
              <a:lnSpc>
                <a:spcPct val="107000"/>
              </a:lnSpc>
              <a:spcAft>
                <a:spcPts val="0"/>
              </a:spcAft>
            </a:pPr>
            <a:r>
              <a:rPr lang="ru-RU"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В настоящее время в промышленности, транспорте и в сельском хозяйстве все виды работы, связанные с приложением значительной силы и требующие выносливости в связи с длительными мышечными напряжениями, благодаря механизации труда постепенно исчезают. С каждым годом все больше увеличивается число лиц, труд которых образно характеризуется как "кнопочное" (в том числе компьютерное) управление различными механизмами. Распространение общественного и личного транспорта постоянно снижают общую сумму мышечных усилий. Все это, несомненно, облегчает условия жизни человека, но вместе с тем оказывает неблагоприятное влияние, лишая организм мышечных усилий. Недостаток мышечных напряжений в труде, в быту и при передвижениях следует корректировать специальными оздоровительными мероприятиями</a:t>
            </a: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Значение необходимости для организма мышечных нагрузок особенно проявляется при гиподинамии – снижении мышечных усилий – и при гипокинезии –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снижении двигательной активности. Недостаточная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двигательная активность сопровождается атрофией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и дегенерацией скелетных мышц. Мышечные волокна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становятся тоньше, вес мышц уменьшается, снижается</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мышечная сила, тонус мышц и т.д. Продолжительная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гипокинезия (гиподинамия) отражается и на функциях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ряда сенсорных систем. В частности, отмечено ухудшение</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состояния зрительного, вестибулярного и </a:t>
            </a:r>
          </a:p>
          <a:p>
            <a:pPr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двигательного анализаторов. </a:t>
            </a:r>
            <a:endParaRPr lang="ru-RU" sz="1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7975131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9773" y="393539"/>
            <a:ext cx="11095299" cy="6130665"/>
          </a:xfrm>
        </p:spPr>
        <p:txBody>
          <a:bodyPr/>
          <a:lstStyle/>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pPr marL="0" indent="0">
              <a:buNone/>
            </a:pPr>
            <a:endParaRPr lang="ru-RU" dirty="0"/>
          </a:p>
        </p:txBody>
      </p:sp>
      <p:sp>
        <p:nvSpPr>
          <p:cNvPr id="4" name="Прямоугольник 3"/>
          <p:cNvSpPr/>
          <p:nvPr/>
        </p:nvSpPr>
        <p:spPr>
          <a:xfrm>
            <a:off x="849773" y="393539"/>
            <a:ext cx="10886956" cy="7792005"/>
          </a:xfrm>
          <a:prstGeom prst="rect">
            <a:avLst/>
          </a:prstGeom>
        </p:spPr>
        <p:txBody>
          <a:bodyPr wrap="square">
            <a:spAutoFit/>
          </a:bodyPr>
          <a:lstStyle/>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Кроме того, наблюдаются также изменения в системе кровообращения, уменьшение размеров сердца, снижение ударного и минутного объемов крови, учащение пульса, уменьшение массы циркулирующей крови, удлинение времени ее кругооборота. Внешне дыхание при гипокинезии в покое характеризуется уменьшением объема легочной вентиляции и снижением на 5–20% основного обмена. Во время мышечной работы экономичность вегетативных функций снижается, вследствие чего при тех же самых мышечных нагрузках увеличивается как кислородный запрос, так и кислородный долг. Наблюдается снижение функций эндокринных желез, в частности надпочечников. Однообразное малоподвижное состояние организма может приводить постепенно к сглаживанию изменений суточного режима пульса, температуры и некоторых других функций организма.</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Для организма двигательная активность является физиологической потребностью. Каждое проявление двигательной активности индуцирует образование метаболитов, которые необходимы для нормального функционирования организма. Без необходимого объема движений организм не может накапливать энергию, необходимую для нормальной жизнедеятельности и для противостояния стрессу. Действительно, мышечные напряжения, контрастные температурные воздействия, солнечная радиация, умеренная гипоксия – все это стресс, который в определенной своей мере полезен, необходим организму. Иными словами, без определенного объема двигательной активности человек не может воспользоваться в своей жизни тем, что заложено в него природой, не может дожить до почтенной старости, не может быть здоровым и счастливым.</a:t>
            </a:r>
          </a:p>
          <a:p>
            <a:pPr indent="354013" algn="just">
              <a:lnSpc>
                <a:spcPct val="107000"/>
              </a:lnSpc>
              <a:spcAft>
                <a:spcPts val="0"/>
              </a:spcAft>
            </a:pPr>
            <a:r>
              <a:rPr lang="ru-RU"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Для компенсации недостаточной подвижности используются оздоровительные физические упражнения. Занятие физической культурой способствует улучшению координации деятельности нервных центров, способствуют более точной ориентации человека в пространстве, улучшают процессы мышления, памяти, концентрации внимания, повышают функциональные резервы многих органов и систем организма. </a:t>
            </a:r>
            <a:endParaRPr lang="ru-RU" sz="1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indent="354013" algn="just">
              <a:lnSpc>
                <a:spcPct val="107000"/>
              </a:lnSpc>
              <a:spcAft>
                <a:spcPts val="0"/>
              </a:spcAft>
            </a:pPr>
            <a:endParaRPr lang="ru-RU" sz="14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endParaRPr lang="ru-RU" dirty="0" smtClean="0">
              <a:latin typeface="Times New Roman" panose="02020603050405020304" pitchFamily="18" charset="0"/>
            </a:endParaRPr>
          </a:p>
          <a:p>
            <a:endParaRPr lang="ru-RU" dirty="0">
              <a:latin typeface="Times New Roman" panose="02020603050405020304" pitchFamily="18" charset="0"/>
            </a:endParaRPr>
          </a:p>
        </p:txBody>
      </p:sp>
    </p:spTree>
    <p:extLst>
      <p:ext uri="{BB962C8B-B14F-4D97-AF65-F5344CB8AC3E}">
        <p14:creationId xmlns:p14="http://schemas.microsoft.com/office/powerpoint/2010/main" xmlns="" val="2198081930"/>
      </p:ext>
    </p:extLst>
  </p:cSld>
  <p:clrMapOvr>
    <a:masterClrMapping/>
  </p:clrMapOvr>
</p:sld>
</file>

<file path=ppt/theme/theme1.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xmlns=""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129</TotalTime>
  <Words>2898</Words>
  <Application>Microsoft Office PowerPoint</Application>
  <PresentationFormat>Произвольный</PresentationFormat>
  <Paragraphs>287</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Сектор</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Артём</dc:creator>
  <cp:lastModifiedBy>Сергей Иванович Гайдучок</cp:lastModifiedBy>
  <cp:revision>38</cp:revision>
  <dcterms:created xsi:type="dcterms:W3CDTF">2019-12-05T10:25:04Z</dcterms:created>
  <dcterms:modified xsi:type="dcterms:W3CDTF">2022-09-14T06:58:35Z</dcterms:modified>
</cp:coreProperties>
</file>