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8"/>
  </p:handoutMasterIdLst>
  <p:sldIdLst>
    <p:sldId id="256" r:id="rId2"/>
    <p:sldId id="263" r:id="rId3"/>
    <p:sldId id="265" r:id="rId4"/>
    <p:sldId id="266" r:id="rId5"/>
    <p:sldId id="264" r:id="rId6"/>
    <p:sldId id="267" r:id="rId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  <p:ext uri="{2D200454-40CA-4A62-9FC3-DE9A4176ACB9}">
      <p15:notes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74"/>
    <a:srgbClr val="3A5896"/>
    <a:srgbClr val="385592"/>
    <a:srgbClr val="FFFFFF"/>
    <a:srgbClr val="173A8D"/>
    <a:srgbClr val="D6DEEA"/>
    <a:srgbClr val="9F9289"/>
    <a:srgbClr val="E2DEDB"/>
    <a:srgbClr val="F1F1F1"/>
    <a:srgbClr val="1D3C7A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3" d="100"/>
          <a:sy n="113" d="100"/>
        </p:scale>
        <p:origin x="-1500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5" d="100"/>
          <a:sy n="85" d="100"/>
        </p:scale>
        <p:origin x="3804" y="102"/>
      </p:cViewPr>
      <p:guideLst/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E2DD1C9-4BB6-422A-8F34-C157EA500BD9}" type="datetimeFigureOut">
              <a:rPr lang="en-US" smtClean="0"/>
              <a:pPr/>
              <a:t>9/24/2022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A997E4-EE34-411C-9FF1-22B934EF533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12741131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pPr/>
              <a:t>9/24/2022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7508456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pPr/>
              <a:t>9/24/2022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7127254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1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pPr/>
              <a:t>9/24/2022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3825810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pPr/>
              <a:t>9/24/2022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5300949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41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6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pPr/>
              <a:t>9/24/2022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3094675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pPr/>
              <a:t>9/24/2022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0187502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8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1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1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pPr/>
              <a:t>9/24/2022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6481377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pPr/>
              <a:t>9/24/2022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8178676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pPr/>
              <a:t>9/24/2022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4002460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8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pPr/>
              <a:t>9/24/2022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3548970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8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pPr/>
              <a:t>9/24/2022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5086395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270000"/>
            <a:ext cx="7886699" cy="4906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3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BD9794-A4CC-42D0-9A65-24C6B9EF4076}" type="datetimeFigureOut">
              <a:rPr lang="en-US" smtClean="0"/>
              <a:pPr/>
              <a:t>9/24/2022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3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3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E8DF1E-33BB-4377-9A26-35481BA06C7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133084"/>
            <a:ext cx="7886699" cy="104722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2233214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tx1"/>
          </a:solidFill>
          <a:latin typeface="+mn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6.jpeg"/><Relationship Id="rId7" Type="http://schemas.openxmlformats.org/officeDocument/2006/relationships/image" Target="../media/image10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0" name="Title 1"/>
          <p:cNvSpPr txBox="1">
            <a:spLocks/>
          </p:cNvSpPr>
          <p:nvPr/>
        </p:nvSpPr>
        <p:spPr>
          <a:xfrm>
            <a:off x="270934" y="1883130"/>
            <a:ext cx="8542866" cy="78833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ru-RU" sz="5400" b="1" dirty="0" smtClean="0">
              <a:ln w="0"/>
              <a:solidFill>
                <a:srgbClr val="003374"/>
              </a:solidFill>
              <a:latin typeface="+mn-lt"/>
            </a:endParaRPr>
          </a:p>
          <a:p>
            <a:endParaRPr lang="ru-RU" sz="5400" b="1" dirty="0" smtClean="0">
              <a:ln w="0"/>
              <a:solidFill>
                <a:srgbClr val="003374"/>
              </a:solidFill>
              <a:latin typeface="+mn-lt"/>
            </a:endParaRPr>
          </a:p>
          <a:p>
            <a:r>
              <a:rPr lang="ru-RU" sz="5400" b="1" dirty="0" err="1" smtClean="0">
                <a:ln w="0"/>
                <a:solidFill>
                  <a:srgbClr val="003374"/>
                </a:solidFill>
                <a:latin typeface="+mn-lt"/>
              </a:rPr>
              <a:t>Лэпбук</a:t>
            </a:r>
            <a:r>
              <a:rPr lang="ru-RU" sz="5400" b="1" dirty="0" smtClean="0">
                <a:ln w="0"/>
                <a:solidFill>
                  <a:srgbClr val="003374"/>
                </a:solidFill>
                <a:latin typeface="+mn-lt"/>
              </a:rPr>
              <a:t> </a:t>
            </a:r>
          </a:p>
          <a:p>
            <a:r>
              <a:rPr lang="ru-RU" sz="5400" b="1" dirty="0" smtClean="0">
                <a:ln w="0"/>
                <a:solidFill>
                  <a:srgbClr val="003374"/>
                </a:solidFill>
                <a:latin typeface="+mn-lt"/>
              </a:rPr>
              <a:t>«Огонь - друг, огонь -  враг»</a:t>
            </a:r>
            <a:endParaRPr lang="en-US" sz="5400" b="1" dirty="0">
              <a:ln w="0"/>
              <a:solidFill>
                <a:srgbClr val="003374"/>
              </a:solidFill>
              <a:latin typeface="+mn-lt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3056466" y="5595036"/>
            <a:ext cx="290406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Подготовила воспитатель: </a:t>
            </a:r>
            <a:endParaRPr lang="ru-RU" b="1" dirty="0" smtClean="0"/>
          </a:p>
          <a:p>
            <a:r>
              <a:rPr lang="ru-RU" b="1" dirty="0" err="1" smtClean="0"/>
              <a:t>Тюпикина</a:t>
            </a:r>
            <a:r>
              <a:rPr lang="ru-RU" b="1" dirty="0" smtClean="0"/>
              <a:t> </a:t>
            </a:r>
            <a:r>
              <a:rPr lang="ru-RU" b="1" dirty="0" smtClean="0"/>
              <a:t>О.В.</a:t>
            </a:r>
            <a:endParaRPr lang="ru-RU" b="1" dirty="0"/>
          </a:p>
        </p:txBody>
      </p:sp>
      <p:pic>
        <p:nvPicPr>
          <p:cNvPr id="19" name="Рисунок 18" descr="C:\Users\андрей\Downloads\20201211_140449.jpg"/>
          <p:cNvPicPr/>
          <p:nvPr/>
        </p:nvPicPr>
        <p:blipFill>
          <a:blip r:embed="rId3" cstate="print"/>
          <a:srcRect l="19194" t="5158" r="53236" b="26915"/>
          <a:stretch>
            <a:fillRect/>
          </a:stretch>
        </p:blipFill>
        <p:spPr bwMode="auto">
          <a:xfrm>
            <a:off x="3539066" y="3073400"/>
            <a:ext cx="1905000" cy="21674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2480652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05467" y="143933"/>
            <a:ext cx="6663266" cy="6714068"/>
          </a:xfrm>
        </p:spPr>
        <p:txBody>
          <a:bodyPr>
            <a:normAutofit fontScale="40000" lnSpcReduction="20000"/>
          </a:bodyPr>
          <a:lstStyle/>
          <a:p>
            <a:pPr>
              <a:lnSpc>
                <a:spcPct val="120000"/>
              </a:lnSpc>
              <a:buNone/>
            </a:pPr>
            <a:endParaRPr lang="ru-RU" sz="3600" b="1" i="1" dirty="0" smtClean="0"/>
          </a:p>
          <a:p>
            <a:pPr>
              <a:lnSpc>
                <a:spcPct val="120000"/>
              </a:lnSpc>
              <a:buNone/>
            </a:pPr>
            <a:r>
              <a:rPr lang="ru-RU" sz="4500" b="1" i="1" dirty="0" smtClean="0"/>
              <a:t>Цель:</a:t>
            </a:r>
            <a:r>
              <a:rPr lang="ru-RU" sz="4500" i="1" dirty="0" smtClean="0"/>
              <a:t> обучить детей выполнять правила пожарной безопасности, познакомить с правилами поведения в экстремальных ситуациях, сформировать навыки самостоятельности.</a:t>
            </a:r>
            <a:endParaRPr lang="ru-RU" sz="4500" dirty="0" smtClean="0"/>
          </a:p>
          <a:p>
            <a:pPr>
              <a:lnSpc>
                <a:spcPct val="120000"/>
              </a:lnSpc>
              <a:buNone/>
            </a:pPr>
            <a:r>
              <a:rPr lang="ru-RU" sz="4500" dirty="0" smtClean="0"/>
              <a:t> </a:t>
            </a:r>
            <a:r>
              <a:rPr lang="ru-RU" sz="4500" b="1" i="1" dirty="0" smtClean="0"/>
              <a:t>Задачи:</a:t>
            </a:r>
            <a:endParaRPr lang="ru-RU" sz="4500" dirty="0" smtClean="0"/>
          </a:p>
          <a:p>
            <a:pPr lvl="0">
              <a:lnSpc>
                <a:spcPct val="120000"/>
              </a:lnSpc>
              <a:buFont typeface="Wingdings" pitchFamily="2" charset="2"/>
              <a:buChar char="Ø"/>
            </a:pPr>
            <a:r>
              <a:rPr lang="ru-RU" sz="4500" i="1" dirty="0" smtClean="0"/>
              <a:t>Закрепить знания детей о правилах пожарной безопасности;</a:t>
            </a:r>
            <a:endParaRPr lang="ru-RU" sz="4500" dirty="0" smtClean="0"/>
          </a:p>
          <a:p>
            <a:pPr lvl="0">
              <a:lnSpc>
                <a:spcPct val="120000"/>
              </a:lnSpc>
              <a:buFont typeface="Wingdings" pitchFamily="2" charset="2"/>
              <a:buChar char="Ø"/>
            </a:pPr>
            <a:r>
              <a:rPr lang="ru-RU" sz="4500" i="1" dirty="0" smtClean="0"/>
              <a:t>Формировать понимание необходимости соблюдения правил пожарной безопасности;</a:t>
            </a:r>
            <a:endParaRPr lang="ru-RU" sz="4500" dirty="0" smtClean="0"/>
          </a:p>
          <a:p>
            <a:pPr lvl="0">
              <a:lnSpc>
                <a:spcPct val="120000"/>
              </a:lnSpc>
              <a:buFont typeface="Wingdings" pitchFamily="2" charset="2"/>
              <a:buChar char="Ø"/>
            </a:pPr>
            <a:r>
              <a:rPr lang="ru-RU" sz="4500" i="1" dirty="0" smtClean="0"/>
              <a:t>Продолжать расширять представления о безопасном поведении в случае возникновения пожара (умении ориентироваться в группе и в других помещениях, уметь позвонить  на«101»);</a:t>
            </a:r>
            <a:endParaRPr lang="ru-RU" sz="4500" dirty="0" smtClean="0"/>
          </a:p>
          <a:p>
            <a:pPr lvl="0">
              <a:lnSpc>
                <a:spcPct val="120000"/>
              </a:lnSpc>
              <a:buFont typeface="Wingdings" pitchFamily="2" charset="2"/>
              <a:buChar char="Ø"/>
            </a:pPr>
            <a:r>
              <a:rPr lang="ru-RU" sz="4500" i="1" dirty="0" smtClean="0"/>
              <a:t>Продолжать знакомить со средствами пожаротушения;</a:t>
            </a:r>
            <a:endParaRPr lang="ru-RU" sz="4500" dirty="0" smtClean="0"/>
          </a:p>
          <a:p>
            <a:pPr lvl="0">
              <a:lnSpc>
                <a:spcPct val="120000"/>
              </a:lnSpc>
              <a:buFont typeface="Wingdings" pitchFamily="2" charset="2"/>
              <a:buChar char="Ø"/>
            </a:pPr>
            <a:r>
              <a:rPr lang="ru-RU" sz="4500" i="1" dirty="0" smtClean="0"/>
              <a:t>Уточнить знания детей о профессии пожарного;</a:t>
            </a:r>
            <a:endParaRPr lang="ru-RU" sz="4500" dirty="0" smtClean="0"/>
          </a:p>
          <a:p>
            <a:pPr lvl="0">
              <a:lnSpc>
                <a:spcPct val="120000"/>
              </a:lnSpc>
              <a:buFont typeface="Wingdings" pitchFamily="2" charset="2"/>
              <a:buChar char="Ø"/>
            </a:pPr>
            <a:r>
              <a:rPr lang="ru-RU" sz="4500" i="1" dirty="0" smtClean="0"/>
              <a:t>Учить безопасному обращению с бытовыми приборами;</a:t>
            </a:r>
            <a:endParaRPr lang="ru-RU" sz="4500" dirty="0" smtClean="0"/>
          </a:p>
          <a:p>
            <a:pPr lvl="0">
              <a:lnSpc>
                <a:spcPct val="120000"/>
              </a:lnSpc>
              <a:buFont typeface="Wingdings" pitchFamily="2" charset="2"/>
              <a:buChar char="Ø"/>
            </a:pPr>
            <a:r>
              <a:rPr lang="ru-RU" sz="4500" i="1" dirty="0" smtClean="0"/>
              <a:t>Активизировать словарь;</a:t>
            </a:r>
            <a:endParaRPr lang="ru-RU" sz="4500" dirty="0" smtClean="0"/>
          </a:p>
          <a:p>
            <a:pPr lvl="0">
              <a:lnSpc>
                <a:spcPct val="120000"/>
              </a:lnSpc>
              <a:buFont typeface="Wingdings" pitchFamily="2" charset="2"/>
              <a:buChar char="Ø"/>
            </a:pPr>
            <a:r>
              <a:rPr lang="ru-RU" sz="4500" i="1" dirty="0" smtClean="0"/>
              <a:t>Воспитывать ответственность за свою жизнь.</a:t>
            </a:r>
            <a:endParaRPr lang="ru-RU" sz="4500" dirty="0" smtClean="0"/>
          </a:p>
          <a:p>
            <a:pPr>
              <a:lnSpc>
                <a:spcPct val="120000"/>
              </a:lnSpc>
              <a:buFont typeface="Wingdings" pitchFamily="2" charset="2"/>
              <a:buChar char="Ø"/>
            </a:pPr>
            <a:endParaRPr lang="ru-RU" dirty="0" smtClean="0"/>
          </a:p>
          <a:p>
            <a:pPr>
              <a:lnSpc>
                <a:spcPct val="120000"/>
              </a:lnSpc>
            </a:pPr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371600" y="448734"/>
            <a:ext cx="6697134" cy="4906963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ru-RU" dirty="0" smtClean="0"/>
              <a:t>   Позвольте представить вашему вниманию </a:t>
            </a:r>
            <a:r>
              <a:rPr lang="ru-RU" dirty="0" err="1" smtClean="0"/>
              <a:t>лепбук</a:t>
            </a:r>
            <a:r>
              <a:rPr lang="ru-RU" dirty="0" smtClean="0"/>
              <a:t> «Огонь - друг, огонь – враг». Игровые задания данной интерактивной и развивающей папки направлены на развитие познавательных процессов детей старшего дошкольного возраста.</a:t>
            </a:r>
          </a:p>
          <a:p>
            <a:pPr marL="0" indent="0">
              <a:buNone/>
            </a:pPr>
            <a:r>
              <a:rPr lang="ru-RU" dirty="0" smtClean="0"/>
              <a:t>   Содержание </a:t>
            </a:r>
            <a:r>
              <a:rPr lang="ru-RU" dirty="0" err="1" smtClean="0"/>
              <a:t>лепбука</a:t>
            </a:r>
            <a:r>
              <a:rPr lang="ru-RU" dirty="0" smtClean="0"/>
              <a:t> предусматривает использование разнообразных методов в работе с ним:</a:t>
            </a:r>
          </a:p>
          <a:p>
            <a:pPr marL="0" indent="0"/>
            <a:r>
              <a:rPr lang="ru-RU" dirty="0" smtClean="0"/>
              <a:t> наглядных </a:t>
            </a:r>
            <a:r>
              <a:rPr lang="ru-RU" i="1" dirty="0" smtClean="0"/>
              <a:t>(рассматривание иллюстраций)</a:t>
            </a:r>
            <a:r>
              <a:rPr lang="ru-RU" dirty="0" smtClean="0"/>
              <a:t>;</a:t>
            </a:r>
          </a:p>
          <a:p>
            <a:pPr marL="0" indent="0"/>
            <a:r>
              <a:rPr lang="ru-RU" dirty="0" smtClean="0"/>
              <a:t> словесных </a:t>
            </a:r>
            <a:r>
              <a:rPr lang="ru-RU" i="1" dirty="0" smtClean="0"/>
              <a:t>(беседы, чтение художественной литературы о пожаре)</a:t>
            </a:r>
            <a:r>
              <a:rPr lang="ru-RU" dirty="0" smtClean="0"/>
              <a:t>;</a:t>
            </a:r>
          </a:p>
          <a:p>
            <a:pPr marL="0" indent="0"/>
            <a:r>
              <a:rPr lang="ru-RU" dirty="0" smtClean="0"/>
              <a:t> практические </a:t>
            </a:r>
            <a:r>
              <a:rPr lang="ru-RU" i="1" dirty="0" smtClean="0"/>
              <a:t>(игры, правила поведения при пожаре)</a:t>
            </a:r>
            <a:endParaRPr lang="ru-RU" dirty="0" smtClean="0"/>
          </a:p>
          <a:p>
            <a:endParaRPr lang="ru-RU" dirty="0"/>
          </a:p>
        </p:txBody>
      </p:sp>
      <p:pic>
        <p:nvPicPr>
          <p:cNvPr id="4" name="Рисунок 3" descr="C:\Users\андрей\Downloads\20201211_140449.jpg"/>
          <p:cNvPicPr/>
          <p:nvPr/>
        </p:nvPicPr>
        <p:blipFill>
          <a:blip r:embed="rId2" cstate="print"/>
          <a:srcRect l="14270" r="19027"/>
          <a:stretch>
            <a:fillRect/>
          </a:stretch>
        </p:blipFill>
        <p:spPr bwMode="auto">
          <a:xfrm>
            <a:off x="3098801" y="4932362"/>
            <a:ext cx="2904066" cy="1925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i="1" dirty="0" smtClean="0"/>
              <a:t>Содержание </a:t>
            </a:r>
            <a:r>
              <a:rPr lang="ru-RU" b="1" i="1" dirty="0" err="1" smtClean="0"/>
              <a:t>Лэпбука</a:t>
            </a:r>
            <a:r>
              <a:rPr lang="ru-RU" b="1" i="1" dirty="0" smtClean="0"/>
              <a:t>: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363133" y="770467"/>
            <a:ext cx="6409267" cy="5748865"/>
          </a:xfrm>
        </p:spPr>
        <p:txBody>
          <a:bodyPr>
            <a:normAutofit fontScale="47500" lnSpcReduction="20000"/>
          </a:bodyPr>
          <a:lstStyle/>
          <a:p>
            <a:r>
              <a:rPr lang="ru-RU" i="1" dirty="0" smtClean="0"/>
              <a:t>Викторина«Правила пожарной безопасности в стихах»</a:t>
            </a:r>
            <a:endParaRPr lang="ru-RU" dirty="0" smtClean="0"/>
          </a:p>
          <a:p>
            <a:r>
              <a:rPr lang="ru-RU" i="1" dirty="0" smtClean="0"/>
              <a:t>Цель: посредством ознакомления детей с правилами пожарной безопасности, способствовать формированию осознанного отношения к сохранению своего здоровья и здоровья окружающих.</a:t>
            </a:r>
            <a:endParaRPr lang="ru-RU" dirty="0" smtClean="0"/>
          </a:p>
          <a:p>
            <a:r>
              <a:rPr lang="ru-RU" i="1" dirty="0" smtClean="0"/>
              <a:t>Кармашек дидактическая игра «Огонь – друг, огонь – враг»»</a:t>
            </a:r>
            <a:endParaRPr lang="ru-RU" dirty="0" smtClean="0"/>
          </a:p>
          <a:p>
            <a:r>
              <a:rPr lang="ru-RU" i="1" dirty="0" smtClean="0"/>
              <a:t>Цель: посредством ознакомления детей с пожароопасными предметами, формировать осознанное и осторожное отношение к предметам, которые наиболее часто являются причиной пожара.</a:t>
            </a:r>
            <a:endParaRPr lang="ru-RU" dirty="0" smtClean="0"/>
          </a:p>
          <a:p>
            <a:r>
              <a:rPr lang="ru-RU" i="1" dirty="0" smtClean="0"/>
              <a:t>Кармашек дидактическая игра «Соблюдай  ППБ»</a:t>
            </a:r>
            <a:endParaRPr lang="ru-RU" dirty="0" smtClean="0"/>
          </a:p>
          <a:p>
            <a:r>
              <a:rPr lang="ru-RU" i="1" dirty="0" smtClean="0"/>
              <a:t>Цель: посредством дидактической игры показать значимость огня в жизни человека в той или иной ситуации</a:t>
            </a:r>
            <a:endParaRPr lang="ru-RU" dirty="0" smtClean="0"/>
          </a:p>
          <a:p>
            <a:r>
              <a:rPr lang="ru-RU" i="1" dirty="0" smtClean="0"/>
              <a:t>Кармашек «Игра «Да и Нет»</a:t>
            </a:r>
            <a:endParaRPr lang="ru-RU" dirty="0" smtClean="0"/>
          </a:p>
          <a:p>
            <a:r>
              <a:rPr lang="ru-RU" i="1" dirty="0" smtClean="0"/>
              <a:t>Цель: посредством использования дидактической игры, способствовать совершенствованию умения определять способы решения поставленной задачи.</a:t>
            </a:r>
            <a:endParaRPr lang="ru-RU" dirty="0" smtClean="0"/>
          </a:p>
          <a:p>
            <a:r>
              <a:rPr lang="ru-RU" i="1" dirty="0" smtClean="0"/>
              <a:t>Кармашек «Пожарная безопасность» (беседы)</a:t>
            </a:r>
            <a:endParaRPr lang="ru-RU" dirty="0" smtClean="0"/>
          </a:p>
          <a:p>
            <a:r>
              <a:rPr lang="ru-RU" i="1" dirty="0" smtClean="0"/>
              <a:t>Цель: посредством предложенных бесед, способствовать формированию представлений о безопасном поведении в быту, социуме, природе.</a:t>
            </a:r>
            <a:endParaRPr lang="ru-RU" dirty="0" smtClean="0"/>
          </a:p>
          <a:p>
            <a:r>
              <a:rPr lang="ru-RU" i="1" dirty="0" smtClean="0"/>
              <a:t>Кармашки «Подбери картинку»</a:t>
            </a:r>
            <a:endParaRPr lang="ru-RU" dirty="0" smtClean="0"/>
          </a:p>
          <a:p>
            <a:r>
              <a:rPr lang="ru-RU" i="1" dirty="0" smtClean="0"/>
              <a:t>Цель: посредством использования художественной литературы, способствовать развитию социального и эмоционального интеллекта, при формировании основ безопасного поведения в быту, социуме, природе.</a:t>
            </a:r>
            <a:endParaRPr lang="ru-RU" dirty="0" smtClean="0"/>
          </a:p>
          <a:p>
            <a:r>
              <a:rPr lang="ru-RU" i="1" dirty="0" smtClean="0"/>
              <a:t>Кармашек «</a:t>
            </a:r>
            <a:r>
              <a:rPr lang="ru-RU" i="1" dirty="0" err="1" smtClean="0"/>
              <a:t>Пазл</a:t>
            </a:r>
            <a:r>
              <a:rPr lang="ru-RU" i="1" dirty="0" smtClean="0"/>
              <a:t> «Пожарная машина»</a:t>
            </a:r>
            <a:endParaRPr lang="ru-RU" dirty="0" smtClean="0"/>
          </a:p>
          <a:p>
            <a:r>
              <a:rPr lang="ru-RU" i="1" dirty="0" smtClean="0"/>
              <a:t>Кармашек «</a:t>
            </a:r>
            <a:r>
              <a:rPr lang="ru-RU" i="1" dirty="0" err="1" smtClean="0"/>
              <a:t>Пазл</a:t>
            </a:r>
            <a:r>
              <a:rPr lang="ru-RU" i="1" dirty="0" smtClean="0"/>
              <a:t> « Юный пожарный»</a:t>
            </a:r>
            <a:endParaRPr lang="ru-RU" dirty="0" smtClean="0"/>
          </a:p>
          <a:p>
            <a:r>
              <a:rPr lang="ru-RU" i="1" dirty="0" smtClean="0"/>
              <a:t>Кармашек «</a:t>
            </a:r>
            <a:r>
              <a:rPr lang="ru-RU" i="1" dirty="0" err="1" smtClean="0"/>
              <a:t>Пазл</a:t>
            </a:r>
            <a:r>
              <a:rPr lang="ru-RU" i="1" dirty="0" smtClean="0"/>
              <a:t> «Что пригодится на пожаре»</a:t>
            </a:r>
          </a:p>
          <a:p>
            <a:r>
              <a:rPr lang="ru-RU" i="1" dirty="0" smtClean="0"/>
              <a:t>Кармашек «</a:t>
            </a:r>
            <a:r>
              <a:rPr lang="ru-RU" i="1" dirty="0" err="1" smtClean="0"/>
              <a:t>Пазл</a:t>
            </a:r>
            <a:r>
              <a:rPr lang="ru-RU" i="1" dirty="0" smtClean="0"/>
              <a:t> «Собери пожарный щит»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>       </a:t>
            </a:r>
            <a:endParaRPr lang="ru-RU" dirty="0"/>
          </a:p>
        </p:txBody>
      </p:sp>
      <p:pic>
        <p:nvPicPr>
          <p:cNvPr id="4" name="Picture 5" descr="D:\Оксана\работа\лэтбук\фото\20210202_093429.jpg"/>
          <p:cNvPicPr>
            <a:picLocks noChangeAspect="1" noChangeArrowheads="1"/>
          </p:cNvPicPr>
          <p:nvPr/>
        </p:nvPicPr>
        <p:blipFill>
          <a:blip r:embed="rId2" cstate="print"/>
          <a:srcRect r="6820" b="6949"/>
          <a:stretch>
            <a:fillRect/>
          </a:stretch>
        </p:blipFill>
        <p:spPr bwMode="auto">
          <a:xfrm rot="5400000">
            <a:off x="-418097" y="716438"/>
            <a:ext cx="2573867" cy="14457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2" descr="D:\Оксана\работа\лэтбук\фото\20210202_09374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400000">
            <a:off x="6806934" y="905671"/>
            <a:ext cx="2785535" cy="156686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Содержимое 3" descr="C:\Users\андрей\Downloads\20201211_140449.jpg"/>
          <p:cNvPicPr>
            <a:picLocks/>
          </p:cNvPicPr>
          <p:nvPr/>
        </p:nvPicPr>
        <p:blipFill>
          <a:blip r:embed="rId4" cstate="print"/>
          <a:srcRect l="49214" t="41244" r="20153" b="4892"/>
          <a:stretch>
            <a:fillRect/>
          </a:stretch>
        </p:blipFill>
        <p:spPr bwMode="auto">
          <a:xfrm>
            <a:off x="5562600" y="5181600"/>
            <a:ext cx="2269066" cy="16764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C:\Users\андрей\Downloads\20201211_140449.jpg"/>
          <p:cNvPicPr>
            <a:picLocks noGrp="1"/>
          </p:cNvPicPr>
          <p:nvPr>
            <p:ph idx="1"/>
          </p:nvPr>
        </p:nvPicPr>
        <p:blipFill>
          <a:blip r:embed="rId2" cstate="print"/>
          <a:srcRect l="49214" t="41244" r="20153" b="4892"/>
          <a:stretch>
            <a:fillRect/>
          </a:stretch>
        </p:blipFill>
        <p:spPr bwMode="auto">
          <a:xfrm>
            <a:off x="1" y="3962401"/>
            <a:ext cx="2760132" cy="230293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Рисунок 7" descr="C:\Users\андрей\Downloads\20201211_140500.jpg"/>
          <p:cNvPicPr/>
          <p:nvPr/>
        </p:nvPicPr>
        <p:blipFill>
          <a:blip r:embed="rId3" cstate="print"/>
          <a:srcRect l="11705" r="20310"/>
          <a:stretch>
            <a:fillRect/>
          </a:stretch>
        </p:blipFill>
        <p:spPr bwMode="auto">
          <a:xfrm>
            <a:off x="5476214" y="4037541"/>
            <a:ext cx="3491706" cy="23717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26" name="Picture 2" descr="D:\Оксана\работа\лэтбук\фото\20210202_093033.jpg"/>
          <p:cNvPicPr>
            <a:picLocks noChangeAspect="1" noChangeArrowheads="1"/>
          </p:cNvPicPr>
          <p:nvPr/>
        </p:nvPicPr>
        <p:blipFill>
          <a:blip r:embed="rId4" cstate="print"/>
          <a:srcRect l="5683" t="3161" r="16280"/>
          <a:stretch>
            <a:fillRect/>
          </a:stretch>
        </p:blipFill>
        <p:spPr bwMode="auto">
          <a:xfrm rot="5400000">
            <a:off x="1838365" y="492166"/>
            <a:ext cx="3259667" cy="227533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28" name="Picture 4" descr="D:\Оксана\работа\лэтбук\фото\20210202_093213.jpg"/>
          <p:cNvPicPr>
            <a:picLocks noChangeAspect="1" noChangeArrowheads="1"/>
          </p:cNvPicPr>
          <p:nvPr/>
        </p:nvPicPr>
        <p:blipFill>
          <a:blip r:embed="rId5" cstate="print"/>
          <a:srcRect l="10323" r="3840"/>
          <a:stretch>
            <a:fillRect/>
          </a:stretch>
        </p:blipFill>
        <p:spPr bwMode="auto">
          <a:xfrm rot="5400000">
            <a:off x="2441159" y="3900374"/>
            <a:ext cx="3445936" cy="246932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29" name="Picture 5" descr="D:\Оксана\работа\лэтбук\фото\20210202_093429.jpg"/>
          <p:cNvPicPr>
            <a:picLocks noChangeAspect="1" noChangeArrowheads="1"/>
          </p:cNvPicPr>
          <p:nvPr/>
        </p:nvPicPr>
        <p:blipFill>
          <a:blip r:embed="rId6" cstate="print"/>
          <a:srcRect r="6820" b="6949"/>
          <a:stretch>
            <a:fillRect/>
          </a:stretch>
        </p:blipFill>
        <p:spPr bwMode="auto">
          <a:xfrm rot="5400000">
            <a:off x="-623398" y="792731"/>
            <a:ext cx="3617462" cy="2032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2" name="Picture 2" descr="D:\Оксана\работа\лэтбук\фото\20210202_093745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rot="5400000">
            <a:off x="6315900" y="753938"/>
            <a:ext cx="3446571" cy="193869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8" cstate="print"/>
          <a:srcRect b="2140"/>
          <a:stretch>
            <a:fillRect/>
          </a:stretch>
        </p:blipFill>
        <p:spPr bwMode="auto">
          <a:xfrm>
            <a:off x="4895101" y="0"/>
            <a:ext cx="1902855" cy="331046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20384" y="2097351"/>
            <a:ext cx="5204883" cy="1047221"/>
          </a:xfrm>
        </p:spPr>
        <p:txBody>
          <a:bodyPr/>
          <a:lstStyle/>
          <a:p>
            <a:r>
              <a:rPr lang="ru-RU" dirty="0" smtClean="0"/>
              <a:t>Спасибо за внимание!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450</TotalTime>
  <Words>272</Words>
  <Application>Microsoft Office PowerPoint</Application>
  <PresentationFormat>Экран (4:3)</PresentationFormat>
  <Paragraphs>41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Office Theme</vt:lpstr>
      <vt:lpstr>Слайд 1</vt:lpstr>
      <vt:lpstr>Слайд 2</vt:lpstr>
      <vt:lpstr>Слайд 3</vt:lpstr>
      <vt:lpstr>Содержание Лэпбука: </vt:lpstr>
      <vt:lpstr>Слайд 5</vt:lpstr>
      <vt:lpstr>Спасибо за внимание!</vt:lpstr>
    </vt:vector>
  </TitlesOfParts>
  <Company>PJSC "New Engineering Technologies"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Name of presentation</dc:title>
  <dc:creator>Markasian, Pavel (KIEVH)</dc:creator>
  <cp:lastModifiedBy>HP</cp:lastModifiedBy>
  <cp:revision>95</cp:revision>
  <dcterms:created xsi:type="dcterms:W3CDTF">2016-11-18T14:12:19Z</dcterms:created>
  <dcterms:modified xsi:type="dcterms:W3CDTF">2022-09-24T05:16:26Z</dcterms:modified>
</cp:coreProperties>
</file>