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60" r:id="rId1"/>
  </p:sldMasterIdLst>
  <p:notesMasterIdLst>
    <p:notesMasterId r:id="rId39"/>
  </p:notesMasterIdLst>
  <p:sldIdLst>
    <p:sldId id="787" r:id="rId2"/>
    <p:sldId id="851" r:id="rId3"/>
    <p:sldId id="852" r:id="rId4"/>
    <p:sldId id="853" r:id="rId5"/>
    <p:sldId id="789" r:id="rId6"/>
    <p:sldId id="854" r:id="rId7"/>
    <p:sldId id="855" r:id="rId8"/>
    <p:sldId id="856" r:id="rId9"/>
    <p:sldId id="857" r:id="rId10"/>
    <p:sldId id="860" r:id="rId11"/>
    <p:sldId id="858" r:id="rId12"/>
    <p:sldId id="859" r:id="rId13"/>
    <p:sldId id="861" r:id="rId14"/>
    <p:sldId id="864" r:id="rId15"/>
    <p:sldId id="863" r:id="rId16"/>
    <p:sldId id="862" r:id="rId17"/>
    <p:sldId id="798" r:id="rId18"/>
    <p:sldId id="865" r:id="rId19"/>
    <p:sldId id="867" r:id="rId20"/>
    <p:sldId id="866" r:id="rId21"/>
    <p:sldId id="869" r:id="rId22"/>
    <p:sldId id="868" r:id="rId23"/>
    <p:sldId id="870" r:id="rId24"/>
    <p:sldId id="871" r:id="rId25"/>
    <p:sldId id="872" r:id="rId26"/>
    <p:sldId id="873" r:id="rId27"/>
    <p:sldId id="876" r:id="rId28"/>
    <p:sldId id="877" r:id="rId29"/>
    <p:sldId id="878" r:id="rId30"/>
    <p:sldId id="879" r:id="rId31"/>
    <p:sldId id="883" r:id="rId32"/>
    <p:sldId id="881" r:id="rId33"/>
    <p:sldId id="880" r:id="rId34"/>
    <p:sldId id="882" r:id="rId35"/>
    <p:sldId id="884" r:id="rId36"/>
    <p:sldId id="885" r:id="rId37"/>
    <p:sldId id="886" r:id="rId38"/>
  </p:sldIdLst>
  <p:sldSz cx="9144000" cy="5143500" type="screen16x9"/>
  <p:notesSz cx="6858000" cy="9144000"/>
  <p:embeddedFontLst>
    <p:embeddedFont>
      <p:font typeface="Tahoma" panose="020B0604030504040204" pitchFamily="34" charset="0"/>
      <p:regular r:id="rId40"/>
      <p:bold r:id="rId41"/>
    </p:embeddedFont>
    <p:embeddedFont>
      <p:font typeface="Segoe Print" panose="02000600000000000000" pitchFamily="2" charset="0"/>
      <p:regular r:id="rId42"/>
      <p:bold r:id="rId43"/>
    </p:embeddedFont>
    <p:embeddedFont>
      <p:font typeface="Calibri" panose="020F0502020204030204" pitchFamily="34" charset="0"/>
      <p:regular r:id="rId44"/>
      <p:bold r:id="rId45"/>
      <p:italic r:id="rId46"/>
      <p:boldItalic r:id="rId47"/>
    </p:embeddedFont>
    <p:embeddedFont>
      <p:font typeface="Impact" panose="020B0806030902050204" pitchFamily="34" charset="0"/>
      <p:regular r:id="rId48"/>
    </p:embeddedFont>
    <p:embeddedFont>
      <p:font typeface="Monotype Corsiva" panose="03010101010201010101" pitchFamily="66" charset="0"/>
      <p:italic r:id="rId49"/>
    </p:embeddedFont>
    <p:embeddedFont>
      <p:font typeface="Bookman Old Style" panose="02050604050505020204" pitchFamily="18" charset="0"/>
      <p:regular r:id="rId50"/>
      <p:bold r:id="rId51"/>
      <p:italic r:id="rId52"/>
      <p:boldItalic r:id="rId53"/>
    </p:embeddedFont>
    <p:embeddedFont>
      <p:font typeface="Arial Black" panose="020B0A04020102020204" pitchFamily="34" charset="0"/>
      <p:bold r:id="rId54"/>
    </p:embeddedFont>
    <p:embeddedFont>
      <p:font typeface="Merriweather" panose="020B0604020202020204" charset="-52"/>
      <p:regular r:id="rId55"/>
      <p:bold r:id="rId56"/>
      <p:italic r:id="rId57"/>
      <p:boldItalic r:id="rId58"/>
    </p:embeddedFont>
    <p:embeddedFont>
      <p:font typeface="Roboto" panose="020B0604020202020204" charset="0"/>
      <p:regular r:id="rId59"/>
      <p:bold r:id="rId60"/>
      <p:italic r:id="rId61"/>
      <p:boldItalic r:id="rId62"/>
    </p:embeddedFont>
    <p:embeddedFont>
      <p:font typeface="Theano Didot" panose="020B0604020202020204" charset="0"/>
      <p:regular r:id="rId63"/>
    </p:embeddedFont>
    <p:embeddedFont>
      <p:font typeface="Comic Sans MS" panose="030F0702030302020204" pitchFamily="66" charset="0"/>
      <p:regular r:id="rId64"/>
      <p:bold r:id="rId65"/>
      <p:italic r:id="rId66"/>
      <p:boldItalic r:id="rId67"/>
    </p:embeddedFont>
  </p:embeddedFontLst>
  <p:defaultTextStyle>
    <a:defPPr>
      <a:defRPr lang="ru-RU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7" userDrawn="1">
          <p15:clr>
            <a:srgbClr val="A4A3A4"/>
          </p15:clr>
        </p15:guide>
        <p15:guide id="2" pos="5534" userDrawn="1">
          <p15:clr>
            <a:srgbClr val="A4A3A4"/>
          </p15:clr>
        </p15:guide>
        <p15:guide id="3" orient="horz" pos="3003" userDrawn="1">
          <p15:clr>
            <a:srgbClr val="A4A3A4"/>
          </p15:clr>
        </p15:guide>
        <p15:guide id="4" pos="2993" userDrawn="1">
          <p15:clr>
            <a:srgbClr val="A4A3A4"/>
          </p15:clr>
        </p15:guide>
        <p15:guide id="5" pos="2767" userDrawn="1">
          <p15:clr>
            <a:srgbClr val="A4A3A4"/>
          </p15:clr>
        </p15:guide>
        <p15:guide id="6" pos="226" userDrawn="1">
          <p15:clr>
            <a:srgbClr val="A4A3A4"/>
          </p15:clr>
        </p15:guide>
        <p15:guide id="7" pos="1837" userDrawn="1">
          <p15:clr>
            <a:srgbClr val="A4A3A4"/>
          </p15:clr>
        </p15:guide>
        <p15:guide id="8" pos="2064" userDrawn="1">
          <p15:clr>
            <a:srgbClr val="A4A3A4"/>
          </p15:clr>
        </p15:guide>
        <p15:guide id="9" pos="3674" userDrawn="1">
          <p15:clr>
            <a:srgbClr val="A4A3A4"/>
          </p15:clr>
        </p15:guide>
        <p15:guide id="10" pos="392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BB2"/>
    <a:srgbClr val="FF66FF"/>
    <a:srgbClr val="8A3FF1"/>
    <a:srgbClr val="6008BA"/>
    <a:srgbClr val="FFDC5A"/>
    <a:srgbClr val="C61648"/>
    <a:srgbClr val="4E361E"/>
    <a:srgbClr val="DBB43F"/>
    <a:srgbClr val="2E2E3A"/>
    <a:srgbClr val="DD49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848" autoAdjust="0"/>
    <p:restoredTop sz="93689" autoAdjust="0"/>
  </p:normalViewPr>
  <p:slideViewPr>
    <p:cSldViewPr snapToGrid="0" showGuides="1">
      <p:cViewPr varScale="1">
        <p:scale>
          <a:sx n="132" d="100"/>
          <a:sy n="132" d="100"/>
        </p:scale>
        <p:origin x="144" y="234"/>
      </p:cViewPr>
      <p:guideLst>
        <p:guide orient="horz" pos="237"/>
        <p:guide pos="5534"/>
        <p:guide orient="horz" pos="3003"/>
        <p:guide pos="2993"/>
        <p:guide pos="2767"/>
        <p:guide pos="226"/>
        <p:guide pos="1837"/>
        <p:guide pos="2064"/>
        <p:guide pos="3674"/>
        <p:guide pos="392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font" Target="fonts/font3.fntdata"/><Relationship Id="rId47" Type="http://schemas.openxmlformats.org/officeDocument/2006/relationships/font" Target="fonts/font8.fntdata"/><Relationship Id="rId63" Type="http://schemas.openxmlformats.org/officeDocument/2006/relationships/font" Target="fonts/font24.fntdata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1.fntdata"/><Relationship Id="rId45" Type="http://schemas.openxmlformats.org/officeDocument/2006/relationships/font" Target="fonts/font6.fntdata"/><Relationship Id="rId53" Type="http://schemas.openxmlformats.org/officeDocument/2006/relationships/font" Target="fonts/font14.fntdata"/><Relationship Id="rId58" Type="http://schemas.openxmlformats.org/officeDocument/2006/relationships/font" Target="fonts/font19.fntdata"/><Relationship Id="rId66" Type="http://schemas.openxmlformats.org/officeDocument/2006/relationships/font" Target="fonts/font27.fntdata"/><Relationship Id="rId5" Type="http://schemas.openxmlformats.org/officeDocument/2006/relationships/slide" Target="slides/slide4.xml"/><Relationship Id="rId61" Type="http://schemas.openxmlformats.org/officeDocument/2006/relationships/font" Target="fonts/font22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4.fntdata"/><Relationship Id="rId48" Type="http://schemas.openxmlformats.org/officeDocument/2006/relationships/font" Target="fonts/font9.fntdata"/><Relationship Id="rId56" Type="http://schemas.openxmlformats.org/officeDocument/2006/relationships/font" Target="fonts/font17.fntdata"/><Relationship Id="rId64" Type="http://schemas.openxmlformats.org/officeDocument/2006/relationships/font" Target="fonts/font25.fntdata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font" Target="fonts/font12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7.fntdata"/><Relationship Id="rId59" Type="http://schemas.openxmlformats.org/officeDocument/2006/relationships/font" Target="fonts/font20.fntdata"/><Relationship Id="rId67" Type="http://schemas.openxmlformats.org/officeDocument/2006/relationships/font" Target="fonts/font28.fntdata"/><Relationship Id="rId20" Type="http://schemas.openxmlformats.org/officeDocument/2006/relationships/slide" Target="slides/slide19.xml"/><Relationship Id="rId41" Type="http://schemas.openxmlformats.org/officeDocument/2006/relationships/font" Target="fonts/font2.fntdata"/><Relationship Id="rId54" Type="http://schemas.openxmlformats.org/officeDocument/2006/relationships/font" Target="fonts/font15.fntdata"/><Relationship Id="rId62" Type="http://schemas.openxmlformats.org/officeDocument/2006/relationships/font" Target="fonts/font23.fntdata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0.fntdata"/><Relationship Id="rId57" Type="http://schemas.openxmlformats.org/officeDocument/2006/relationships/font" Target="fonts/font18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5.fntdata"/><Relationship Id="rId52" Type="http://schemas.openxmlformats.org/officeDocument/2006/relationships/font" Target="fonts/font13.fntdata"/><Relationship Id="rId60" Type="http://schemas.openxmlformats.org/officeDocument/2006/relationships/font" Target="fonts/font21.fntdata"/><Relationship Id="rId65" Type="http://schemas.openxmlformats.org/officeDocument/2006/relationships/font" Target="fonts/font2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notesMaster" Target="notesMasters/notesMaster1.xml"/><Relationship Id="rId34" Type="http://schemas.openxmlformats.org/officeDocument/2006/relationships/slide" Target="slides/slide33.xml"/><Relationship Id="rId50" Type="http://schemas.openxmlformats.org/officeDocument/2006/relationships/font" Target="fonts/font11.fntdata"/><Relationship Id="rId55" Type="http://schemas.openxmlformats.org/officeDocument/2006/relationships/font" Target="fonts/font1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5BEF2C-B300-46D5-8036-A5B0A33E22D9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1E0E06-5A83-4907-924B-CCA8D8A712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47024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1E0E06-5A83-4907-924B-CCA8D8A71266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27172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1E0E06-5A83-4907-924B-CCA8D8A71266}" type="slidenum">
              <a:rPr lang="ru-RU" smtClean="0">
                <a:solidFill>
                  <a:prstClr val="black"/>
                </a:solidFill>
              </a:rPr>
              <a:pPr/>
              <a:t>31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93149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1E0E06-5A83-4907-924B-CCA8D8A71266}" type="slidenum">
              <a:rPr lang="ru-RU" smtClean="0">
                <a:solidFill>
                  <a:prstClr val="black"/>
                </a:solidFill>
              </a:rPr>
              <a:pPr/>
              <a:t>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5834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1E0E06-5A83-4907-924B-CCA8D8A71266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29559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1E0E06-5A83-4907-924B-CCA8D8A71266}" type="slidenum">
              <a:rPr lang="ru-RU" smtClean="0">
                <a:solidFill>
                  <a:prstClr val="black"/>
                </a:solidFill>
              </a:rPr>
              <a:pPr/>
              <a:t>17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98393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1E0E06-5A83-4907-924B-CCA8D8A71266}" type="slidenum">
              <a:rPr lang="ru-RU" smtClean="0">
                <a:solidFill>
                  <a:prstClr val="black"/>
                </a:solidFill>
              </a:rPr>
              <a:pPr/>
              <a:t>22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76820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1E0E06-5A83-4907-924B-CCA8D8A71266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02747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1E0E06-5A83-4907-924B-CCA8D8A71266}" type="slidenum">
              <a:rPr lang="ru-RU" smtClean="0">
                <a:solidFill>
                  <a:prstClr val="black"/>
                </a:solidFill>
              </a:rPr>
              <a:pPr/>
              <a:t>24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84691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1E0E06-5A83-4907-924B-CCA8D8A71266}" type="slidenum">
              <a:rPr lang="ru-RU" smtClean="0">
                <a:solidFill>
                  <a:prstClr val="black"/>
                </a:solidFill>
              </a:rPr>
              <a:pPr/>
              <a:t>25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59251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1E0E06-5A83-4907-924B-CCA8D8A71266}" type="slidenum">
              <a:rPr lang="ru-RU" smtClean="0">
                <a:solidFill>
                  <a:prstClr val="black"/>
                </a:solidFill>
              </a:rPr>
              <a:pPr/>
              <a:t>26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5453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55029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0250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8150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4214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9768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02266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66231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07752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46785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6480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75419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83A9A6-A7C6-4281-A39F-5DC6615D86C6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F8C33-7088-481A-939B-C850E0D4CD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0838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4.wdp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90CC9F27-8C95-4AA1-8B1D-FB4CCB0B8DE4}"/>
              </a:ext>
            </a:extLst>
          </p:cNvPr>
          <p:cNvSpPr txBox="1"/>
          <p:nvPr/>
        </p:nvSpPr>
        <p:spPr>
          <a:xfrm>
            <a:off x="188686" y="262073"/>
            <a:ext cx="8694057" cy="984885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0" tIns="0" rIns="0" bIns="0" rtlCol="0">
            <a:spAutoFit/>
          </a:bodyPr>
          <a:lstStyle/>
          <a:p>
            <a:pPr algn="ctr" defTabSz="685749"/>
            <a:r>
              <a:rPr lang="ru-RU" sz="32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  <a:ea typeface="Theano Didot" panose="02060603060706020203" pitchFamily="18" charset="0"/>
              </a:rPr>
              <a:t>п.1. </a:t>
            </a:r>
            <a:r>
              <a:rPr lang="ru-RU" sz="32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  <a:ea typeface="Theano Didot" panose="02060603060706020203" pitchFamily="18" charset="0"/>
              </a:rPr>
              <a:t>Реформы местного самоуправления</a:t>
            </a:r>
            <a:endParaRPr lang="ru-RU" sz="3200" b="1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Arial Black" panose="020B0A04020102020204" pitchFamily="34" charset="0"/>
              <a:ea typeface="Theano Didot" panose="02060603060706020203" pitchFamily="18" charset="0"/>
            </a:endParaRPr>
          </a:p>
        </p:txBody>
      </p:sp>
      <p:pic>
        <p:nvPicPr>
          <p:cNvPr id="3" name="Picture 2" descr="https://cs.kiozk.ru/assets/tck/se5/fnk/vlterasebyh3wzgrt26dmto/art/45945/logo-800-520.jpg?v=1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28250" r="815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187" r="17356"/>
          <a:stretch/>
        </p:blipFill>
        <p:spPr bwMode="auto">
          <a:xfrm>
            <a:off x="6197600" y="1891266"/>
            <a:ext cx="2411652" cy="2775077"/>
          </a:xfrm>
          <a:prstGeom prst="rect">
            <a:avLst/>
          </a:prstGeom>
          <a:noFill/>
          <a:effectLst>
            <a:glow rad="1397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upload.wikimedia.org/wikipedia/commons/6/6b/%D0%A2%D0%BE%D1%80%D0%B3%D0%BE%D0%B2%D0%B0%D1%8F_%D0%BF%D0%BB%D0%BE%D1%89%D0%B0%D0%B4%D1%8C._%D0%9D%D0%B0%D1%87%D0%B0%D0%BB%D0%BE_XX_%D0%B2%D0%B5%D0%BA%D0%B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054"/>
          <a:stretch/>
        </p:blipFill>
        <p:spPr bwMode="auto">
          <a:xfrm>
            <a:off x="972457" y="1921718"/>
            <a:ext cx="4434921" cy="27141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9836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90CC9F27-8C95-4AA1-8B1D-FB4CCB0B8DE4}"/>
              </a:ext>
            </a:extLst>
          </p:cNvPr>
          <p:cNvSpPr txBox="1"/>
          <p:nvPr/>
        </p:nvSpPr>
        <p:spPr>
          <a:xfrm>
            <a:off x="188686" y="262073"/>
            <a:ext cx="8694057" cy="984885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0" tIns="0" rIns="0" bIns="0" rtlCol="0">
            <a:spAutoFit/>
          </a:bodyPr>
          <a:lstStyle/>
          <a:p>
            <a:pPr algn="ctr" defTabSz="685749"/>
            <a:r>
              <a:rPr lang="ru-RU" sz="32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  <a:ea typeface="Theano Didot" panose="02060603060706020203" pitchFamily="18" charset="0"/>
              </a:rPr>
              <a:t>п.2. </a:t>
            </a:r>
            <a:r>
              <a:rPr lang="ru-RU" sz="32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  <a:ea typeface="Theano Didot" panose="02060603060706020203" pitchFamily="18" charset="0"/>
              </a:rPr>
              <a:t>Органы управления губернией и уездом. Суд.</a:t>
            </a:r>
            <a:endParaRPr lang="ru-RU" sz="3200" b="1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Arial Black" panose="020B0A04020102020204" pitchFamily="34" charset="0"/>
              <a:ea typeface="Theano Didot" panose="02060603060706020203" pitchFamily="18" charset="0"/>
            </a:endParaRPr>
          </a:p>
        </p:txBody>
      </p:sp>
      <p:pic>
        <p:nvPicPr>
          <p:cNvPr id="3" name="Picture 2" descr="https://cs.kiozk.ru/assets/tck/se5/fnk/vlterasebyh3wzgrt26dmto/art/45945/logo-800-520.jpg?v=1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28250" r="815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187" r="17356"/>
          <a:stretch/>
        </p:blipFill>
        <p:spPr bwMode="auto">
          <a:xfrm>
            <a:off x="5128519" y="1854980"/>
            <a:ext cx="2411652" cy="2775077"/>
          </a:xfrm>
          <a:prstGeom prst="rect">
            <a:avLst/>
          </a:prstGeom>
          <a:noFill/>
          <a:effectLst>
            <a:glow rad="1397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xmlns="" id="{528D38E3-ACAD-4908-87A4-AF33E7FDC0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1414465" y="1760642"/>
            <a:ext cx="4304164" cy="3198189"/>
          </a:xfrm>
          <a:prstGeom prst="rect">
            <a:avLst/>
          </a:prstGeom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6401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4628" y="249367"/>
            <a:ext cx="8505099" cy="984885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prstDash val="sysDot"/>
          </a:ln>
          <a:effectLst>
            <a:reflection blurRad="6350" stA="52000" endA="300" endPos="35000" dir="5400000" sy="-100000" algn="bl" rotWithShape="0"/>
          </a:effectLst>
        </p:spPr>
        <p:txBody>
          <a:bodyPr wrap="square" lIns="0" tIns="0" rIns="0" bIns="0" rtlCol="0">
            <a:spAutoFit/>
          </a:bodyPr>
          <a:lstStyle/>
          <a:p>
            <a:pPr algn="ctr" defTabSz="685715"/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Bookman Old Style" panose="02050604050505020204" pitchFamily="18" charset="0"/>
                <a:ea typeface="Theano Didot" panose="02060603060706020203" pitchFamily="18" charset="0"/>
              </a:rPr>
              <a:t>Административная власть по губернской реформе </a:t>
            </a: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Bookman Old Style" panose="02050604050505020204" pitchFamily="18" charset="0"/>
                <a:ea typeface="Theano Didot" panose="02060603060706020203" pitchFamily="18" charset="0"/>
              </a:rPr>
              <a:t>Екатерины </a:t>
            </a:r>
            <a:r>
              <a:rPr lang="en-US" sz="320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Bookman Old Style" panose="02050604050505020204" pitchFamily="18" charset="0"/>
                <a:ea typeface="Theano Didot" panose="02060603060706020203" pitchFamily="18" charset="0"/>
              </a:rPr>
              <a:t>II</a:t>
            </a:r>
            <a:endParaRPr lang="ru-RU" sz="3200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Bookman Old Style" panose="02050604050505020204" pitchFamily="18" charset="0"/>
              <a:ea typeface="Theano Didot" panose="02060603060706020203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439886" y="1625600"/>
            <a:ext cx="2242457" cy="498144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n>
                  <a:solidFill>
                    <a:schemeClr val="tx1"/>
                  </a:solidFill>
                </a:ln>
              </a:rPr>
              <a:t>ГУБЕРНИЯ</a:t>
            </a:r>
            <a:endParaRPr lang="ru-RU" sz="2000" b="1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72543" y="2326944"/>
            <a:ext cx="2177142" cy="449943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Г</a:t>
            </a:r>
            <a:r>
              <a:rPr lang="ru-RU" sz="2000" b="1" dirty="0" smtClean="0">
                <a:solidFill>
                  <a:schemeClr val="tx1"/>
                </a:solidFill>
              </a:rPr>
              <a:t>убернатор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519714" y="3023630"/>
            <a:ext cx="2162629" cy="515257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Губернское правление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12457" y="3741549"/>
            <a:ext cx="2177142" cy="44994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Полицмейстер.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Управа благочиния.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65257" y="3650343"/>
            <a:ext cx="2177142" cy="44994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Приказ общественного призрения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84628" y="3701144"/>
            <a:ext cx="2177142" cy="44994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Вице-губернатор.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Казенная палата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54744" y="4458486"/>
            <a:ext cx="2177142" cy="449943"/>
          </a:xfrm>
          <a:prstGeom prst="rect">
            <a:avLst/>
          </a:prstGeom>
          <a:solidFill>
            <a:srgbClr val="FF66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Капитан-исправник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(в уезде)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480628" y="4458486"/>
            <a:ext cx="2177142" cy="449943"/>
          </a:xfrm>
          <a:prstGeom prst="rect">
            <a:avLst/>
          </a:prstGeom>
          <a:solidFill>
            <a:srgbClr val="FF66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Городничий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(в уездном городе)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020457" y="4434385"/>
            <a:ext cx="1415143" cy="498144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n>
                  <a:solidFill>
                    <a:schemeClr val="tx1"/>
                  </a:solidFill>
                </a:ln>
              </a:rPr>
              <a:t>УЕЗД</a:t>
            </a:r>
            <a:endParaRPr lang="ru-RU" sz="2000" b="1" dirty="0">
              <a:ln>
                <a:solidFill>
                  <a:schemeClr val="tx1"/>
                </a:solidFill>
              </a:ln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flipH="1">
            <a:off x="4561114" y="2791133"/>
            <a:ext cx="2" cy="188954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5" idx="1"/>
          </p:cNvCxnSpPr>
          <p:nvPr/>
        </p:nvCxnSpPr>
        <p:spPr>
          <a:xfrm flipH="1">
            <a:off x="2162630" y="3281259"/>
            <a:ext cx="1357084" cy="369084"/>
          </a:xfrm>
          <a:prstGeom prst="straightConnector1">
            <a:avLst/>
          </a:prstGeom>
          <a:ln w="38100">
            <a:solidFill>
              <a:srgbClr val="FFFF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5689599" y="3271134"/>
            <a:ext cx="1879600" cy="311296"/>
          </a:xfrm>
          <a:prstGeom prst="straightConnector1">
            <a:avLst/>
          </a:prstGeom>
          <a:ln w="38100">
            <a:solidFill>
              <a:srgbClr val="FFFF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>
            <a:off x="4158343" y="3553918"/>
            <a:ext cx="402771" cy="187631"/>
          </a:xfrm>
          <a:prstGeom prst="straightConnector1">
            <a:avLst/>
          </a:prstGeom>
          <a:ln w="38100">
            <a:solidFill>
              <a:srgbClr val="FFFF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endCxn id="10" idx="3"/>
          </p:cNvCxnSpPr>
          <p:nvPr/>
        </p:nvCxnSpPr>
        <p:spPr>
          <a:xfrm flipH="1">
            <a:off x="2931886" y="4210721"/>
            <a:ext cx="1237343" cy="472737"/>
          </a:xfrm>
          <a:prstGeom prst="straightConnector1">
            <a:avLst/>
          </a:prstGeom>
          <a:ln w="38100">
            <a:solidFill>
              <a:srgbClr val="FFFF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endCxn id="11" idx="1"/>
          </p:cNvCxnSpPr>
          <p:nvPr/>
        </p:nvCxnSpPr>
        <p:spPr>
          <a:xfrm>
            <a:off x="5116284" y="4222424"/>
            <a:ext cx="1364344" cy="461034"/>
          </a:xfrm>
          <a:prstGeom prst="straightConnector1">
            <a:avLst/>
          </a:prstGeom>
          <a:ln w="38100">
            <a:solidFill>
              <a:srgbClr val="FFFF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Picture 2" descr="https://cs.kiozk.ru/assets/tck/se5/fnk/vlterasebyh3wzgrt26dmto/art/45945/logo-800-520.jpg?v=1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28250" r="815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187" r="17356"/>
          <a:stretch/>
        </p:blipFill>
        <p:spPr bwMode="auto">
          <a:xfrm>
            <a:off x="422262" y="1386114"/>
            <a:ext cx="1842912" cy="2120631"/>
          </a:xfrm>
          <a:prstGeom prst="rect">
            <a:avLst/>
          </a:prstGeom>
          <a:noFill/>
          <a:effectLst>
            <a:glow rad="1397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Выноска 2 30"/>
          <p:cNvSpPr/>
          <p:nvPr/>
        </p:nvSpPr>
        <p:spPr>
          <a:xfrm>
            <a:off x="6629399" y="1874672"/>
            <a:ext cx="2373086" cy="101093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513"/>
              <a:gd name="adj6" fmla="val -38104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>
                <a:solidFill>
                  <a:schemeClr val="tx1"/>
                </a:solidFill>
              </a:rPr>
              <a:t>Две или три губернии могли объединяться в наместничес­тво, которым руководил наместник или генерал-губернатор. </a:t>
            </a:r>
            <a:endParaRPr lang="ru-RU" sz="12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3758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3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krimbox.com/wp-content/uploads/2019/12/ss23ss34bnbn-mm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5143" y="184933"/>
            <a:ext cx="4572000" cy="738664"/>
          </a:xfrm>
          <a:prstGeom prst="rect">
            <a:avLst/>
          </a:prstGeom>
          <a:solidFill>
            <a:srgbClr val="003BB2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algn="ctr"/>
            <a:r>
              <a:rPr lang="ru-RU" sz="1400" b="1" spc="-50" dirty="0">
                <a:solidFill>
                  <a:schemeClr val="bg1"/>
                </a:solidFill>
                <a:latin typeface="Segoe Print" panose="02000600000000000000" pitchFamily="2" charset="0"/>
                <a:ea typeface="Calibri" panose="020F0502020204030204" pitchFamily="34" charset="0"/>
              </a:rPr>
              <a:t>В сёлах и деревнях, населённых крепостными крестьянами, за порядок отвечали их владельцы — помещики и назначенные ими управляющие. </a:t>
            </a:r>
            <a:endParaRPr lang="ru-RU" sz="1400" b="1" dirty="0">
              <a:solidFill>
                <a:schemeClr val="bg1"/>
              </a:solidFill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851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pbs.twimg.com/media/Dc6pZR4WAAYL3FC.jpg:larg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356"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 2"/>
          <p:cNvSpPr/>
          <p:nvPr/>
        </p:nvSpPr>
        <p:spPr>
          <a:xfrm>
            <a:off x="7135970" y="206225"/>
            <a:ext cx="1800000" cy="1800000"/>
          </a:xfrm>
          <a:prstGeom prst="ellipse">
            <a:avLst/>
          </a:prstGeom>
          <a:solidFill>
            <a:srgbClr val="FFFF00">
              <a:alpha val="93725"/>
            </a:srgbClr>
          </a:solidFill>
          <a:ln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685783"/>
            <a:r>
              <a:rPr lang="ru-RU" sz="1100" dirty="0" smtClean="0">
                <a:solidFill>
                  <a:prstClr val="black"/>
                </a:solidFill>
                <a:ea typeface="Theano Didot" panose="02060603060706020203" pitchFamily="18" charset="0"/>
              </a:rPr>
              <a:t>Крестьянская община времен Екатерины </a:t>
            </a:r>
            <a:r>
              <a:rPr lang="en-US" sz="1100" dirty="0" smtClean="0">
                <a:solidFill>
                  <a:prstClr val="black"/>
                </a:solidFill>
                <a:ea typeface="Theano Didot" panose="02060603060706020203" pitchFamily="18" charset="0"/>
              </a:rPr>
              <a:t>II</a:t>
            </a:r>
            <a:endParaRPr lang="ru-RU" sz="1100" dirty="0">
              <a:solidFill>
                <a:prstClr val="black"/>
              </a:solidFill>
              <a:ea typeface="Theano Didot" panose="0206060306070602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7471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ic.pics.livejournal.com/olegmakarenko.ru/12791732/1611358/1611358_original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93" b="3693"/>
          <a:stretch/>
        </p:blipFill>
        <p:spPr bwMode="auto">
          <a:xfrm>
            <a:off x="0" y="0"/>
            <a:ext cx="9144000" cy="5143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 2"/>
          <p:cNvSpPr/>
          <p:nvPr/>
        </p:nvSpPr>
        <p:spPr>
          <a:xfrm>
            <a:off x="6947285" y="3043768"/>
            <a:ext cx="1800000" cy="1800000"/>
          </a:xfrm>
          <a:prstGeom prst="ellipse">
            <a:avLst/>
          </a:prstGeom>
          <a:solidFill>
            <a:srgbClr val="FFFF00">
              <a:alpha val="93725"/>
            </a:srgbClr>
          </a:solidFill>
          <a:ln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685783"/>
            <a:r>
              <a:rPr lang="ru-RU" sz="1100" dirty="0" smtClean="0">
                <a:solidFill>
                  <a:prstClr val="black"/>
                </a:solidFill>
                <a:ea typeface="Theano Didot" panose="02060603060706020203" pitchFamily="18" charset="0"/>
              </a:rPr>
              <a:t>Волостной суд</a:t>
            </a:r>
            <a:endParaRPr lang="ru-RU" sz="1100" dirty="0">
              <a:solidFill>
                <a:prstClr val="black"/>
              </a:solidFill>
              <a:ea typeface="Theano Didot" panose="0206060306070602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6575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408721" y="1252653"/>
            <a:ext cx="5569059" cy="2300538"/>
            <a:chOff x="358775" y="1760034"/>
            <a:chExt cx="5416138" cy="2300538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1437583" y="1760034"/>
              <a:ext cx="3591905" cy="64633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 defTabSz="685766"/>
              <a:r>
                <a:rPr lang="ru-RU" sz="4200" b="1" dirty="0" smtClean="0">
                  <a:ln>
                    <a:solidFill>
                      <a:schemeClr val="tx1"/>
                    </a:solidFill>
                  </a:ln>
                  <a:solidFill>
                    <a:srgbClr val="FFFF00"/>
                  </a:solidFill>
                  <a:latin typeface="Arial Black" panose="020B0A04020102020204" pitchFamily="34" charset="0"/>
                </a:rPr>
                <a:t>Апелляция</a:t>
              </a:r>
              <a:r>
                <a:rPr lang="ru-RU" sz="4200" b="1" dirty="0" smtClean="0">
                  <a:ln>
                    <a:solidFill>
                      <a:schemeClr val="tx1"/>
                    </a:solidFill>
                  </a:ln>
                  <a:solidFill>
                    <a:srgbClr val="FFFF00"/>
                  </a:solidFill>
                  <a:latin typeface="Arial Black" panose="020B0A04020102020204" pitchFamily="34" charset="0"/>
                </a:rPr>
                <a:t> </a:t>
              </a:r>
              <a:r>
                <a:rPr lang="ru-RU" sz="4200" b="1" dirty="0">
                  <a:ln>
                    <a:solidFill>
                      <a:schemeClr val="tx1"/>
                    </a:solidFill>
                  </a:ln>
                  <a:solidFill>
                    <a:srgbClr val="FFFF00"/>
                  </a:solidFill>
                  <a:latin typeface="Arial Black" panose="020B0A04020102020204" pitchFamily="34" charset="0"/>
                </a:rPr>
                <a:t>-</a:t>
              </a: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358775" y="2586899"/>
              <a:ext cx="5416138" cy="147367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 defTabSz="685766">
                <a:lnSpc>
                  <a:spcPct val="114000"/>
                </a:lnSpc>
              </a:pPr>
              <a:r>
                <a:rPr lang="ru-RU" sz="2800" b="1" i="1" dirty="0">
                  <a:ln>
                    <a:solidFill>
                      <a:schemeClr val="tx1"/>
                    </a:solidFill>
                  </a:ln>
                  <a:solidFill>
                    <a:srgbClr val="FFFF00"/>
                  </a:solidFill>
                  <a:latin typeface="Segoe Print" panose="02000600000000000000" pitchFamily="2" charset="0"/>
                </a:rPr>
                <a:t>п</a:t>
              </a:r>
              <a:r>
                <a:rPr lang="ru-RU" sz="2800" b="1" i="1" dirty="0" smtClean="0">
                  <a:ln>
                    <a:solidFill>
                      <a:schemeClr val="tx1"/>
                    </a:solidFill>
                  </a:ln>
                  <a:solidFill>
                    <a:srgbClr val="FFFF00"/>
                  </a:solidFill>
                  <a:latin typeface="Segoe Print" panose="02000600000000000000" pitchFamily="2" charset="0"/>
                </a:rPr>
                <a:t>росьба о пересмотре приговоров в судах высшей инстанции</a:t>
              </a:r>
              <a:r>
                <a:rPr lang="ru-RU" sz="2800" b="1" i="1" dirty="0" smtClean="0">
                  <a:ln>
                    <a:solidFill>
                      <a:schemeClr val="tx1"/>
                    </a:solidFill>
                  </a:ln>
                  <a:solidFill>
                    <a:srgbClr val="FFFF00"/>
                  </a:solidFill>
                  <a:latin typeface="Segoe Print" panose="02000600000000000000" pitchFamily="2" charset="0"/>
                </a:rPr>
                <a:t>.</a:t>
              </a:r>
              <a:r>
                <a:rPr lang="ru-RU" sz="2800" b="1" i="1" dirty="0">
                  <a:solidFill>
                    <a:srgbClr val="FFFF00"/>
                  </a:solidFill>
                  <a:latin typeface="Segoe Print" panose="02000600000000000000" pitchFamily="2" charset="0"/>
                </a:rPr>
                <a:t> </a:t>
              </a:r>
            </a:p>
          </p:txBody>
        </p:sp>
      </p:grpSp>
      <p:pic>
        <p:nvPicPr>
          <p:cNvPr id="6" name="Picture 8">
            <a:extLst>
              <a:ext uri="{FF2B5EF4-FFF2-40B4-BE49-F238E27FC236}">
                <a16:creationId xmlns:a16="http://schemas.microsoft.com/office/drawing/2014/main" xmlns="" id="{528D38E3-ACAD-4908-87A4-AF33E7FDC0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4833256" y="580571"/>
            <a:ext cx="5029879" cy="3737428"/>
          </a:xfrm>
          <a:prstGeom prst="rect">
            <a:avLst/>
          </a:prstGeom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718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1701" y="162584"/>
            <a:ext cx="8505099" cy="492443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prstDash val="sysDot"/>
          </a:ln>
          <a:effectLst>
            <a:reflection blurRad="6350" stA="52000" endA="300" endPos="35000" dir="5400000" sy="-100000" algn="bl" rotWithShape="0"/>
          </a:effectLst>
        </p:spPr>
        <p:txBody>
          <a:bodyPr wrap="square" lIns="0" tIns="0" rIns="0" bIns="0" rtlCol="0">
            <a:spAutoFit/>
          </a:bodyPr>
          <a:lstStyle/>
          <a:p>
            <a:pPr algn="ctr" defTabSz="685715"/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Bookman Old Style" panose="02050604050505020204" pitchFamily="18" charset="0"/>
                <a:ea typeface="Theano Didot" panose="02060603060706020203" pitchFamily="18" charset="0"/>
              </a:rPr>
              <a:t>Судебная система при </a:t>
            </a: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Bookman Old Style" panose="02050604050505020204" pitchFamily="18" charset="0"/>
                <a:ea typeface="Theano Didot" panose="02060603060706020203" pitchFamily="18" charset="0"/>
              </a:rPr>
              <a:t>Екатерине </a:t>
            </a:r>
            <a:r>
              <a:rPr lang="en-US" sz="320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Bookman Old Style" panose="02050604050505020204" pitchFamily="18" charset="0"/>
                <a:ea typeface="Theano Didot" panose="02060603060706020203" pitchFamily="18" charset="0"/>
              </a:rPr>
              <a:t>II</a:t>
            </a:r>
            <a:endParaRPr lang="ru-RU" sz="3200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Bookman Old Style" panose="02050604050505020204" pitchFamily="18" charset="0"/>
              <a:ea typeface="Theano Didot" panose="02060603060706020203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1937657" y="926077"/>
            <a:ext cx="1204686" cy="703943"/>
          </a:xfrm>
          <a:prstGeom prst="ellipse">
            <a:avLst/>
          </a:prstGeom>
          <a:solidFill>
            <a:srgbClr val="C000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Сенат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010229" y="2183684"/>
            <a:ext cx="4484914" cy="428171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chemeClr val="tx1"/>
                </a:solidFill>
              </a:rPr>
              <a:t>Судебные палаты</a:t>
            </a:r>
          </a:p>
          <a:p>
            <a:pPr algn="ctr"/>
            <a:r>
              <a:rPr lang="ru-RU" sz="1400" b="1" i="1" dirty="0" smtClean="0">
                <a:solidFill>
                  <a:schemeClr val="tx1"/>
                </a:solidFill>
              </a:rPr>
              <a:t>(по уголовным и гражданским делам)</a:t>
            </a:r>
            <a:endParaRPr lang="ru-RU" sz="1400" b="1" i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4000" y="3042790"/>
            <a:ext cx="2286000" cy="42817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Верхний земский суд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381829" y="3027487"/>
            <a:ext cx="2286000" cy="42817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Губернский магистрат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73372" y="3027486"/>
            <a:ext cx="2286000" cy="42817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Верхняя расправ</a:t>
            </a:r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54000" y="4137037"/>
            <a:ext cx="2286000" cy="42817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chemeClr val="tx1"/>
                </a:solidFill>
              </a:rPr>
              <a:t>Нижний земский суд</a:t>
            </a:r>
            <a:endParaRPr lang="ru-RU" sz="1400" b="1" i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381829" y="4120941"/>
            <a:ext cx="2286000" cy="42817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chemeClr val="tx1"/>
                </a:solidFill>
              </a:rPr>
              <a:t>Городовой магистрат</a:t>
            </a:r>
            <a:endParaRPr lang="ru-RU" sz="1400" b="1" i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473372" y="4120941"/>
            <a:ext cx="2286000" cy="42817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Нижняя расправа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5058228" y="894137"/>
            <a:ext cx="1574799" cy="703943"/>
          </a:xfrm>
          <a:prstGeom prst="ellipse">
            <a:avLst/>
          </a:prstGeom>
          <a:solidFill>
            <a:srgbClr val="C000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Прокурор</a:t>
            </a:r>
            <a:endParaRPr lang="ru-RU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1239768" y="1757229"/>
            <a:ext cx="12538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u="sng" dirty="0" smtClean="0">
                <a:solidFill>
                  <a:srgbClr val="FFFF00"/>
                </a:solidFill>
                <a:latin typeface="Segoe Print" panose="02000600000000000000" pitchFamily="2" charset="0"/>
              </a:rPr>
              <a:t>апелляция</a:t>
            </a:r>
            <a:endParaRPr lang="ru-RU" sz="1600" b="1" u="sng" dirty="0">
              <a:solidFill>
                <a:srgbClr val="FFFF00"/>
              </a:solidFill>
              <a:latin typeface="Segoe Print" panose="02000600000000000000" pitchFamily="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32284" y="1729975"/>
            <a:ext cx="8771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u="sng" dirty="0" smtClean="0">
                <a:solidFill>
                  <a:srgbClr val="FFFF00"/>
                </a:solidFill>
                <a:latin typeface="Segoe Print" panose="02000600000000000000" pitchFamily="2" charset="0"/>
              </a:rPr>
              <a:t>надзор</a:t>
            </a:r>
            <a:endParaRPr lang="ru-RU" sz="1600" b="1" u="sng" dirty="0">
              <a:solidFill>
                <a:srgbClr val="FFFF00"/>
              </a:solidFill>
              <a:latin typeface="Segoe Print" panose="02000600000000000000" pitchFamily="2" charset="0"/>
            </a:endParaRPr>
          </a:p>
        </p:txBody>
      </p:sp>
      <p:sp>
        <p:nvSpPr>
          <p:cNvPr id="16" name="Стрелка вниз 15"/>
          <p:cNvSpPr/>
          <p:nvPr/>
        </p:nvSpPr>
        <p:spPr>
          <a:xfrm>
            <a:off x="5692454" y="1700906"/>
            <a:ext cx="428171" cy="459150"/>
          </a:xfrm>
          <a:prstGeom prst="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 rot="10800000">
            <a:off x="2540000" y="1677277"/>
            <a:ext cx="428171" cy="459150"/>
          </a:xfrm>
          <a:prstGeom prst="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537028" y="2607970"/>
            <a:ext cx="15536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u="sng" dirty="0">
                <a:solidFill>
                  <a:srgbClr val="FFFF00"/>
                </a:solidFill>
                <a:latin typeface="Segoe Print" panose="02000600000000000000" pitchFamily="2" charset="0"/>
              </a:rPr>
              <a:t>Суд для дворян</a:t>
            </a:r>
            <a:endParaRPr lang="ru-RU" sz="1400" b="1" u="sng" dirty="0">
              <a:solidFill>
                <a:srgbClr val="FFFF00"/>
              </a:solidFill>
              <a:latin typeface="Segoe Print" panose="02000600000000000000" pitchFamily="2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634343" y="2657731"/>
            <a:ext cx="17219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u="sng" dirty="0">
                <a:solidFill>
                  <a:srgbClr val="FFFF00"/>
                </a:solidFill>
                <a:latin typeface="Segoe Print" panose="02000600000000000000" pitchFamily="2" charset="0"/>
              </a:rPr>
              <a:t>Суд для </a:t>
            </a:r>
            <a:r>
              <a:rPr lang="ru-RU" sz="1400" b="1" u="sng" dirty="0" smtClean="0">
                <a:solidFill>
                  <a:srgbClr val="FFFF00"/>
                </a:solidFill>
                <a:latin typeface="Segoe Print" panose="02000600000000000000" pitchFamily="2" charset="0"/>
              </a:rPr>
              <a:t>горожан</a:t>
            </a:r>
            <a:endParaRPr lang="ru-RU" sz="1400" b="1" u="sng" dirty="0">
              <a:solidFill>
                <a:srgbClr val="FFFF00"/>
              </a:solidFill>
              <a:latin typeface="Segoe Print" panose="02000600000000000000" pitchFamily="2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728748" y="2246069"/>
            <a:ext cx="216097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u="sng" dirty="0">
                <a:solidFill>
                  <a:srgbClr val="FFFF00"/>
                </a:solidFill>
                <a:latin typeface="Segoe Print" panose="02000600000000000000" pitchFamily="2" charset="0"/>
              </a:rPr>
              <a:t>Суд </a:t>
            </a:r>
            <a:r>
              <a:rPr lang="ru-RU" sz="1400" b="1" u="sng" dirty="0" smtClean="0">
                <a:solidFill>
                  <a:srgbClr val="FFFF00"/>
                </a:solidFill>
                <a:latin typeface="Segoe Print" panose="02000600000000000000" pitchFamily="2" charset="0"/>
              </a:rPr>
              <a:t>для государственных крестьян</a:t>
            </a:r>
            <a:endParaRPr lang="ru-RU" sz="1400" b="1" u="sng" dirty="0">
              <a:solidFill>
                <a:srgbClr val="FFFF00"/>
              </a:solidFill>
              <a:latin typeface="Segoe Print" panose="02000600000000000000" pitchFamily="2" charset="0"/>
            </a:endParaRPr>
          </a:p>
        </p:txBody>
      </p:sp>
      <p:cxnSp>
        <p:nvCxnSpPr>
          <p:cNvPr id="22" name="Прямая со стрелкой 21"/>
          <p:cNvCxnSpPr/>
          <p:nvPr/>
        </p:nvCxnSpPr>
        <p:spPr>
          <a:xfrm flipH="1">
            <a:off x="2148114" y="2615401"/>
            <a:ext cx="486229" cy="41208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H="1">
            <a:off x="4144216" y="2642698"/>
            <a:ext cx="486229" cy="41208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6088742" y="2633816"/>
            <a:ext cx="920705" cy="3628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endCxn id="10" idx="0"/>
          </p:cNvCxnSpPr>
          <p:nvPr/>
        </p:nvCxnSpPr>
        <p:spPr>
          <a:xfrm flipH="1">
            <a:off x="1397000" y="3489811"/>
            <a:ext cx="1" cy="647226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H="1">
            <a:off x="4506684" y="3464686"/>
            <a:ext cx="1" cy="647226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H="1">
            <a:off x="7652657" y="3478721"/>
            <a:ext cx="1" cy="647226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равая круглая скобка 29"/>
          <p:cNvSpPr/>
          <p:nvPr/>
        </p:nvSpPr>
        <p:spPr>
          <a:xfrm>
            <a:off x="8970117" y="1106510"/>
            <a:ext cx="45719" cy="2372211"/>
          </a:xfrm>
          <a:prstGeom prst="rightBracket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8717665" y="1406302"/>
            <a:ext cx="22913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губерния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2" name="Правая круглая скобка 31"/>
          <p:cNvSpPr/>
          <p:nvPr/>
        </p:nvSpPr>
        <p:spPr>
          <a:xfrm>
            <a:off x="8928894" y="3609619"/>
            <a:ext cx="128163" cy="1054836"/>
          </a:xfrm>
          <a:prstGeom prst="rightBracket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>
            <a:off x="8786701" y="3659276"/>
            <a:ext cx="2291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уезд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34" name="Picture 2" descr="https://cs.kiozk.ru/assets/tck/se5/fnk/vlterasebyh3wzgrt26dmto/art/45945/logo-800-520.jpg?v=1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28250" r="815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187" r="17356"/>
          <a:stretch/>
        </p:blipFill>
        <p:spPr bwMode="auto">
          <a:xfrm>
            <a:off x="3635829" y="770182"/>
            <a:ext cx="1194898" cy="1325601"/>
          </a:xfrm>
          <a:prstGeom prst="rect">
            <a:avLst/>
          </a:prstGeom>
          <a:noFill/>
          <a:effectLst>
            <a:glow rad="1397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8">
            <a:extLst>
              <a:ext uri="{FF2B5EF4-FFF2-40B4-BE49-F238E27FC236}">
                <a16:creationId xmlns:a16="http://schemas.microsoft.com/office/drawing/2014/main" xmlns="" id="{528D38E3-ACAD-4908-87A4-AF33E7FDC0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7194653" y="818673"/>
            <a:ext cx="1676150" cy="1228617"/>
          </a:xfrm>
          <a:prstGeom prst="rect">
            <a:avLst/>
          </a:prstGeom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8">
            <a:extLst>
              <a:ext uri="{FF2B5EF4-FFF2-40B4-BE49-F238E27FC236}">
                <a16:creationId xmlns:a16="http://schemas.microsoft.com/office/drawing/2014/main" xmlns="" id="{528D38E3-ACAD-4908-87A4-AF33E7FDC0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67919" y="782070"/>
            <a:ext cx="1632250" cy="1196438"/>
          </a:xfrm>
          <a:prstGeom prst="rect">
            <a:avLst/>
          </a:prstGeom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0285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/>
      <p:bldP spid="16" grpId="0" animBg="1"/>
      <p:bldP spid="17" grpId="0" animBg="1"/>
      <p:bldP spid="18" grpId="0"/>
      <p:bldP spid="19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273323" y="2338042"/>
            <a:ext cx="2538412" cy="73866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 defTabSz="685766"/>
            <a:r>
              <a:rPr lang="ru-RU" sz="1400" b="1" dirty="0"/>
              <a:t>Большинство членов су­дов были назначенными </a:t>
            </a:r>
            <a:r>
              <a:rPr lang="ru-RU" sz="1400" b="1" dirty="0" smtClean="0"/>
              <a:t>чиновниками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294064" y="2277525"/>
            <a:ext cx="2555874" cy="116955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 defTabSz="685766"/>
            <a:r>
              <a:rPr lang="ru-RU" sz="1400" b="1" dirty="0"/>
              <a:t>Избирались лишь заседатели ниж­них земских судов (из дворян) и члены городовых магистратов (из куп­цов</a:t>
            </a:r>
            <a:r>
              <a:rPr lang="ru-RU" sz="1400" b="1" dirty="0" smtClean="0"/>
              <a:t>)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332267" y="2384209"/>
            <a:ext cx="2557461" cy="73866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 defTabSz="685766"/>
            <a:r>
              <a:rPr lang="ru-RU" sz="1400" b="1" dirty="0"/>
              <a:t>Выборы в любом случае утверждались </a:t>
            </a:r>
            <a:r>
              <a:rPr lang="ru-RU" sz="1400" b="1" dirty="0" smtClean="0"/>
              <a:t>губернатором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4302001" y="1576287"/>
            <a:ext cx="540000" cy="54000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 defTabSz="685732"/>
            <a:r>
              <a:rPr lang="ru-RU" sz="1800" dirty="0">
                <a:solidFill>
                  <a:schemeClr val="tx1"/>
                </a:solidFill>
                <a:latin typeface="Merriweather"/>
              </a:rPr>
              <a:t>2</a:t>
            </a:r>
          </a:p>
        </p:txBody>
      </p:sp>
      <p:sp>
        <p:nvSpPr>
          <p:cNvPr id="24" name="Овал 23"/>
          <p:cNvSpPr/>
          <p:nvPr/>
        </p:nvSpPr>
        <p:spPr>
          <a:xfrm>
            <a:off x="7445500" y="1574075"/>
            <a:ext cx="540000" cy="54000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 defTabSz="685732"/>
            <a:r>
              <a:rPr lang="ru-RU" sz="1800" dirty="0">
                <a:solidFill>
                  <a:schemeClr val="tx1"/>
                </a:solidFill>
                <a:latin typeface="Merriweather"/>
              </a:rPr>
              <a:t>3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84628" y="312083"/>
            <a:ext cx="8505099" cy="492443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prstDash val="sysDot"/>
          </a:ln>
          <a:effectLst>
            <a:reflection blurRad="6350" stA="52000" endA="300" endPos="35000" dir="5400000" sy="-100000" algn="bl" rotWithShape="0"/>
          </a:effectLst>
        </p:spPr>
        <p:txBody>
          <a:bodyPr wrap="square" lIns="0" tIns="0" rIns="0" bIns="0" rtlCol="0">
            <a:spAutoFit/>
          </a:bodyPr>
          <a:lstStyle/>
          <a:p>
            <a:pPr algn="ctr" defTabSz="685715"/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Bookman Old Style" panose="02050604050505020204" pitchFamily="18" charset="0"/>
                <a:ea typeface="Theano Didot" panose="02060603060706020203" pitchFamily="18" charset="0"/>
              </a:rPr>
              <a:t>Формирование судебных органов</a:t>
            </a:r>
            <a:endParaRPr lang="ru-RU" sz="3200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Bookman Old Style" panose="02050604050505020204" pitchFamily="18" charset="0"/>
              <a:ea typeface="Theano Didot" panose="02060603060706020203" pitchFamily="18" charset="0"/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>
            <a:off x="5044440" y="1844075"/>
            <a:ext cx="2103120" cy="0"/>
          </a:xfrm>
          <a:prstGeom prst="straightConnector1">
            <a:avLst/>
          </a:prstGeom>
          <a:ln w="38100" cap="rnd">
            <a:solidFill>
              <a:srgbClr val="FFFF00"/>
            </a:solidFill>
            <a:prstDash val="sysDot"/>
            <a:round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Овал 20"/>
          <p:cNvSpPr/>
          <p:nvPr/>
        </p:nvSpPr>
        <p:spPr>
          <a:xfrm>
            <a:off x="1030865" y="1574075"/>
            <a:ext cx="540000" cy="54000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 defTabSz="685732"/>
            <a:r>
              <a:rPr lang="ru-RU" sz="1800" b="1" dirty="0">
                <a:solidFill>
                  <a:schemeClr val="tx1"/>
                </a:solidFill>
                <a:latin typeface="Merriweather"/>
              </a:rPr>
              <a:t>1</a:t>
            </a:r>
          </a:p>
        </p:txBody>
      </p:sp>
      <p:cxnSp>
        <p:nvCxnSpPr>
          <p:cNvPr id="22" name="Прямая со стрелкой 21"/>
          <p:cNvCxnSpPr/>
          <p:nvPr/>
        </p:nvCxnSpPr>
        <p:spPr>
          <a:xfrm>
            <a:off x="1992086" y="1846287"/>
            <a:ext cx="2103120" cy="0"/>
          </a:xfrm>
          <a:prstGeom prst="straightConnector1">
            <a:avLst/>
          </a:prstGeom>
          <a:ln w="38100" cap="rnd">
            <a:solidFill>
              <a:srgbClr val="FFFF00"/>
            </a:solidFill>
            <a:prstDash val="sysDot"/>
            <a:round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2" descr="https://cs.kiozk.ru/assets/tck/se5/fnk/vlterasebyh3wzgrt26dmto/art/45945/logo-800-520.jpg?v=1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28250" r="815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187" r="17356"/>
          <a:stretch/>
        </p:blipFill>
        <p:spPr bwMode="auto">
          <a:xfrm>
            <a:off x="2494907" y="3014015"/>
            <a:ext cx="1654986" cy="1939770"/>
          </a:xfrm>
          <a:prstGeom prst="rect">
            <a:avLst/>
          </a:prstGeom>
          <a:noFill/>
          <a:effectLst>
            <a:glow rad="1397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>
            <a:extLst>
              <a:ext uri="{FF2B5EF4-FFF2-40B4-BE49-F238E27FC236}">
                <a16:creationId xmlns:a16="http://schemas.microsoft.com/office/drawing/2014/main" xmlns="" id="{528D38E3-ACAD-4908-87A4-AF33E7FDC0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5406571" y="3393007"/>
            <a:ext cx="2204426" cy="1560778"/>
          </a:xfrm>
          <a:prstGeom prst="rect">
            <a:avLst/>
          </a:prstGeom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0522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3" grpId="0" animBg="1"/>
      <p:bldP spid="2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90CC9F27-8C95-4AA1-8B1D-FB4CCB0B8DE4}"/>
              </a:ext>
            </a:extLst>
          </p:cNvPr>
          <p:cNvSpPr txBox="1"/>
          <p:nvPr/>
        </p:nvSpPr>
        <p:spPr>
          <a:xfrm>
            <a:off x="188686" y="262073"/>
            <a:ext cx="8694057" cy="984885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0" tIns="0" rIns="0" bIns="0" rtlCol="0">
            <a:spAutoFit/>
          </a:bodyPr>
          <a:lstStyle/>
          <a:p>
            <a:pPr algn="ctr" defTabSz="685749"/>
            <a:r>
              <a:rPr lang="ru-RU" sz="32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  <a:ea typeface="Theano Didot" panose="02060603060706020203" pitchFamily="18" charset="0"/>
              </a:rPr>
              <a:t>п.3. Цели сословной политики. «Жалованная грамота дворянству»</a:t>
            </a:r>
            <a:r>
              <a:rPr lang="ru-RU" sz="32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  <a:ea typeface="Theano Didot" panose="02060603060706020203" pitchFamily="18" charset="0"/>
              </a:rPr>
              <a:t>.</a:t>
            </a:r>
            <a:endParaRPr lang="ru-RU" sz="3200" b="1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Arial Black" panose="020B0A04020102020204" pitchFamily="34" charset="0"/>
              <a:ea typeface="Theano Didot" panose="02060603060706020203" pitchFamily="18" charset="0"/>
            </a:endParaRPr>
          </a:p>
        </p:txBody>
      </p:sp>
      <p:pic>
        <p:nvPicPr>
          <p:cNvPr id="3" name="Picture 2" descr="https://cs.kiozk.ru/assets/tck/se5/fnk/vlterasebyh3wzgrt26dmto/art/45945/logo-800-520.jpg?v=1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28250" r="815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187" r="17356"/>
          <a:stretch/>
        </p:blipFill>
        <p:spPr bwMode="auto">
          <a:xfrm>
            <a:off x="5309947" y="1949323"/>
            <a:ext cx="2411652" cy="2775077"/>
          </a:xfrm>
          <a:prstGeom prst="rect">
            <a:avLst/>
          </a:prstGeom>
          <a:noFill/>
          <a:effectLst>
            <a:glow rad="1397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library.vladimir.ru/wp-content/uploads/2021/05/Jalovannay_gramot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8456" y="1450911"/>
            <a:ext cx="3040743" cy="35832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7751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archeonews.ru/wp-content/uploads/2020/11/cad1ba7a75d9e77a015ce270a6b4675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003BB2"/>
          </a:solidFill>
          <a:extLst/>
        </p:spPr>
      </p:pic>
      <p:sp>
        <p:nvSpPr>
          <p:cNvPr id="3" name="Овал 2"/>
          <p:cNvSpPr/>
          <p:nvPr/>
        </p:nvSpPr>
        <p:spPr>
          <a:xfrm>
            <a:off x="720656" y="155426"/>
            <a:ext cx="1800000" cy="1800000"/>
          </a:xfrm>
          <a:prstGeom prst="ellipse">
            <a:avLst/>
          </a:prstGeom>
          <a:solidFill>
            <a:srgbClr val="FFFF00">
              <a:alpha val="93725"/>
            </a:srgbClr>
          </a:solidFill>
          <a:ln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685783"/>
            <a:r>
              <a:rPr lang="ru-RU" sz="1050" i="1" dirty="0" err="1" smtClean="0">
                <a:solidFill>
                  <a:prstClr val="black"/>
                </a:solidFill>
                <a:ea typeface="Theano Didot" panose="02060603060706020203" pitchFamily="18" charset="0"/>
              </a:rPr>
              <a:t>Худ.Ф.Рокотов</a:t>
            </a:r>
            <a:endParaRPr lang="ru-RU" sz="1050" i="1" dirty="0" smtClean="0">
              <a:solidFill>
                <a:prstClr val="black"/>
              </a:solidFill>
              <a:ea typeface="Theano Didot" panose="02060603060706020203" pitchFamily="18" charset="0"/>
            </a:endParaRPr>
          </a:p>
          <a:p>
            <a:pPr algn="ctr" defTabSz="685783"/>
            <a:r>
              <a:rPr lang="ru-RU" sz="1100" dirty="0" smtClean="0">
                <a:solidFill>
                  <a:prstClr val="black"/>
                </a:solidFill>
                <a:ea typeface="Theano Didot" panose="02060603060706020203" pitchFamily="18" charset="0"/>
              </a:rPr>
              <a:t>Портрет Екатерины </a:t>
            </a:r>
            <a:r>
              <a:rPr lang="en-US" sz="1100" dirty="0" smtClean="0">
                <a:solidFill>
                  <a:prstClr val="black"/>
                </a:solidFill>
                <a:ea typeface="Theano Didot" panose="02060603060706020203" pitchFamily="18" charset="0"/>
              </a:rPr>
              <a:t>II</a:t>
            </a:r>
            <a:endParaRPr lang="ru-RU" sz="1100" dirty="0">
              <a:solidFill>
                <a:prstClr val="black"/>
              </a:solidFill>
              <a:ea typeface="Theano Didot" panose="02060603060706020203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7087" y="3704647"/>
            <a:ext cx="4572000" cy="1323439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indent="540385" algn="ctr"/>
            <a:r>
              <a:rPr lang="ru-RU" sz="1600" dirty="0">
                <a:solidFill>
                  <a:schemeClr val="bg1"/>
                </a:solidFill>
              </a:rPr>
              <a:t>Большое внимание в своей внутренней и социальной политике Екатери­на II уделяла положению сословий. </a:t>
            </a:r>
            <a:r>
              <a:rPr lang="ru-RU" sz="1600" dirty="0" smtClean="0">
                <a:solidFill>
                  <a:schemeClr val="bg1"/>
                </a:solidFill>
              </a:rPr>
              <a:t>Каждое </a:t>
            </a:r>
            <a:r>
              <a:rPr lang="ru-RU" sz="1600" dirty="0">
                <a:solidFill>
                  <a:schemeClr val="bg1"/>
                </a:solidFill>
              </a:rPr>
              <a:t>сословие наделялось права­ми и обязанностями, закреплёнными законом</a:t>
            </a:r>
            <a:r>
              <a:rPr lang="ru-RU" sz="1600" dirty="0" smtClean="0">
                <a:solidFill>
                  <a:schemeClr val="bg1"/>
                </a:solidFill>
              </a:rPr>
              <a:t>.</a:t>
            </a:r>
            <a:endParaRPr lang="ru-RU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6344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archeonews.ru/wp-content/uploads/2020/11/cad1ba7a75d9e77a015ce270a6b4675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003BB2"/>
          </a:solidFill>
          <a:extLst/>
        </p:spPr>
      </p:pic>
      <p:sp>
        <p:nvSpPr>
          <p:cNvPr id="3" name="Овал 2"/>
          <p:cNvSpPr/>
          <p:nvPr/>
        </p:nvSpPr>
        <p:spPr>
          <a:xfrm>
            <a:off x="720656" y="155426"/>
            <a:ext cx="1800000" cy="1800000"/>
          </a:xfrm>
          <a:prstGeom prst="ellipse">
            <a:avLst/>
          </a:prstGeom>
          <a:solidFill>
            <a:srgbClr val="FFFF00">
              <a:alpha val="93725"/>
            </a:srgbClr>
          </a:solidFill>
          <a:ln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685783"/>
            <a:r>
              <a:rPr lang="ru-RU" sz="1050" i="1" dirty="0" err="1" smtClean="0">
                <a:solidFill>
                  <a:prstClr val="black"/>
                </a:solidFill>
                <a:ea typeface="Theano Didot" panose="02060603060706020203" pitchFamily="18" charset="0"/>
              </a:rPr>
              <a:t>Худ.Ф.Рокотов</a:t>
            </a:r>
            <a:endParaRPr lang="ru-RU" sz="1050" i="1" dirty="0" smtClean="0">
              <a:solidFill>
                <a:prstClr val="black"/>
              </a:solidFill>
              <a:ea typeface="Theano Didot" panose="02060603060706020203" pitchFamily="18" charset="0"/>
            </a:endParaRPr>
          </a:p>
          <a:p>
            <a:pPr algn="ctr" defTabSz="685783"/>
            <a:r>
              <a:rPr lang="ru-RU" sz="1100" dirty="0" smtClean="0">
                <a:solidFill>
                  <a:prstClr val="black"/>
                </a:solidFill>
                <a:ea typeface="Theano Didot" panose="02060603060706020203" pitchFamily="18" charset="0"/>
              </a:rPr>
              <a:t>Портрет Екатерины </a:t>
            </a:r>
            <a:r>
              <a:rPr lang="en-US" sz="1100" dirty="0" smtClean="0">
                <a:solidFill>
                  <a:prstClr val="black"/>
                </a:solidFill>
                <a:ea typeface="Theano Didot" panose="02060603060706020203" pitchFamily="18" charset="0"/>
              </a:rPr>
              <a:t>II</a:t>
            </a:r>
            <a:endParaRPr lang="ru-RU" sz="1100" dirty="0">
              <a:solidFill>
                <a:prstClr val="black"/>
              </a:solidFill>
              <a:ea typeface="Theano Didot" panose="02060603060706020203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30629" y="3922361"/>
            <a:ext cx="4572000" cy="1077218"/>
          </a:xfrm>
          <a:prstGeom prst="rect">
            <a:avLst/>
          </a:prstGeom>
          <a:solidFill>
            <a:srgbClr val="003BB2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indent="540385" algn="ctr">
              <a:spcAft>
                <a:spcPts val="0"/>
              </a:spcAft>
            </a:pPr>
            <a:r>
              <a:rPr lang="ru-RU" sz="1600" b="1" spc="-5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правление Екатерины II произошли существенные перемены в управлении страной. В первую очередь это ка­салось местного управления.</a:t>
            </a:r>
            <a:endParaRPr lang="ru-RU" sz="16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7397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2230" y="186180"/>
            <a:ext cx="8773884" cy="553998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0" tIns="0" rIns="0" bIns="0" rtlCol="0">
            <a:spAutoFit/>
          </a:bodyPr>
          <a:lstStyle/>
          <a:p>
            <a:pPr algn="ctr" defTabSz="685732"/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Impact" panose="020B0806030902050204" pitchFamily="34" charset="0"/>
                <a:ea typeface="Theano Didot" panose="02060603060706020203" pitchFamily="18" charset="0"/>
              </a:rPr>
              <a:t>Законы о правах дворян и горожан</a:t>
            </a:r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Impact" panose="020B0806030902050204" pitchFamily="34" charset="0"/>
                <a:ea typeface="Theano Didot" panose="02060603060706020203" pitchFamily="18" charset="0"/>
              </a:rPr>
              <a:t> </a:t>
            </a:r>
            <a:endParaRPr lang="ru-RU" sz="3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Impact" panose="020B0806030902050204" pitchFamily="34" charset="0"/>
              <a:ea typeface="Theano Didot" panose="02060603060706020203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64924" y="2241712"/>
            <a:ext cx="2558115" cy="1117277"/>
          </a:xfrm>
          <a:prstGeom prst="roundRect">
            <a:avLst/>
          </a:prstGeom>
          <a:solidFill>
            <a:srgbClr val="C00000"/>
          </a:solidFill>
          <a:ln w="15875">
            <a:solidFill>
              <a:schemeClr val="bg1">
                <a:alpha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tIns="180000" bIns="180000" rtlCol="0">
            <a:noAutofit/>
          </a:bodyPr>
          <a:lstStyle/>
          <a:p>
            <a:pPr algn="ctr" defTabSz="685732"/>
            <a:endParaRPr lang="ru-RU" sz="1400" dirty="0">
              <a:solidFill>
                <a:srgbClr val="C61648"/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46777" y="2393676"/>
            <a:ext cx="23216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21 апреля </a:t>
            </a:r>
          </a:p>
          <a:p>
            <a:pPr algn="ctr"/>
            <a:r>
              <a:rPr lang="ru-RU" sz="20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1785 года</a:t>
            </a:r>
            <a:endParaRPr lang="ru-RU" sz="2000" b="1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  <a:p>
            <a:pPr algn="ctr"/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13334" y="1417855"/>
            <a:ext cx="3497262" cy="640551"/>
          </a:xfrm>
          <a:prstGeom prst="roundRect">
            <a:avLst/>
          </a:prstGeom>
          <a:solidFill>
            <a:srgbClr val="FFDC5A"/>
          </a:solidFill>
          <a:ln w="15875" cap="rnd">
            <a:solidFill>
              <a:schemeClr val="tx1">
                <a:lumMod val="75000"/>
                <a:lumOff val="25000"/>
                <a:alpha val="75000"/>
              </a:schemeClr>
            </a:solidFill>
            <a:prstDash val="sysDot"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tIns="180000" bIns="180000" rtlCol="0">
            <a:noAutofit/>
          </a:bodyPr>
          <a:lstStyle/>
          <a:p>
            <a:pPr algn="ctr" defTabSz="685732"/>
            <a:endParaRPr lang="ru-RU" sz="1400" dirty="0">
              <a:solidFill>
                <a:prstClr val="black">
                  <a:lumMod val="75000"/>
                  <a:lumOff val="25000"/>
                </a:prst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72017" y="1369767"/>
            <a:ext cx="33798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/>
              <a:t>«Жалованная грамота дворянству» </a:t>
            </a:r>
            <a:endParaRPr lang="ru-RU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072017" y="3570539"/>
            <a:ext cx="3497262" cy="738664"/>
          </a:xfrm>
          <a:prstGeom prst="roundRect">
            <a:avLst/>
          </a:prstGeom>
          <a:solidFill>
            <a:srgbClr val="FFDC5A"/>
          </a:solidFill>
          <a:ln w="15875" cap="rnd">
            <a:solidFill>
              <a:schemeClr val="tx1">
                <a:lumMod val="75000"/>
                <a:lumOff val="25000"/>
                <a:alpha val="75000"/>
              </a:schemeClr>
            </a:solidFill>
            <a:prstDash val="sysDot"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tIns="180000" bIns="180000" rtlCol="0">
            <a:noAutofit/>
          </a:bodyPr>
          <a:lstStyle/>
          <a:p>
            <a:pPr algn="ctr" defTabSz="685732"/>
            <a:endParaRPr lang="ru-RU" sz="1400" dirty="0">
              <a:solidFill>
                <a:prstClr val="black">
                  <a:lumMod val="75000"/>
                  <a:lumOff val="25000"/>
                </a:prst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30701" y="3570539"/>
            <a:ext cx="33798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/>
              <a:t>«Жалованная грамота городам».</a:t>
            </a:r>
            <a:endParaRPr lang="ru-RU" sz="2000" b="1" dirty="0"/>
          </a:p>
        </p:txBody>
      </p:sp>
      <p:cxnSp>
        <p:nvCxnSpPr>
          <p:cNvPr id="18" name="Прямая соединительная линия 17"/>
          <p:cNvCxnSpPr>
            <a:stCxn id="3" idx="0"/>
          </p:cNvCxnSpPr>
          <p:nvPr/>
        </p:nvCxnSpPr>
        <p:spPr>
          <a:xfrm flipH="1" flipV="1">
            <a:off x="2643981" y="1738130"/>
            <a:ext cx="1" cy="503582"/>
          </a:xfrm>
          <a:prstGeom prst="line">
            <a:avLst/>
          </a:prstGeom>
          <a:ln w="38100">
            <a:solidFill>
              <a:srgbClr val="FFFF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2643980" y="1738130"/>
            <a:ext cx="2319906" cy="0"/>
          </a:xfrm>
          <a:prstGeom prst="straightConnector1">
            <a:avLst/>
          </a:prstGeom>
          <a:ln w="38100">
            <a:solidFill>
              <a:srgbClr val="FFFF0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H="1" flipV="1">
            <a:off x="2657974" y="3385138"/>
            <a:ext cx="1" cy="503582"/>
          </a:xfrm>
          <a:prstGeom prst="line">
            <a:avLst/>
          </a:prstGeom>
          <a:ln w="38100">
            <a:solidFill>
              <a:srgbClr val="FFFF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2657975" y="3888720"/>
            <a:ext cx="2319906" cy="0"/>
          </a:xfrm>
          <a:prstGeom prst="straightConnector1">
            <a:avLst/>
          </a:prstGeom>
          <a:ln w="38100">
            <a:solidFill>
              <a:srgbClr val="FFFF0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" descr="https://cs.kiozk.ru/assets/tck/se5/fnk/vlterasebyh3wzgrt26dmto/art/45945/logo-800-520.jpg?v=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28250" r="815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187" r="17356"/>
          <a:stretch/>
        </p:blipFill>
        <p:spPr bwMode="auto">
          <a:xfrm>
            <a:off x="66565" y="2684416"/>
            <a:ext cx="1879800" cy="2203269"/>
          </a:xfrm>
          <a:prstGeom prst="rect">
            <a:avLst/>
          </a:prstGeom>
          <a:noFill/>
          <a:effectLst>
            <a:glow rad="1397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9065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/>
      <p:bldP spid="7" grpId="0" animBg="1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library.vladimir.ru/wp-content/uploads/2021/05/Jalovannay_gramot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100286" cy="5143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310742" y="1718461"/>
            <a:ext cx="4572000" cy="18158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algn="ctr"/>
            <a:r>
              <a:rPr lang="ru-RU" sz="1600" b="1" spc="-50" dirty="0">
                <a:latin typeface="Segoe Print" panose="02000600000000000000" pitchFamily="2" charset="0"/>
                <a:ea typeface="Calibri" panose="020F0502020204030204" pitchFamily="34" charset="0"/>
              </a:rPr>
              <a:t>«Жалованная грамота дворянству» (полное официальное название </a:t>
            </a:r>
            <a:r>
              <a:rPr lang="ru-RU" sz="1600" b="1" spc="-50" dirty="0" smtClean="0">
                <a:latin typeface="Segoe Print" panose="02000600000000000000" pitchFamily="2" charset="0"/>
                <a:ea typeface="Calibri" panose="020F0502020204030204" pitchFamily="34" charset="0"/>
              </a:rPr>
              <a:t>- </a:t>
            </a:r>
            <a:r>
              <a:rPr lang="ru-RU" sz="1600" b="1" spc="-50" dirty="0">
                <a:latin typeface="Segoe Print" panose="02000600000000000000" pitchFamily="2" charset="0"/>
                <a:ea typeface="Calibri" panose="020F0502020204030204" pitchFamily="34" charset="0"/>
              </a:rPr>
              <a:t>«</a:t>
            </a:r>
            <a:r>
              <a:rPr lang="ru-RU" sz="1600" b="1" spc="-50" dirty="0" smtClean="0">
                <a:latin typeface="Segoe Print" panose="02000600000000000000" pitchFamily="2" charset="0"/>
                <a:ea typeface="Calibri" panose="020F0502020204030204" pitchFamily="34" charset="0"/>
              </a:rPr>
              <a:t>Грамота </a:t>
            </a:r>
            <a:r>
              <a:rPr lang="ru-RU" sz="1600" b="1" spc="-50" dirty="0">
                <a:latin typeface="Segoe Print" panose="02000600000000000000" pitchFamily="2" charset="0"/>
                <a:ea typeface="Calibri" panose="020F0502020204030204" pitchFamily="34" charset="0"/>
              </a:rPr>
              <a:t>на права, вольности и преимущества благородного российского дворянства») закрепляла исключительное положение дворянства как наиболее привилегирован­ного сословия империи. </a:t>
            </a:r>
            <a:endParaRPr lang="ru-RU" sz="1600" b="1" dirty="0"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4972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63885" y="198857"/>
            <a:ext cx="8556923" cy="430887"/>
          </a:xfrm>
          <a:prstGeom prst="rect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0" tIns="0" rIns="0" bIns="0" rtlCol="0">
            <a:spAutoFit/>
          </a:bodyPr>
          <a:lstStyle/>
          <a:p>
            <a:pPr algn="ctr" defTabSz="685749"/>
            <a:r>
              <a:rPr lang="ru-RU" sz="2800" dirty="0" smtClean="0">
                <a:latin typeface="Impact" panose="020B0806030902050204" pitchFamily="34" charset="0"/>
                <a:ea typeface="Theano Didot" panose="02060603060706020203" pitchFamily="18" charset="0"/>
              </a:rPr>
              <a:t>«Жалованная грамота дворянству»</a:t>
            </a:r>
            <a:r>
              <a:rPr lang="ru-RU" sz="2800" dirty="0" smtClean="0">
                <a:latin typeface="Impact" panose="020B0806030902050204" pitchFamily="34" charset="0"/>
                <a:ea typeface="Theano Didot" panose="02060603060706020203" pitchFamily="18" charset="0"/>
              </a:rPr>
              <a:t> </a:t>
            </a:r>
            <a:endParaRPr lang="ru-RU" sz="2800" dirty="0">
              <a:latin typeface="Impact" panose="020B0806030902050204" pitchFamily="34" charset="0"/>
              <a:ea typeface="Theano Didot" panose="02060603060706020203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02658" y="1185287"/>
            <a:ext cx="7873309" cy="55399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 lIns="180000" tIns="0" rIns="0" bIns="0" rtlCol="0">
            <a:spAutoFit/>
          </a:bodyPr>
          <a:lstStyle/>
          <a:p>
            <a:pPr algn="ctr" defTabSz="685732"/>
            <a:r>
              <a:rPr lang="ru-RU" sz="1800" b="1" dirty="0">
                <a:latin typeface="Bookman Old Style" panose="02050604050505020204" pitchFamily="18" charset="0"/>
              </a:rPr>
              <a:t>Только дворяне могли владеть имениями, передавать их по наследству. </a:t>
            </a:r>
            <a:endParaRPr lang="ru-RU" sz="1800" b="1" dirty="0">
              <a:solidFill>
                <a:srgbClr val="FF000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263884" y="1200492"/>
            <a:ext cx="540000" cy="540000"/>
          </a:xfrm>
          <a:prstGeom prst="ellipse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b" anchorCtr="0"/>
          <a:lstStyle/>
          <a:p>
            <a:pPr algn="ctr" defTabSz="685732"/>
            <a:r>
              <a:rPr lang="ru-RU" sz="2100" dirty="0">
                <a:solidFill>
                  <a:prstClr val="black"/>
                </a:solidFill>
                <a:latin typeface="Arial Black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716683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328893" y="1270000"/>
            <a:ext cx="4751107" cy="2010701"/>
            <a:chOff x="366233" y="1760034"/>
            <a:chExt cx="4881788" cy="2385817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1898263" y="1760034"/>
              <a:ext cx="2670544" cy="64633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 defTabSz="685766"/>
              <a:r>
                <a:rPr lang="ru-RU" sz="4200" b="1" dirty="0" smtClean="0">
                  <a:ln>
                    <a:solidFill>
                      <a:schemeClr val="tx1"/>
                    </a:solidFill>
                  </a:ln>
                  <a:solidFill>
                    <a:srgbClr val="FFFF00"/>
                  </a:solidFill>
                  <a:latin typeface="Arial Black" panose="020B0A04020102020204" pitchFamily="34" charset="0"/>
                </a:rPr>
                <a:t>Имение </a:t>
              </a:r>
              <a:r>
                <a:rPr lang="ru-RU" sz="4200" b="1" dirty="0">
                  <a:ln>
                    <a:solidFill>
                      <a:schemeClr val="tx1"/>
                    </a:solidFill>
                  </a:ln>
                  <a:solidFill>
                    <a:srgbClr val="FFFF00"/>
                  </a:solidFill>
                  <a:latin typeface="Arial Black" panose="020B0A04020102020204" pitchFamily="34" charset="0"/>
                </a:rPr>
                <a:t>-</a:t>
              </a: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366233" y="2672178"/>
              <a:ext cx="4881788" cy="147367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 defTabSz="685766">
                <a:lnSpc>
                  <a:spcPct val="114000"/>
                </a:lnSpc>
              </a:pPr>
              <a:r>
                <a:rPr lang="ru-RU" sz="2800" b="1" i="1" dirty="0">
                  <a:ln>
                    <a:solidFill>
                      <a:schemeClr val="tx1"/>
                    </a:solidFill>
                  </a:ln>
                  <a:solidFill>
                    <a:srgbClr val="FFFF00"/>
                  </a:solidFill>
                  <a:latin typeface="Segoe Print" panose="02000600000000000000" pitchFamily="2" charset="0"/>
                </a:rPr>
                <a:t>з</a:t>
              </a:r>
              <a:r>
                <a:rPr lang="ru-RU" sz="2800" b="1" i="1" dirty="0" smtClean="0">
                  <a:ln>
                    <a:solidFill>
                      <a:schemeClr val="tx1"/>
                    </a:solidFill>
                  </a:ln>
                  <a:solidFill>
                    <a:srgbClr val="FFFF00"/>
                  </a:solidFill>
                  <a:latin typeface="Segoe Print" panose="02000600000000000000" pitchFamily="2" charset="0"/>
                </a:rPr>
                <a:t>емельное угодье с сёлами и деревнями, населённые крестьянами.</a:t>
              </a:r>
              <a:r>
                <a:rPr lang="ru-RU" sz="2800" b="1" i="1" dirty="0">
                  <a:solidFill>
                    <a:srgbClr val="FFFF00"/>
                  </a:solidFill>
                  <a:latin typeface="Segoe Print" panose="02000600000000000000" pitchFamily="2" charset="0"/>
                </a:rPr>
                <a:t> </a:t>
              </a:r>
            </a:p>
          </p:txBody>
        </p:sp>
      </p:grpSp>
      <p:pic>
        <p:nvPicPr>
          <p:cNvPr id="14338" name="Picture 2" descr="https://fabulae.su/images/authors/9515/foto_10200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0" y="859715"/>
            <a:ext cx="3764402" cy="3600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7833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63885" y="198857"/>
            <a:ext cx="8556923" cy="430887"/>
          </a:xfrm>
          <a:prstGeom prst="rect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0" tIns="0" rIns="0" bIns="0" rtlCol="0">
            <a:spAutoFit/>
          </a:bodyPr>
          <a:lstStyle/>
          <a:p>
            <a:pPr algn="ctr" defTabSz="685749"/>
            <a:r>
              <a:rPr lang="ru-RU" sz="2800" dirty="0" smtClean="0">
                <a:latin typeface="Impact" panose="020B0806030902050204" pitchFamily="34" charset="0"/>
                <a:ea typeface="Theano Didot" panose="02060603060706020203" pitchFamily="18" charset="0"/>
              </a:rPr>
              <a:t>«Жалованная грамота дворянству»</a:t>
            </a:r>
            <a:r>
              <a:rPr lang="ru-RU" sz="2800" dirty="0" smtClean="0">
                <a:latin typeface="Impact" panose="020B0806030902050204" pitchFamily="34" charset="0"/>
                <a:ea typeface="Theano Didot" panose="02060603060706020203" pitchFamily="18" charset="0"/>
              </a:rPr>
              <a:t> </a:t>
            </a:r>
            <a:endParaRPr lang="ru-RU" sz="2800" dirty="0">
              <a:latin typeface="Impact" panose="020B0806030902050204" pitchFamily="34" charset="0"/>
              <a:ea typeface="Theano Didot" panose="02060603060706020203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02658" y="1185287"/>
            <a:ext cx="7873309" cy="55399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 lIns="180000" tIns="0" rIns="0" bIns="0" rtlCol="0">
            <a:spAutoFit/>
          </a:bodyPr>
          <a:lstStyle/>
          <a:p>
            <a:pPr algn="ctr" defTabSz="685732"/>
            <a:r>
              <a:rPr lang="ru-RU" sz="1800" b="1" dirty="0">
                <a:latin typeface="Bookman Old Style" panose="02050604050505020204" pitchFamily="18" charset="0"/>
              </a:rPr>
              <a:t>Только дворяне могли владеть имениями, передавать их по наследству. </a:t>
            </a:r>
            <a:endParaRPr lang="ru-RU" sz="1800" b="1" dirty="0">
              <a:solidFill>
                <a:srgbClr val="FF000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263884" y="1200492"/>
            <a:ext cx="540000" cy="540000"/>
          </a:xfrm>
          <a:prstGeom prst="ellipse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b" anchorCtr="0"/>
          <a:lstStyle/>
          <a:p>
            <a:pPr algn="ctr" defTabSz="685732"/>
            <a:r>
              <a:rPr lang="ru-RU" sz="2100" dirty="0">
                <a:solidFill>
                  <a:prstClr val="black"/>
                </a:solidFill>
                <a:latin typeface="Arial Black" pitchFamily="34" charset="0"/>
              </a:rPr>
              <a:t>1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02658" y="2616640"/>
            <a:ext cx="7790441" cy="646331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 lIns="180000" tIns="0" rIns="0" bIns="0" rtlCol="0">
            <a:spAutoFit/>
          </a:bodyPr>
          <a:lstStyle/>
          <a:p>
            <a:pPr algn="ctr" defTabSz="685749"/>
            <a:r>
              <a:rPr lang="ru-RU" sz="1800" b="1" dirty="0" smtClean="0">
                <a:latin typeface="Bookman Old Style" panose="02050604050505020204" pitchFamily="18" charset="0"/>
              </a:rPr>
              <a:t>Дворяне </a:t>
            </a:r>
            <a:r>
              <a:rPr lang="ru-RU" sz="1800" b="1" dirty="0">
                <a:latin typeface="Bookman Old Style" panose="02050604050505020204" pitchFamily="18" charset="0"/>
              </a:rPr>
              <a:t>освобождались от обязатель­ной службы государству. </a:t>
            </a:r>
            <a:endParaRPr lang="ru-RU" sz="1800" b="1" dirty="0">
              <a:latin typeface="Bookman Old Style" panose="02050604050505020204" pitchFamily="18" charset="0"/>
            </a:endParaRPr>
          </a:p>
          <a:p>
            <a:pPr algn="ctr" defTabSz="685732"/>
            <a:endParaRPr lang="ru-RU" sz="6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02659" y="4135888"/>
            <a:ext cx="7790440" cy="36933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 lIns="180000" tIns="0" rIns="0" bIns="0" rtlCol="0">
            <a:spAutoFit/>
          </a:bodyPr>
          <a:lstStyle/>
          <a:p>
            <a:pPr algn="ctr" defTabSz="685732"/>
            <a:r>
              <a:rPr lang="ru-RU" sz="1800" b="1" dirty="0" smtClean="0">
                <a:latin typeface="Bookman Old Style" panose="02050604050505020204" pitchFamily="18" charset="0"/>
              </a:rPr>
              <a:t>Дворяне </a:t>
            </a:r>
            <a:r>
              <a:rPr lang="ru-RU" sz="1800" b="1" dirty="0">
                <a:latin typeface="Bookman Old Style" panose="02050604050505020204" pitchFamily="18" charset="0"/>
              </a:rPr>
              <a:t>не платили подушной подати. </a:t>
            </a:r>
            <a:endParaRPr lang="ru-RU" sz="1800" b="1" dirty="0">
              <a:latin typeface="Bookman Old Style" panose="02050604050505020204" pitchFamily="18" charset="0"/>
            </a:endParaRPr>
          </a:p>
          <a:p>
            <a:pPr algn="ctr" defTabSz="685732"/>
            <a:endParaRPr lang="ru-RU" sz="6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263884" y="2669806"/>
            <a:ext cx="540000" cy="540000"/>
          </a:xfrm>
          <a:prstGeom prst="ellipse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b" anchorCtr="0"/>
          <a:lstStyle/>
          <a:p>
            <a:pPr algn="ctr" defTabSz="685732"/>
            <a:r>
              <a:rPr lang="ru-RU" sz="2100" dirty="0">
                <a:solidFill>
                  <a:prstClr val="black"/>
                </a:solidFill>
                <a:latin typeface="Arial Black" pitchFamily="34" charset="0"/>
              </a:rPr>
              <a:t>2</a:t>
            </a:r>
          </a:p>
        </p:txBody>
      </p:sp>
      <p:sp>
        <p:nvSpPr>
          <p:cNvPr id="21" name="Овал 20"/>
          <p:cNvSpPr/>
          <p:nvPr/>
        </p:nvSpPr>
        <p:spPr>
          <a:xfrm>
            <a:off x="263884" y="4050554"/>
            <a:ext cx="540000" cy="540000"/>
          </a:xfrm>
          <a:prstGeom prst="ellipse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b" anchorCtr="0"/>
          <a:lstStyle/>
          <a:p>
            <a:pPr algn="ctr" defTabSz="685732"/>
            <a:r>
              <a:rPr lang="ru-RU" sz="2100" dirty="0">
                <a:solidFill>
                  <a:prstClr val="black"/>
                </a:solidFill>
                <a:latin typeface="Arial Black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549626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63885" y="198857"/>
            <a:ext cx="8556923" cy="430887"/>
          </a:xfrm>
          <a:prstGeom prst="rect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0" tIns="0" rIns="0" bIns="0" rtlCol="0">
            <a:spAutoFit/>
          </a:bodyPr>
          <a:lstStyle/>
          <a:p>
            <a:pPr algn="ctr" defTabSz="685749"/>
            <a:r>
              <a:rPr lang="ru-RU" sz="2800" dirty="0" smtClean="0">
                <a:latin typeface="Impact" panose="020B0806030902050204" pitchFamily="34" charset="0"/>
                <a:ea typeface="Theano Didot" panose="02060603060706020203" pitchFamily="18" charset="0"/>
              </a:rPr>
              <a:t>«Жалованная грамота дворянству»</a:t>
            </a:r>
            <a:r>
              <a:rPr lang="ru-RU" sz="2800" dirty="0" smtClean="0">
                <a:latin typeface="Impact" panose="020B0806030902050204" pitchFamily="34" charset="0"/>
                <a:ea typeface="Theano Didot" panose="02060603060706020203" pitchFamily="18" charset="0"/>
              </a:rPr>
              <a:t> </a:t>
            </a:r>
            <a:endParaRPr lang="ru-RU" sz="2800" dirty="0">
              <a:latin typeface="Impact" panose="020B0806030902050204" pitchFamily="34" charset="0"/>
              <a:ea typeface="Theano Didot" panose="02060603060706020203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02658" y="1185287"/>
            <a:ext cx="7873309" cy="55399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 lIns="180000" tIns="0" rIns="0" bIns="0" rtlCol="0">
            <a:spAutoFit/>
          </a:bodyPr>
          <a:lstStyle/>
          <a:p>
            <a:pPr algn="ctr" defTabSz="685732"/>
            <a:r>
              <a:rPr lang="ru-RU" sz="1800" b="1" dirty="0" smtClean="0">
                <a:latin typeface="Bookman Old Style" panose="02050604050505020204" pitchFamily="18" charset="0"/>
              </a:rPr>
              <a:t>К </a:t>
            </a:r>
            <a:r>
              <a:rPr lang="ru-RU" sz="1800" b="1" dirty="0">
                <a:latin typeface="Bookman Old Style" panose="02050604050505020204" pitchFamily="18" charset="0"/>
              </a:rPr>
              <a:t>ним не могли применяться телесные наказания, они подлежали суду, состоя­щему только из дворян.</a:t>
            </a:r>
            <a:endParaRPr lang="ru-RU" sz="1800" b="1" dirty="0">
              <a:solidFill>
                <a:srgbClr val="FF000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263884" y="1200492"/>
            <a:ext cx="540000" cy="540000"/>
          </a:xfrm>
          <a:prstGeom prst="ellipse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b" anchorCtr="0"/>
          <a:lstStyle/>
          <a:p>
            <a:pPr algn="ctr" defTabSz="685732"/>
            <a:r>
              <a:rPr lang="ru-RU" sz="2100" dirty="0">
                <a:solidFill>
                  <a:prstClr val="black"/>
                </a:solidFill>
                <a:latin typeface="Arial Black" pitchFamily="34" charset="0"/>
              </a:rPr>
              <a:t>4</a:t>
            </a:r>
            <a:endParaRPr lang="ru-RU" sz="2100" dirty="0">
              <a:solidFill>
                <a:prstClr val="black"/>
              </a:solidFill>
              <a:latin typeface="Arial Black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02658" y="2616640"/>
            <a:ext cx="7790441" cy="646331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 lIns="180000" tIns="0" rIns="0" bIns="0" rtlCol="0">
            <a:spAutoFit/>
          </a:bodyPr>
          <a:lstStyle/>
          <a:p>
            <a:pPr algn="ctr" defTabSz="685749"/>
            <a:r>
              <a:rPr lang="ru-RU" sz="1800" b="1" dirty="0">
                <a:latin typeface="Bookman Old Style" panose="02050604050505020204" pitchFamily="18" charset="0"/>
              </a:rPr>
              <a:t>О</a:t>
            </a:r>
            <a:r>
              <a:rPr lang="ru-RU" sz="1800" b="1" dirty="0" smtClean="0">
                <a:latin typeface="Bookman Old Style" panose="02050604050505020204" pitchFamily="18" charset="0"/>
              </a:rPr>
              <a:t>ни </a:t>
            </a:r>
            <a:r>
              <a:rPr lang="ru-RU" sz="1800" b="1" dirty="0">
                <a:latin typeface="Bookman Old Style" panose="02050604050505020204" pitchFamily="18" charset="0"/>
              </a:rPr>
              <a:t>могли вести хозяйство на своих землях, заводить на них промышленные </a:t>
            </a:r>
            <a:r>
              <a:rPr lang="ru-RU" sz="1800" b="1" dirty="0" smtClean="0">
                <a:latin typeface="Bookman Old Style" panose="02050604050505020204" pitchFamily="18" charset="0"/>
              </a:rPr>
              <a:t>предприятия.</a:t>
            </a:r>
            <a:endParaRPr lang="ru-RU" sz="1800" b="1" dirty="0">
              <a:latin typeface="Bookman Old Style" panose="02050604050505020204" pitchFamily="18" charset="0"/>
            </a:endParaRPr>
          </a:p>
          <a:p>
            <a:pPr algn="ctr" defTabSz="685732"/>
            <a:endParaRPr lang="ru-RU" sz="6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02659" y="4135888"/>
            <a:ext cx="7790440" cy="55399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 lIns="180000" tIns="0" rIns="0" bIns="0" rtlCol="0">
            <a:spAutoFit/>
          </a:bodyPr>
          <a:lstStyle/>
          <a:p>
            <a:pPr algn="ctr" defTabSz="685732"/>
            <a:r>
              <a:rPr lang="ru-RU" sz="1800" b="1" dirty="0">
                <a:latin typeface="Bookman Old Style" panose="02050604050505020204" pitchFamily="18" charset="0"/>
              </a:rPr>
              <a:t>Они могли участвовать в тор­говле, но только продавая оптом продукцию своего хозяйства. </a:t>
            </a:r>
            <a:endParaRPr lang="ru-RU" sz="1800" b="1" dirty="0">
              <a:solidFill>
                <a:srgbClr val="FF000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263884" y="2669806"/>
            <a:ext cx="540000" cy="540000"/>
          </a:xfrm>
          <a:prstGeom prst="ellipse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b" anchorCtr="0"/>
          <a:lstStyle/>
          <a:p>
            <a:pPr algn="ctr" defTabSz="685732"/>
            <a:r>
              <a:rPr lang="ru-RU" sz="2100" dirty="0">
                <a:solidFill>
                  <a:prstClr val="black"/>
                </a:solidFill>
                <a:latin typeface="Arial Black" pitchFamily="34" charset="0"/>
              </a:rPr>
              <a:t>5</a:t>
            </a:r>
            <a:endParaRPr lang="ru-RU" sz="2100" dirty="0">
              <a:solidFill>
                <a:prstClr val="black"/>
              </a:solidFill>
              <a:latin typeface="Arial Black" pitchFamily="34" charset="0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263884" y="4050554"/>
            <a:ext cx="540000" cy="540000"/>
          </a:xfrm>
          <a:prstGeom prst="ellipse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b" anchorCtr="0"/>
          <a:lstStyle/>
          <a:p>
            <a:pPr algn="ctr" defTabSz="685732"/>
            <a:r>
              <a:rPr lang="ru-RU" sz="2100" dirty="0">
                <a:solidFill>
                  <a:prstClr val="black"/>
                </a:solidFill>
                <a:latin typeface="Arial Black" pitchFamily="34" charset="0"/>
              </a:rPr>
              <a:t>6</a:t>
            </a:r>
            <a:endParaRPr lang="ru-RU" sz="2100" dirty="0">
              <a:solidFill>
                <a:prstClr val="black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8910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0" grpId="0" animBg="1"/>
      <p:bldP spid="2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63885" y="198857"/>
            <a:ext cx="8556923" cy="430887"/>
          </a:xfrm>
          <a:prstGeom prst="rect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0" tIns="0" rIns="0" bIns="0" rtlCol="0">
            <a:spAutoFit/>
          </a:bodyPr>
          <a:lstStyle/>
          <a:p>
            <a:pPr algn="ctr" defTabSz="685749"/>
            <a:r>
              <a:rPr lang="ru-RU" sz="2800" dirty="0" smtClean="0">
                <a:latin typeface="Impact" panose="020B0806030902050204" pitchFamily="34" charset="0"/>
                <a:ea typeface="Theano Didot" panose="02060603060706020203" pitchFamily="18" charset="0"/>
              </a:rPr>
              <a:t>«Жалованная грамота дворянству»</a:t>
            </a:r>
            <a:r>
              <a:rPr lang="ru-RU" sz="2800" dirty="0" smtClean="0">
                <a:latin typeface="Impact" panose="020B0806030902050204" pitchFamily="34" charset="0"/>
                <a:ea typeface="Theano Didot" panose="02060603060706020203" pitchFamily="18" charset="0"/>
              </a:rPr>
              <a:t> </a:t>
            </a:r>
            <a:endParaRPr lang="ru-RU" sz="2800" dirty="0">
              <a:latin typeface="Impact" panose="020B0806030902050204" pitchFamily="34" charset="0"/>
              <a:ea typeface="Theano Didot" panose="02060603060706020203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02658" y="1185287"/>
            <a:ext cx="7873309" cy="55399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 lIns="180000" tIns="0" rIns="0" bIns="0" rtlCol="0">
            <a:spAutoFit/>
          </a:bodyPr>
          <a:lstStyle/>
          <a:p>
            <a:pPr algn="ctr" defTabSz="685732"/>
            <a:r>
              <a:rPr lang="ru-RU" sz="1800" b="1" dirty="0" smtClean="0">
                <a:latin typeface="Bookman Old Style" panose="02050604050505020204" pitchFamily="18" charset="0"/>
              </a:rPr>
              <a:t>Дворяне </a:t>
            </a:r>
            <a:r>
              <a:rPr lang="ru-RU" sz="1800" b="1" dirty="0">
                <a:latin typeface="Bookman Old Style" panose="02050604050505020204" pitchFamily="18" charset="0"/>
              </a:rPr>
              <a:t>получили возможность официально вести родословие своих фамилий. </a:t>
            </a:r>
            <a:endParaRPr lang="ru-RU" sz="1800" b="1" dirty="0">
              <a:solidFill>
                <a:srgbClr val="FF000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263884" y="1200492"/>
            <a:ext cx="540000" cy="540000"/>
          </a:xfrm>
          <a:prstGeom prst="ellipse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b" anchorCtr="0"/>
          <a:lstStyle/>
          <a:p>
            <a:pPr algn="ctr" defTabSz="685732"/>
            <a:r>
              <a:rPr lang="ru-RU" sz="2100" dirty="0">
                <a:solidFill>
                  <a:prstClr val="black"/>
                </a:solidFill>
                <a:latin typeface="Arial Black" pitchFamily="34" charset="0"/>
              </a:rPr>
              <a:t>7</a:t>
            </a:r>
            <a:endParaRPr lang="ru-RU" sz="2100" dirty="0">
              <a:solidFill>
                <a:prstClr val="black"/>
              </a:solidFill>
              <a:latin typeface="Arial Black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02658" y="2563475"/>
            <a:ext cx="7790441" cy="92333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 lIns="180000" tIns="0" rIns="0" bIns="0" rtlCol="0">
            <a:spAutoFit/>
          </a:bodyPr>
          <a:lstStyle/>
          <a:p>
            <a:pPr algn="ctr" defTabSz="685749"/>
            <a:r>
              <a:rPr lang="ru-RU" sz="1800" b="1" dirty="0">
                <a:latin typeface="Bookman Old Style" panose="02050604050505020204" pitchFamily="18" charset="0"/>
              </a:rPr>
              <a:t>Д</a:t>
            </a:r>
            <a:r>
              <a:rPr lang="ru-RU" sz="1800" b="1" dirty="0" smtClean="0">
                <a:latin typeface="Bookman Old Style" panose="02050604050505020204" pitchFamily="18" charset="0"/>
              </a:rPr>
              <a:t>ворянам </a:t>
            </a:r>
            <a:r>
              <a:rPr lang="ru-RU" sz="1800" b="1" dirty="0">
                <a:latin typeface="Bookman Old Style" panose="02050604050505020204" pitchFamily="18" charset="0"/>
              </a:rPr>
              <a:t>предоставлялось особое право создавать свои со­словные организации: уездные и губернские дворянские общества. </a:t>
            </a:r>
            <a:endParaRPr lang="ru-RU" sz="1800" b="1" dirty="0">
              <a:latin typeface="Bookman Old Style" panose="02050604050505020204" pitchFamily="18" charset="0"/>
            </a:endParaRPr>
          </a:p>
          <a:p>
            <a:pPr algn="ctr" defTabSz="685732"/>
            <a:endParaRPr lang="ru-RU" sz="6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02658" y="3998003"/>
            <a:ext cx="7790440" cy="92333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 lIns="180000" tIns="0" rIns="0" bIns="0" rtlCol="0">
            <a:spAutoFit/>
          </a:bodyPr>
          <a:lstStyle/>
          <a:p>
            <a:pPr algn="ctr" defTabSz="685732"/>
            <a:r>
              <a:rPr lang="ru-RU" sz="1800" b="1" dirty="0" smtClean="0">
                <a:latin typeface="Bookman Old Style" panose="02050604050505020204" pitchFamily="18" charset="0"/>
              </a:rPr>
              <a:t>Дворянам </a:t>
            </a:r>
            <a:r>
              <a:rPr lang="ru-RU" sz="1800" b="1" dirty="0">
                <a:latin typeface="Bookman Old Style" panose="02050604050505020204" pitchFamily="18" charset="0"/>
              </a:rPr>
              <a:t>также предоставлялось право избирать должностных лиц низших звень­ев местной администрации и </a:t>
            </a:r>
            <a:r>
              <a:rPr lang="ru-RU" sz="1800" b="1" dirty="0" smtClean="0">
                <a:latin typeface="Bookman Old Style" panose="02050604050505020204" pitchFamily="18" charset="0"/>
              </a:rPr>
              <a:t>суда. </a:t>
            </a:r>
            <a:endParaRPr lang="ru-RU" sz="1800" b="1" dirty="0">
              <a:latin typeface="Bookman Old Style" panose="02050604050505020204" pitchFamily="18" charset="0"/>
            </a:endParaRPr>
          </a:p>
          <a:p>
            <a:pPr algn="ctr" defTabSz="685732"/>
            <a:endParaRPr lang="ru-RU" sz="6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263884" y="2669806"/>
            <a:ext cx="540000" cy="540000"/>
          </a:xfrm>
          <a:prstGeom prst="ellipse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b" anchorCtr="0"/>
          <a:lstStyle/>
          <a:p>
            <a:pPr algn="ctr" defTabSz="685732"/>
            <a:r>
              <a:rPr lang="ru-RU" sz="2100" dirty="0">
                <a:solidFill>
                  <a:prstClr val="black"/>
                </a:solidFill>
                <a:latin typeface="Arial Black" pitchFamily="34" charset="0"/>
              </a:rPr>
              <a:t>8</a:t>
            </a:r>
            <a:endParaRPr lang="ru-RU" sz="2100" dirty="0">
              <a:solidFill>
                <a:prstClr val="black"/>
              </a:solidFill>
              <a:latin typeface="Arial Black" pitchFamily="34" charset="0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263884" y="4050554"/>
            <a:ext cx="540000" cy="540000"/>
          </a:xfrm>
          <a:prstGeom prst="ellipse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b" anchorCtr="0"/>
          <a:lstStyle/>
          <a:p>
            <a:pPr algn="ctr" defTabSz="685732"/>
            <a:r>
              <a:rPr lang="ru-RU" sz="2100" dirty="0">
                <a:solidFill>
                  <a:prstClr val="black"/>
                </a:solidFill>
                <a:latin typeface="Arial Black" pitchFamily="34" charset="0"/>
              </a:rPr>
              <a:t>9</a:t>
            </a:r>
            <a:endParaRPr lang="ru-RU" sz="2100" dirty="0">
              <a:solidFill>
                <a:prstClr val="black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4000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0" grpId="0" animBg="1"/>
      <p:bldP spid="2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Jud\Рабочий стол\спор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587" b="97686" l="3200" r="38900">
                        <a14:foregroundMark x1="25100" y1="45289" x2="29200" y2="48264"/>
                        <a14:foregroundMark x1="29200" y1="49256" x2="33900" y2="59835"/>
                        <a14:foregroundMark x1="17300" y1="36860" x2="21900" y2="43140"/>
                        <a14:foregroundMark x1="21600" y1="20165" x2="21300" y2="2314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9396"/>
          <a:stretch/>
        </p:blipFill>
        <p:spPr bwMode="auto">
          <a:xfrm>
            <a:off x="0" y="0"/>
            <a:ext cx="3712779" cy="5143500"/>
          </a:xfrm>
          <a:prstGeom prst="rect">
            <a:avLst/>
          </a:prstGeom>
          <a:noFill/>
          <a:effectLst>
            <a:glow rad="101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Documents and Settings\Jud\Рабочий стол\спор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587" b="96860" l="58800" r="98200">
                        <a14:foregroundMark x1="83300" y1="32066" x2="80000" y2="49421"/>
                        <a14:foregroundMark x1="80400" y1="35868" x2="85600" y2="44793"/>
                        <a14:foregroundMark x1="78000" y1="52727" x2="81700" y2="49917"/>
                        <a14:foregroundMark x1="82400" y1="59504" x2="79500" y2="67107"/>
                        <a14:foregroundMark x1="80300" y1="59835" x2="75600" y2="65455"/>
                        <a14:foregroundMark x1="69800" y1="66281" x2="68400" y2="90248"/>
                        <a14:foregroundMark x1="66500" y1="83636" x2="91000" y2="86942"/>
                        <a14:foregroundMark x1="85000" y1="83636" x2="78700" y2="91405"/>
                        <a14:foregroundMark x1="83800" y1="85620" x2="83300" y2="96364"/>
                        <a14:foregroundMark x1="87600" y1="88760" x2="86800" y2="96364"/>
                        <a14:foregroundMark x1="78800" y1="89917" x2="78800" y2="96860"/>
                        <a14:foregroundMark x1="67600" y1="60826" x2="72800" y2="457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455" t="-3468" r="717" b="3468"/>
          <a:stretch/>
        </p:blipFill>
        <p:spPr bwMode="auto">
          <a:xfrm>
            <a:off x="5273566" y="-141890"/>
            <a:ext cx="3870434" cy="5113940"/>
          </a:xfrm>
          <a:prstGeom prst="rect">
            <a:avLst/>
          </a:prstGeom>
          <a:noFill/>
          <a:effectLst>
            <a:glow rad="101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Багетная рамка 1"/>
          <p:cNvSpPr/>
          <p:nvPr/>
        </p:nvSpPr>
        <p:spPr>
          <a:xfrm>
            <a:off x="2601310" y="635548"/>
            <a:ext cx="2825969" cy="889766"/>
          </a:xfrm>
          <a:prstGeom prst="beve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dirty="0">
                <a:solidFill>
                  <a:schemeClr val="tx1"/>
                </a:solidFill>
                <a:latin typeface="Comic Sans MS" pitchFamily="66" charset="0"/>
              </a:rPr>
              <a:t>Суждения</a:t>
            </a:r>
          </a:p>
        </p:txBody>
      </p:sp>
      <p:sp>
        <p:nvSpPr>
          <p:cNvPr id="5" name="Багетная рамка 4"/>
          <p:cNvSpPr/>
          <p:nvPr/>
        </p:nvSpPr>
        <p:spPr>
          <a:xfrm>
            <a:off x="3212224" y="1970197"/>
            <a:ext cx="2825969" cy="889766"/>
          </a:xfrm>
          <a:prstGeom prst="beve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dirty="0">
                <a:solidFill>
                  <a:schemeClr val="tx1"/>
                </a:solidFill>
                <a:latin typeface="Comic Sans MS" pitchFamily="66" charset="0"/>
              </a:rPr>
              <a:t>Оценки</a:t>
            </a:r>
          </a:p>
        </p:txBody>
      </p:sp>
    </p:spTree>
    <p:extLst>
      <p:ext uri="{BB962C8B-B14F-4D97-AF65-F5344CB8AC3E}">
        <p14:creationId xmlns:p14="http://schemas.microsoft.com/office/powerpoint/2010/main" val="4182420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3885" y="198857"/>
            <a:ext cx="8556923" cy="369332"/>
          </a:xfrm>
          <a:prstGeom prst="rect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 defTabSz="685749"/>
            <a:r>
              <a:rPr lang="ru-RU" sz="2400" dirty="0" smtClean="0">
                <a:solidFill>
                  <a:srgbClr val="FF0000"/>
                </a:solidFill>
                <a:latin typeface="Arial Black" pitchFamily="34" charset="0"/>
                <a:ea typeface="Tahoma" panose="020B0604030504040204" pitchFamily="34" charset="0"/>
              </a:rPr>
              <a:t>Есть мнения… </a:t>
            </a:r>
            <a:endParaRPr lang="ru-RU" sz="2400" dirty="0">
              <a:solidFill>
                <a:srgbClr val="FF0000"/>
              </a:solidFill>
              <a:latin typeface="Arial Black" pitchFamily="34" charset="0"/>
              <a:ea typeface="Tahoma" panose="020B0604030504040204" pitchFamily="34" charset="0"/>
            </a:endParaRPr>
          </a:p>
        </p:txBody>
      </p:sp>
      <p:pic>
        <p:nvPicPr>
          <p:cNvPr id="3" name="Picture 2" descr="https://cs.kiozk.ru/assets/tck/se5/fnk/vlterasebyh3wzgrt26dmto/art/45945/logo-800-520.jpg?v=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28250" r="815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187" r="17356"/>
          <a:stretch/>
        </p:blipFill>
        <p:spPr bwMode="auto">
          <a:xfrm>
            <a:off x="3519455" y="1780958"/>
            <a:ext cx="2144648" cy="2388898"/>
          </a:xfrm>
          <a:prstGeom prst="rect">
            <a:avLst/>
          </a:prstGeom>
          <a:noFill/>
          <a:effectLst>
            <a:glow rad="1397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9293" y="1780958"/>
            <a:ext cx="3209470" cy="28931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latin typeface="Segoe Print" panose="02000600000000000000" pitchFamily="2" charset="0"/>
              </a:rPr>
              <a:t>В «Жалованной грамоте дворянству» говорилось, что привилегии даются за службу дворян и их предков. Отныне дворянство стало единственным сословием, освобождённым от обязательной службы государству, за которую оно как раз и получило исключительные при­вилегии перед другими сословиями. Не было ли здесь противоречия? </a:t>
            </a:r>
            <a:endParaRPr lang="ru-RU" sz="1400" b="1" dirty="0">
              <a:latin typeface="Segoe Print" panose="02000600000000000000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64795" y="1897040"/>
            <a:ext cx="3379205" cy="224676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latin typeface="Segoe Print" panose="02000600000000000000" pitchFamily="2" charset="0"/>
              </a:rPr>
              <a:t>Дело в том, что и после 1785 г. служба Отечеству считалась основным призванием дворянина. Но теперь он служил не по принуждению, а в силу воспитания и осознания своего патриотического долга. Толь­ко достойно служившие дворяне получали награды, почёт и уважение в своей среде.</a:t>
            </a:r>
            <a:endParaRPr lang="ru-RU" sz="1400" b="1" dirty="0" smtClean="0">
              <a:latin typeface="Segoe Print" panose="02000600000000000000" pitchFamily="2" charset="0"/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1016758" y="798394"/>
            <a:ext cx="1241946" cy="812692"/>
          </a:xfrm>
          <a:prstGeom prst="downArrow">
            <a:avLst/>
          </a:prstGeom>
          <a:solidFill>
            <a:srgbClr val="FF00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7071815" y="818866"/>
            <a:ext cx="1241946" cy="962092"/>
          </a:xfrm>
          <a:prstGeom prst="downArrow">
            <a:avLst/>
          </a:prstGeom>
          <a:solidFill>
            <a:srgbClr val="FF00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18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90CC9F27-8C95-4AA1-8B1D-FB4CCB0B8DE4}"/>
              </a:ext>
            </a:extLst>
          </p:cNvPr>
          <p:cNvSpPr txBox="1"/>
          <p:nvPr/>
        </p:nvSpPr>
        <p:spPr>
          <a:xfrm>
            <a:off x="188686" y="262073"/>
            <a:ext cx="8694057" cy="984885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0" tIns="0" rIns="0" bIns="0" rtlCol="0">
            <a:spAutoFit/>
          </a:bodyPr>
          <a:lstStyle/>
          <a:p>
            <a:pPr algn="ctr" defTabSz="685749"/>
            <a:r>
              <a:rPr lang="ru-RU" sz="32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  <a:ea typeface="Theano Didot" panose="02060603060706020203" pitchFamily="18" charset="0"/>
              </a:rPr>
              <a:t>п.4. Политика по отношению к купечеству и городам</a:t>
            </a:r>
            <a:r>
              <a:rPr lang="ru-RU" sz="32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  <a:ea typeface="Theano Didot" panose="02060603060706020203" pitchFamily="18" charset="0"/>
              </a:rPr>
              <a:t>.</a:t>
            </a:r>
            <a:endParaRPr lang="ru-RU" sz="3200" b="1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Arial Black" panose="020B0A04020102020204" pitchFamily="34" charset="0"/>
              <a:ea typeface="Theano Didot" panose="02060603060706020203" pitchFamily="18" charset="0"/>
            </a:endParaRPr>
          </a:p>
        </p:txBody>
      </p:sp>
      <p:pic>
        <p:nvPicPr>
          <p:cNvPr id="3" name="Picture 2" descr="https://cs.kiozk.ru/assets/tck/se5/fnk/vlterasebyh3wzgrt26dmto/art/45945/logo-800-520.jpg?v=1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28250" r="815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187" r="17356"/>
          <a:stretch/>
        </p:blipFill>
        <p:spPr bwMode="auto">
          <a:xfrm>
            <a:off x="6130004" y="2021894"/>
            <a:ext cx="2411652" cy="2775077"/>
          </a:xfrm>
          <a:prstGeom prst="rect">
            <a:avLst/>
          </a:prstGeom>
          <a:noFill/>
          <a:effectLst>
            <a:glow rad="1397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avatars.mds.yandex.net/get-zen_doc/29030/pub_5d0fc839a346fd00affa7afb_5d0fc8bf9952cd00b07c3e6a/scale_12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230" y="1831909"/>
            <a:ext cx="5402540" cy="30389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6027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xmlns="" id="{2722DBAD-B858-44BF-A792-38FA8E5414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900" b="92000" l="10000" r="90000">
                        <a14:foregroundMark x1="32800" y1="16800" x2="44000" y2="8400"/>
                        <a14:foregroundMark x1="55100" y1="28100" x2="74400" y2="20100"/>
                        <a14:foregroundMark x1="74400" y1="20100" x2="75200" y2="20000"/>
                        <a14:foregroundMark x1="34300" y1="5700" x2="42300" y2="7300"/>
                        <a14:foregroundMark x1="42300" y1="7300" x2="37900" y2="4900"/>
                        <a14:foregroundMark x1="31600" y1="89600" x2="29200" y2="92000"/>
                        <a14:backgroundMark x1="47200" y1="76300" x2="39800" y2="90200"/>
                        <a14:backgroundMark x1="39800" y1="90200" x2="38900" y2="94300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132" t="3201" r="13467" b="4133"/>
          <a:stretch/>
        </p:blipFill>
        <p:spPr bwMode="auto">
          <a:xfrm>
            <a:off x="0" y="188595"/>
            <a:ext cx="3826764" cy="4766310"/>
          </a:xfrm>
          <a:prstGeom prst="rect">
            <a:avLst/>
          </a:prstGeom>
          <a:noFill/>
          <a:effectLst>
            <a:glow rad="101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E6532F49-1CFC-4EA1-8EB5-962A8984F16D}"/>
              </a:ext>
            </a:extLst>
          </p:cNvPr>
          <p:cNvSpPr txBox="1"/>
          <p:nvPr/>
        </p:nvSpPr>
        <p:spPr>
          <a:xfrm rot="20441092">
            <a:off x="3111150" y="1509920"/>
            <a:ext cx="602878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u="sng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Monotype Corsiva" panose="03010101010201010101" pitchFamily="66" charset="0"/>
              </a:rPr>
              <a:t>Дополнительная </a:t>
            </a:r>
          </a:p>
          <a:p>
            <a:pPr algn="ctr"/>
            <a:r>
              <a:rPr lang="ru-RU" sz="6600" b="1" u="sng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Monotype Corsiva" panose="03010101010201010101" pitchFamily="66" charset="0"/>
              </a:rPr>
              <a:t>информация</a:t>
            </a:r>
          </a:p>
        </p:txBody>
      </p:sp>
    </p:spTree>
    <p:extLst>
      <p:ext uri="{BB962C8B-B14F-4D97-AF65-F5344CB8AC3E}">
        <p14:creationId xmlns:p14="http://schemas.microsoft.com/office/powerpoint/2010/main" val="2364686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4920343" cy="5143500"/>
          </a:xfrm>
          <a:prstGeom prst="rect">
            <a:avLst/>
          </a:prstGeom>
          <a:solidFill>
            <a:srgbClr val="FF66FF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solidFill>
                  <a:schemeClr val="tx1"/>
                </a:solidFill>
              </a:rPr>
              <a:t>«Жалованная гра­мота городам», официально называемая «Грамота на права и выгоды го­родам Российской империи», закрепляла права и обязанности городских сословий.</a:t>
            </a:r>
          </a:p>
        </p:txBody>
      </p:sp>
      <p:pic>
        <p:nvPicPr>
          <p:cNvPr id="4" name="Picture 2" descr="https://library.vladimir.ru/wp-content/uploads/2021/05/Jalovannay_gramot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0343" y="0"/>
            <a:ext cx="4223657" cy="507274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482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186237" y="558304"/>
            <a:ext cx="2538412" cy="73866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 defTabSz="685766"/>
            <a:r>
              <a:rPr lang="ru-RU" sz="1400" b="1" dirty="0"/>
              <a:t>Существенно укрепилось социальное положение купечества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138057" y="243637"/>
            <a:ext cx="3700870" cy="95410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 defTabSz="685766"/>
            <a:r>
              <a:rPr lang="ru-RU" sz="1400" b="1" dirty="0" smtClean="0"/>
              <a:t>Подушную подать </a:t>
            </a:r>
            <a:r>
              <a:rPr lang="ru-RU" sz="1400" b="1" dirty="0"/>
              <a:t>вносили все горожане, занимавшиеся ремеслом и торговлей, причём наибольшая её часть приходилась на долю крупных купцов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281466" y="3545352"/>
            <a:ext cx="2557461" cy="95410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 defTabSz="685766"/>
            <a:r>
              <a:rPr lang="ru-RU" sz="1400" b="1" dirty="0" smtClean="0"/>
              <a:t>Купцы </a:t>
            </a:r>
            <a:r>
              <a:rPr lang="ru-RU" sz="1400" b="1" dirty="0"/>
              <a:t>объ­единялись в гильдии в зависимости от уров­ня доходов и объёмов </a:t>
            </a:r>
            <a:r>
              <a:rPr lang="ru-RU" sz="1400" b="1" dirty="0" smtClean="0"/>
              <a:t>торговли</a:t>
            </a:r>
            <a:endParaRPr lang="ru-RU" sz="1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294119" y="1796666"/>
            <a:ext cx="4441688" cy="984885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prstDash val="sysDot"/>
          </a:ln>
          <a:effectLst>
            <a:reflection blurRad="6350" stA="52000" endA="300" endPos="35000" dir="5400000" sy="-100000" algn="bl" rotWithShape="0"/>
          </a:effectLst>
        </p:spPr>
        <p:txBody>
          <a:bodyPr wrap="square" lIns="0" tIns="0" rIns="0" bIns="0" rtlCol="0">
            <a:spAutoFit/>
          </a:bodyPr>
          <a:lstStyle/>
          <a:p>
            <a:pPr algn="ctr" defTabSz="685715"/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Bookman Old Style" panose="02050604050505020204" pitchFamily="18" charset="0"/>
                <a:ea typeface="Theano Didot" panose="02060603060706020203" pitchFamily="18" charset="0"/>
              </a:rPr>
              <a:t>Положение купечества</a:t>
            </a:r>
            <a:endParaRPr lang="ru-RU" sz="3200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Bookman Old Style" panose="02050604050505020204" pitchFamily="18" charset="0"/>
              <a:ea typeface="Theano Didot" panose="02060603060706020203" pitchFamily="18" charset="0"/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>
            <a:off x="7300686" y="1442634"/>
            <a:ext cx="50800" cy="1857828"/>
          </a:xfrm>
          <a:prstGeom prst="straightConnector1">
            <a:avLst/>
          </a:prstGeom>
          <a:ln w="38100" cap="rnd">
            <a:solidFill>
              <a:srgbClr val="FFFF00"/>
            </a:solidFill>
            <a:prstDash val="sysDot"/>
            <a:round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2941320" y="908837"/>
            <a:ext cx="2103120" cy="0"/>
          </a:xfrm>
          <a:prstGeom prst="straightConnector1">
            <a:avLst/>
          </a:prstGeom>
          <a:ln w="38100" cap="rnd">
            <a:solidFill>
              <a:srgbClr val="FFFF00"/>
            </a:solidFill>
            <a:prstDash val="sysDot"/>
            <a:round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3142342" y="3993376"/>
            <a:ext cx="2921410" cy="29029"/>
          </a:xfrm>
          <a:prstGeom prst="straightConnector1">
            <a:avLst/>
          </a:prstGeom>
          <a:ln w="38100" cap="rnd">
            <a:solidFill>
              <a:srgbClr val="FFFF00"/>
            </a:solidFill>
            <a:prstDash val="sysDot"/>
            <a:round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83859" y="3669379"/>
            <a:ext cx="2557461" cy="116955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 defTabSz="685766"/>
            <a:r>
              <a:rPr lang="ru-RU" sz="1400" b="1" dirty="0"/>
              <a:t>П</a:t>
            </a:r>
            <a:r>
              <a:rPr lang="ru-RU" sz="1400" b="1" dirty="0" smtClean="0"/>
              <a:t>равительство </a:t>
            </a:r>
            <a:r>
              <a:rPr lang="ru-RU" sz="1400" b="1" dirty="0"/>
              <a:t>Екатерины II освободило купе­чество от подушной </a:t>
            </a:r>
            <a:r>
              <a:rPr lang="ru-RU" sz="1400" b="1" dirty="0" smtClean="0"/>
              <a:t>подати, для которых вводился налог </a:t>
            </a:r>
            <a:r>
              <a:rPr lang="ru-RU" sz="1400" b="1" dirty="0"/>
              <a:t>с капитала</a:t>
            </a:r>
          </a:p>
        </p:txBody>
      </p:sp>
    </p:spTree>
    <p:extLst>
      <p:ext uri="{BB962C8B-B14F-4D97-AF65-F5344CB8AC3E}">
        <p14:creationId xmlns:p14="http://schemas.microsoft.com/office/powerpoint/2010/main" val="3719569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avatars.mds.yandex.net/get-zen_doc/29030/pub_5d0fc839a346fd00affa7afb_5d0fc8bf9952cd00b07c3e6a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5142" y="4064788"/>
            <a:ext cx="4572000" cy="95410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algn="ctr"/>
            <a:r>
              <a:rPr lang="ru-RU" sz="1400" i="1" spc="-50" dirty="0">
                <a:latin typeface="Bookman Old Style" panose="02050604050505020204" pitchFamily="18" charset="0"/>
                <a:ea typeface="Calibri" panose="020F0502020204030204" pitchFamily="34" charset="0"/>
              </a:rPr>
              <a:t>Всего существовали три </a:t>
            </a:r>
            <a:r>
              <a:rPr lang="ru-RU" sz="1400" i="1" spc="-50" dirty="0" smtClean="0">
                <a:latin typeface="Bookman Old Style" panose="02050604050505020204" pitchFamily="18" charset="0"/>
                <a:ea typeface="Calibri" panose="020F0502020204030204" pitchFamily="34" charset="0"/>
              </a:rPr>
              <a:t>гильдии, самые богатые купцы состояли в </a:t>
            </a:r>
            <a:r>
              <a:rPr lang="ru-RU" sz="1400" i="1" dirty="0" smtClean="0">
                <a:latin typeface="Bookman Old Style" panose="02050604050505020204" pitchFamily="18" charset="0"/>
                <a:ea typeface="Calibri" panose="020F0502020204030204" pitchFamily="34" charset="0"/>
              </a:rPr>
              <a:t>I гильдии</a:t>
            </a:r>
            <a:r>
              <a:rPr lang="ru-RU" sz="1400" i="1" spc="-50" dirty="0" smtClean="0">
                <a:latin typeface="Bookman Old Style" panose="02050604050505020204" pitchFamily="18" charset="0"/>
                <a:ea typeface="Calibri" panose="020F0502020204030204" pitchFamily="34" charset="0"/>
              </a:rPr>
              <a:t>. От </a:t>
            </a:r>
            <a:r>
              <a:rPr lang="ru-RU" sz="1400" i="1" spc="-50" dirty="0">
                <a:latin typeface="Bookman Old Style" panose="02050604050505020204" pitchFamily="18" charset="0"/>
                <a:ea typeface="Calibri" panose="020F0502020204030204" pitchFamily="34" charset="0"/>
              </a:rPr>
              <a:t>принадлежности к гильдии зависели также и права купе­чества в осуществлении торговли. </a:t>
            </a:r>
            <a:endParaRPr lang="ru-RU" sz="1400" i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9175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homsk.com/upload/media/posts/2018-06/03/c46055ffcf5a7ef782219284a462628d_1527980524-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3286" y="4199269"/>
            <a:ext cx="8817428" cy="830997"/>
          </a:xfrm>
          <a:prstGeom prst="rect">
            <a:avLst/>
          </a:prstGeom>
          <a:solidFill>
            <a:srgbClr val="003BB2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indent="540385" algn="ctr">
              <a:spcAft>
                <a:spcPts val="0"/>
              </a:spcAft>
            </a:pPr>
            <a:r>
              <a:rPr lang="ru-RU" sz="1600" spc="-5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Для самых богатых купцов </a:t>
            </a:r>
            <a:r>
              <a:rPr lang="ru-RU" sz="1600" spc="-50" dirty="0" smtClean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создавалось </a:t>
            </a:r>
            <a:r>
              <a:rPr lang="ru-RU" sz="1600" spc="-5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сословие </a:t>
            </a:r>
            <a:r>
              <a:rPr lang="ru-RU" sz="1600" i="1" u="sng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именитых граждан</a:t>
            </a:r>
            <a:r>
              <a:rPr lang="ru-RU" sz="1600" i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sz="1600" spc="-5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К ним относились также банкиры, промышленники, проживавшие в городе учёные, архи­текторы, художники.</a:t>
            </a:r>
            <a:endParaRPr lang="ru-RU" sz="1600" dirty="0">
              <a:solidFill>
                <a:schemeClr val="bg1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780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https://i.pinimg.com/736x/66/53/4b/66534b376618e1f6d15b7c00f806e63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29" r="55937"/>
          <a:stretch/>
        </p:blipFill>
        <p:spPr bwMode="auto">
          <a:xfrm>
            <a:off x="653143" y="297542"/>
            <a:ext cx="2271486" cy="4644571"/>
          </a:xfrm>
          <a:prstGeom prst="rect">
            <a:avLst/>
          </a:prstGeom>
          <a:noFill/>
          <a:effectLst>
            <a:glow rad="1397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73827" y="624114"/>
            <a:ext cx="5965371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spc="-50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Segoe Print" panose="02000600000000000000" pitchFamily="2" charset="0"/>
                <a:ea typeface="Calibri" panose="020F0502020204030204" pitchFamily="34" charset="0"/>
              </a:rPr>
              <a:t>Большинство горожан, как и прежде, были обязаны платить подушную подать. </a:t>
            </a:r>
            <a:endParaRPr lang="ru-RU" sz="3200" b="1" spc="-50" dirty="0" smtClean="0">
              <a:ln>
                <a:solidFill>
                  <a:schemeClr val="tx1"/>
                </a:solidFill>
              </a:ln>
              <a:solidFill>
                <a:srgbClr val="FFFF00"/>
              </a:solidFill>
              <a:latin typeface="Segoe Print" panose="02000600000000000000" pitchFamily="2" charset="0"/>
              <a:ea typeface="Calibri" panose="020F0502020204030204" pitchFamily="34" charset="0"/>
            </a:endParaRPr>
          </a:p>
          <a:p>
            <a:pPr algn="ctr"/>
            <a:r>
              <a:rPr lang="ru-RU" sz="3200" b="1" spc="-50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Segoe Print" panose="02000600000000000000" pitchFamily="2" charset="0"/>
                <a:ea typeface="Calibri" panose="020F0502020204030204" pitchFamily="34" charset="0"/>
              </a:rPr>
              <a:t>Вскоре </a:t>
            </a:r>
            <a:r>
              <a:rPr lang="ru-RU" sz="3200" b="1" spc="-50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Segoe Print" panose="02000600000000000000" pitchFamily="2" charset="0"/>
                <a:ea typeface="Calibri" panose="020F0502020204030204" pitchFamily="34" charset="0"/>
              </a:rPr>
              <a:t>их стали называть </a:t>
            </a:r>
            <a:r>
              <a:rPr lang="ru-RU" sz="3200" b="1" i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Segoe Print" panose="02000600000000000000" pitchFamily="2" charset="0"/>
                <a:ea typeface="Calibri" panose="020F0502020204030204" pitchFamily="34" charset="0"/>
              </a:rPr>
              <a:t>мещане</a:t>
            </a:r>
            <a:r>
              <a:rPr lang="ru-RU" sz="3200" b="1" spc="-50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Segoe Print" panose="02000600000000000000" pitchFamily="2" charset="0"/>
                <a:ea typeface="Calibri" panose="020F0502020204030204" pitchFamily="34" charset="0"/>
              </a:rPr>
              <a:t> (от польского слова, означавшего </a:t>
            </a:r>
            <a:r>
              <a:rPr lang="ru-RU" sz="3200" b="1" i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Segoe Print" panose="02000600000000000000" pitchFamily="2" charset="0"/>
                <a:ea typeface="Calibri" panose="020F0502020204030204" pitchFamily="34" charset="0"/>
              </a:rPr>
              <a:t>горожане</a:t>
            </a:r>
            <a:r>
              <a:rPr lang="ru-RU" sz="3200" b="1" spc="-50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Segoe Print" panose="02000600000000000000" pitchFamily="2" charset="0"/>
                <a:ea typeface="Calibri" panose="020F0502020204030204" pitchFamily="34" charset="0"/>
              </a:rPr>
              <a:t>).</a:t>
            </a:r>
            <a:endParaRPr lang="ru-RU" sz="3200" b="1" dirty="0">
              <a:ln>
                <a:solidFill>
                  <a:schemeClr val="tx1"/>
                </a:solidFill>
              </a:ln>
              <a:solidFill>
                <a:srgbClr val="FFFF00"/>
              </a:solidFill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284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otvet.imgsmail.ru/download/u_1d4508642e9319bf398a9521a56dec42_8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 2"/>
          <p:cNvSpPr/>
          <p:nvPr/>
        </p:nvSpPr>
        <p:spPr>
          <a:xfrm>
            <a:off x="7252084" y="198969"/>
            <a:ext cx="1800000" cy="1800000"/>
          </a:xfrm>
          <a:prstGeom prst="ellipse">
            <a:avLst/>
          </a:prstGeom>
          <a:solidFill>
            <a:srgbClr val="FFFF00">
              <a:alpha val="93725"/>
            </a:srgbClr>
          </a:solidFill>
          <a:ln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685783"/>
            <a:r>
              <a:rPr lang="ru-RU" sz="1050" i="1" dirty="0" smtClean="0">
                <a:solidFill>
                  <a:prstClr val="black"/>
                </a:solidFill>
                <a:ea typeface="Theano Didot" panose="02060603060706020203" pitchFamily="18" charset="0"/>
              </a:rPr>
              <a:t>В ремесленной мастерской.</a:t>
            </a:r>
            <a:endParaRPr lang="ru-RU" sz="1050" i="1" dirty="0" smtClean="0">
              <a:solidFill>
                <a:prstClr val="black"/>
              </a:solidFill>
              <a:ea typeface="Theano Didot" panose="0206060306070602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4843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find-rest.ru/upload/iblock/f92/f92f20ad0f50eff6162a7341c5b0ce7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09897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19486" y="0"/>
            <a:ext cx="3824514" cy="5143500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>
                  <a:solidFill>
                    <a:schemeClr val="tx1"/>
                  </a:solidFill>
                </a:ln>
              </a:rPr>
              <a:t>Всем жителям города гарантировалось право собственности, а купцам, мещанам и ремесленникам право заниматься торговлей и ремеслом.</a:t>
            </a:r>
            <a:endParaRPr lang="ru-RU" sz="2400" dirty="0">
              <a:ln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237898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iknigi.net/books_files/online_html/99693/b0000159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9486" y="108858"/>
            <a:ext cx="3410857" cy="703942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Городское управление при Екатерине </a:t>
            </a:r>
            <a:r>
              <a:rPr lang="en-US" sz="2000" b="1" dirty="0" smtClean="0"/>
              <a:t>II</a:t>
            </a:r>
            <a:endParaRPr lang="ru-RU" sz="2000" b="1" dirty="0"/>
          </a:p>
        </p:txBody>
      </p:sp>
      <p:sp>
        <p:nvSpPr>
          <p:cNvPr id="4" name="Выноска 1 3"/>
          <p:cNvSpPr/>
          <p:nvPr/>
        </p:nvSpPr>
        <p:spPr>
          <a:xfrm>
            <a:off x="6756400" y="377371"/>
            <a:ext cx="2133600" cy="1074056"/>
          </a:xfrm>
          <a:prstGeom prst="borderCallout1">
            <a:avLst>
              <a:gd name="adj1" fmla="val 18750"/>
              <a:gd name="adj2" fmla="val -8333"/>
              <a:gd name="adj3" fmla="val 90878"/>
              <a:gd name="adj4" fmla="val -31342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>
                <a:solidFill>
                  <a:schemeClr val="tx1"/>
                </a:solidFill>
              </a:rPr>
              <a:t>в</a:t>
            </a:r>
            <a:r>
              <a:rPr lang="ru-RU" i="1" dirty="0" smtClean="0">
                <a:solidFill>
                  <a:schemeClr val="tx1"/>
                </a:solidFill>
              </a:rPr>
              <a:t>ходили </a:t>
            </a:r>
            <a:r>
              <a:rPr lang="ru-RU" i="1" dirty="0">
                <a:solidFill>
                  <a:schemeClr val="tx1"/>
                </a:solidFill>
              </a:rPr>
              <a:t>гласные, избираемые по одному от каждой из сословных групп городского населения</a:t>
            </a:r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6" name="Выноска 1 5"/>
          <p:cNvSpPr/>
          <p:nvPr/>
        </p:nvSpPr>
        <p:spPr>
          <a:xfrm>
            <a:off x="341086" y="1132113"/>
            <a:ext cx="2656114" cy="638627"/>
          </a:xfrm>
          <a:prstGeom prst="borderCallout1">
            <a:avLst>
              <a:gd name="adj1" fmla="val 14696"/>
              <a:gd name="adj2" fmla="val 101089"/>
              <a:gd name="adj3" fmla="val -58078"/>
              <a:gd name="adj4" fmla="val 154120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solidFill>
                  <a:schemeClr val="tx1"/>
                </a:solidFill>
              </a:rPr>
              <a:t>избирался </a:t>
            </a:r>
            <a:r>
              <a:rPr lang="ru-RU" i="1" dirty="0">
                <a:solidFill>
                  <a:schemeClr val="tx1"/>
                </a:solidFill>
              </a:rPr>
              <a:t>жителями го­рода</a:t>
            </a:r>
            <a:endParaRPr lang="ru-RU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111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4628" y="312083"/>
            <a:ext cx="8505099" cy="984885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prstDash val="sysDot"/>
          </a:ln>
          <a:effectLst>
            <a:reflection blurRad="6350" stA="52000" endA="300" endPos="35000" dir="5400000" sy="-100000" algn="bl" rotWithShape="0"/>
          </a:effectLst>
        </p:spPr>
        <p:txBody>
          <a:bodyPr wrap="square" lIns="0" tIns="0" rIns="0" bIns="0" rtlCol="0">
            <a:spAutoFit/>
          </a:bodyPr>
          <a:lstStyle/>
          <a:p>
            <a:pPr algn="ctr" defTabSz="685715"/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Bookman Old Style" panose="02050604050505020204" pitchFamily="18" charset="0"/>
                <a:ea typeface="Theano Didot" panose="02060603060706020203" pitchFamily="18" charset="0"/>
              </a:rPr>
              <a:t>Административное управление Россией при Петре </a:t>
            </a:r>
            <a:r>
              <a:rPr lang="en-US" sz="320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Bookman Old Style" panose="02050604050505020204" pitchFamily="18" charset="0"/>
                <a:ea typeface="Theano Didot" panose="02060603060706020203" pitchFamily="18" charset="0"/>
              </a:rPr>
              <a:t>I</a:t>
            </a:r>
            <a:endParaRPr lang="ru-RU" sz="3200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Bookman Old Style" panose="02050604050505020204" pitchFamily="18" charset="0"/>
              <a:ea typeface="Theano Didot" panose="02060603060706020203" pitchFamily="18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3229428" y="1484991"/>
            <a:ext cx="2481943" cy="1328058"/>
          </a:xfrm>
          <a:prstGeom prst="ellipse">
            <a:avLst/>
          </a:prstGeom>
          <a:solidFill>
            <a:srgbClr val="C000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>
                  <a:solidFill>
                    <a:schemeClr val="tx1"/>
                  </a:solidFill>
                </a:ln>
              </a:rPr>
              <a:t>РОССИЯ</a:t>
            </a:r>
            <a:endParaRPr lang="ru-RU" sz="2800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548742" y="2964089"/>
            <a:ext cx="1843314" cy="529771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губернии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592286" y="3631971"/>
            <a:ext cx="1843314" cy="529771"/>
          </a:xfrm>
          <a:prstGeom prst="roundRect">
            <a:avLst/>
          </a:prstGeom>
          <a:solidFill>
            <a:srgbClr val="FFC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провинции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592286" y="4376058"/>
            <a:ext cx="1843314" cy="529771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уезды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7" name="Стрелка вправо 6"/>
          <p:cNvSpPr/>
          <p:nvPr/>
        </p:nvSpPr>
        <p:spPr>
          <a:xfrm>
            <a:off x="2300515" y="2864417"/>
            <a:ext cx="1052286" cy="729114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>
                  <a:solidFill>
                    <a:schemeClr val="tx1"/>
                  </a:solidFill>
                </a:ln>
              </a:rPr>
              <a:t>8</a:t>
            </a:r>
            <a:endParaRPr lang="ru-RU" sz="2400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8" name="Стрелка влево 7"/>
          <p:cNvSpPr/>
          <p:nvPr/>
        </p:nvSpPr>
        <p:spPr>
          <a:xfrm>
            <a:off x="5892800" y="3828143"/>
            <a:ext cx="1320800" cy="812800"/>
          </a:xfrm>
          <a:prstGeom prst="leftArrow">
            <a:avLst/>
          </a:prstGeom>
          <a:solidFill>
            <a:srgbClr val="FF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n>
                  <a:solidFill>
                    <a:schemeClr val="tx1"/>
                  </a:solidFill>
                </a:ln>
              </a:rPr>
              <a:t>воевода</a:t>
            </a:r>
            <a:endParaRPr lang="ru-RU" sz="1600" b="1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9" name="Правая круглая скобка 8"/>
          <p:cNvSpPr/>
          <p:nvPr/>
        </p:nvSpPr>
        <p:spPr>
          <a:xfrm>
            <a:off x="5529943" y="3909785"/>
            <a:ext cx="181428" cy="829129"/>
          </a:xfrm>
          <a:prstGeom prst="rightBracket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авая круглая скобка 9"/>
          <p:cNvSpPr/>
          <p:nvPr/>
        </p:nvSpPr>
        <p:spPr>
          <a:xfrm rot="10800000">
            <a:off x="3171373" y="3909784"/>
            <a:ext cx="181428" cy="829129"/>
          </a:xfrm>
          <a:prstGeom prst="rightBracket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>
            <a:off x="1262743" y="3986891"/>
            <a:ext cx="1788887" cy="674914"/>
          </a:xfrm>
          <a:prstGeom prst="rightArrow">
            <a:avLst/>
          </a:prstGeom>
          <a:solidFill>
            <a:srgbClr val="FFFF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канцелярии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12" name="Стрелка вниз 11"/>
          <p:cNvSpPr/>
          <p:nvPr/>
        </p:nvSpPr>
        <p:spPr>
          <a:xfrm>
            <a:off x="4310743" y="3432629"/>
            <a:ext cx="326434" cy="290285"/>
          </a:xfrm>
          <a:prstGeom prst="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4307182" y="4131015"/>
            <a:ext cx="326434" cy="290285"/>
          </a:xfrm>
          <a:prstGeom prst="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8613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920628" y="1503892"/>
            <a:ext cx="4930709" cy="2437590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lIns="0" tIns="0" rIns="0" bIns="0">
            <a:spAutoFit/>
          </a:bodyPr>
          <a:lstStyle/>
          <a:p>
            <a:pPr algn="ctr" defTabSz="685766">
              <a:lnSpc>
                <a:spcPct val="110000"/>
              </a:lnSpc>
            </a:pPr>
            <a:r>
              <a:rPr lang="ru-RU" sz="24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В 1775 г. было </a:t>
            </a:r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издано, положившее начало реформам местного самоуправления  </a:t>
            </a:r>
            <a:r>
              <a:rPr lang="ru-RU" sz="24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«Учреждение для управления губерний Все­российской империи». </a:t>
            </a:r>
            <a:endParaRPr lang="ru-RU" sz="2400" b="1" i="1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1028" name="Picture 4" descr="https://www.prlib.ru/sites/default/files/book_preview/f5222ca7-5c4b-44f4-8a76-0989ace12d84/6296529-doc1-1d5670fd-ed7f-4ffe-99d2-f0bbec8073b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486" y="159657"/>
            <a:ext cx="3487255" cy="48985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9288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771899" y="2498315"/>
            <a:ext cx="2961138" cy="887418"/>
          </a:xfrm>
          <a:prstGeom prst="roundRect">
            <a:avLst/>
          </a:prstGeom>
          <a:solidFill>
            <a:srgbClr val="C00000"/>
          </a:solidFill>
          <a:ln w="28575">
            <a:solidFill>
              <a:schemeClr val="bg1">
                <a:alpha val="75000"/>
              </a:schemeClr>
            </a:solidFill>
          </a:ln>
        </p:spPr>
        <p:txBody>
          <a:bodyPr wrap="square" lIns="91438" tIns="179996" rIns="91438" bIns="179996" rtlCol="0">
            <a:spAutoFit/>
          </a:bodyPr>
          <a:lstStyle/>
          <a:p>
            <a:pPr algn="ctr" defTabSz="685715"/>
            <a:r>
              <a:rPr lang="ru-RU" sz="1425" b="1" dirty="0" smtClean="0">
                <a:solidFill>
                  <a:schemeClr val="bg1"/>
                </a:solidFill>
                <a:ea typeface="Roboto" panose="02000000000000000000" pitchFamily="2" charset="0"/>
                <a:cs typeface="Roboto" panose="02000000000000000000" pitchFamily="2" charset="0"/>
              </a:rPr>
              <a:t>Основные принципы реформ местного самоуправления</a:t>
            </a:r>
            <a:endParaRPr lang="ru-RU" sz="1425" b="1" dirty="0">
              <a:solidFill>
                <a:schemeClr val="bg1"/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347265" y="4141057"/>
            <a:ext cx="4557112" cy="87890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5875" cap="rnd">
            <a:solidFill>
              <a:schemeClr val="tx1">
                <a:lumMod val="75000"/>
                <a:lumOff val="25000"/>
                <a:alpha val="75000"/>
              </a:schemeClr>
            </a:solidFill>
            <a:prstDash val="sysDot"/>
          </a:ln>
        </p:spPr>
        <p:txBody>
          <a:bodyPr wrap="square" lIns="91438" tIns="179996" rIns="91438" bIns="179996" rtlCol="0">
            <a:spAutoFit/>
          </a:bodyPr>
          <a:lstStyle/>
          <a:p>
            <a:pPr algn="ctr" defTabSz="685749"/>
            <a:r>
              <a:rPr lang="ru-RU" sz="1400" b="1" dirty="0"/>
              <a:t>П</a:t>
            </a:r>
            <a:r>
              <a:rPr lang="ru-RU" sz="1400" b="1" dirty="0" smtClean="0"/>
              <a:t>ривлечение </a:t>
            </a:r>
            <a:r>
              <a:rPr lang="ru-RU" sz="1400" b="1" dirty="0"/>
              <a:t>к местному управлению представителей сословий</a:t>
            </a:r>
            <a:endParaRPr lang="ru-RU" sz="14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4281814" y="1076495"/>
            <a:ext cx="4688015" cy="87890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5875" cap="rnd">
            <a:solidFill>
              <a:schemeClr val="tx1">
                <a:alpha val="75000"/>
              </a:schemeClr>
            </a:solidFill>
            <a:prstDash val="sysDot"/>
          </a:ln>
        </p:spPr>
        <p:txBody>
          <a:bodyPr wrap="square" lIns="91438" tIns="179996" rIns="91438" bIns="179996" rtlCol="0">
            <a:spAutoFit/>
          </a:bodyPr>
          <a:lstStyle/>
          <a:p>
            <a:pPr algn="ctr" defTabSz="685715"/>
            <a:r>
              <a:rPr lang="ru-RU" sz="1400" b="1" dirty="0"/>
              <a:t>С</a:t>
            </a:r>
            <a:r>
              <a:rPr lang="ru-RU" sz="1400" b="1" dirty="0" smtClean="0"/>
              <a:t>оздание </a:t>
            </a:r>
            <a:r>
              <a:rPr lang="ru-RU" sz="1400" b="1" dirty="0"/>
              <a:t>двухзвенной системы управления — губерния и уезд</a:t>
            </a:r>
            <a:endParaRPr lang="ru-RU" sz="14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4281813" y="2117534"/>
            <a:ext cx="4688016" cy="87890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5875" cap="rnd">
            <a:solidFill>
              <a:schemeClr val="tx1">
                <a:lumMod val="75000"/>
                <a:lumOff val="25000"/>
                <a:alpha val="75000"/>
              </a:schemeClr>
            </a:solidFill>
            <a:prstDash val="sysDot"/>
          </a:ln>
        </p:spPr>
        <p:txBody>
          <a:bodyPr wrap="square" lIns="91438" tIns="179996" rIns="91438" bIns="179996" rtlCol="0">
            <a:spAutoFit/>
          </a:bodyPr>
          <a:lstStyle/>
          <a:p>
            <a:pPr algn="ctr" defTabSz="685749"/>
            <a:r>
              <a:rPr lang="ru-RU" sz="1400" b="1" dirty="0"/>
              <a:t>О</a:t>
            </a:r>
            <a:r>
              <a:rPr lang="ru-RU" sz="1400" b="1" dirty="0" smtClean="0"/>
              <a:t>рганизация </a:t>
            </a:r>
            <a:r>
              <a:rPr lang="ru-RU" sz="1400" b="1" dirty="0"/>
              <a:t>на губернском уровне отраслевых органов управления</a:t>
            </a:r>
            <a:endParaRPr lang="ru-RU" sz="14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4332614" y="3166051"/>
            <a:ext cx="4557112" cy="64054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5875" cap="rnd">
            <a:solidFill>
              <a:schemeClr val="tx1">
                <a:lumMod val="75000"/>
                <a:lumOff val="25000"/>
                <a:alpha val="75000"/>
              </a:schemeClr>
            </a:solidFill>
            <a:prstDash val="sysDot"/>
          </a:ln>
        </p:spPr>
        <p:txBody>
          <a:bodyPr wrap="square" lIns="91438" tIns="179996" rIns="91438" bIns="179996" rtlCol="0">
            <a:spAutoFit/>
          </a:bodyPr>
          <a:lstStyle/>
          <a:p>
            <a:pPr algn="ctr" defTabSz="685749"/>
            <a:r>
              <a:rPr lang="ru-RU" sz="1400" b="1" dirty="0"/>
              <a:t>О</a:t>
            </a:r>
            <a:r>
              <a:rPr lang="ru-RU" sz="1400" b="1" dirty="0" smtClean="0"/>
              <a:t>бразование </a:t>
            </a:r>
            <a:r>
              <a:rPr lang="ru-RU" sz="1400" b="1" dirty="0"/>
              <a:t>отдельных судебных органов</a:t>
            </a:r>
            <a:endParaRPr lang="ru-RU" sz="1400" b="1" dirty="0"/>
          </a:p>
        </p:txBody>
      </p:sp>
      <p:cxnSp>
        <p:nvCxnSpPr>
          <p:cNvPr id="10" name="Скругленная соединительная линия 9"/>
          <p:cNvCxnSpPr>
            <a:stCxn id="29" idx="3"/>
            <a:endCxn id="17" idx="1"/>
          </p:cNvCxnSpPr>
          <p:nvPr/>
        </p:nvCxnSpPr>
        <p:spPr>
          <a:xfrm flipV="1">
            <a:off x="3733037" y="1515948"/>
            <a:ext cx="548777" cy="1426076"/>
          </a:xfrm>
          <a:prstGeom prst="curvedConnector3">
            <a:avLst/>
          </a:prstGeom>
          <a:ln w="57150" cap="rnd">
            <a:solidFill>
              <a:srgbClr val="FFFF00">
                <a:alpha val="75000"/>
              </a:srgb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Скругленная соединительная линия 25"/>
          <p:cNvCxnSpPr>
            <a:stCxn id="29" idx="3"/>
            <a:endCxn id="19" idx="1"/>
          </p:cNvCxnSpPr>
          <p:nvPr/>
        </p:nvCxnSpPr>
        <p:spPr>
          <a:xfrm flipV="1">
            <a:off x="3733037" y="2556987"/>
            <a:ext cx="548776" cy="385037"/>
          </a:xfrm>
          <a:prstGeom prst="curvedConnector3">
            <a:avLst>
              <a:gd name="adj1" fmla="val 50000"/>
            </a:avLst>
          </a:prstGeom>
          <a:ln w="57150" cap="rnd">
            <a:solidFill>
              <a:srgbClr val="FFFF00">
                <a:alpha val="75000"/>
              </a:srgb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Скругленная соединительная линия 30"/>
          <p:cNvCxnSpPr>
            <a:stCxn id="29" idx="3"/>
            <a:endCxn id="21" idx="1"/>
          </p:cNvCxnSpPr>
          <p:nvPr/>
        </p:nvCxnSpPr>
        <p:spPr>
          <a:xfrm>
            <a:off x="3733037" y="2942024"/>
            <a:ext cx="599577" cy="544298"/>
          </a:xfrm>
          <a:prstGeom prst="curvedConnector3">
            <a:avLst>
              <a:gd name="adj1" fmla="val 50000"/>
            </a:avLst>
          </a:prstGeom>
          <a:ln w="57150" cap="rnd">
            <a:solidFill>
              <a:srgbClr val="FFFF00">
                <a:alpha val="75000"/>
              </a:srgb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Скругленная соединительная линия 31"/>
          <p:cNvCxnSpPr>
            <a:stCxn id="29" idx="3"/>
            <a:endCxn id="35" idx="1"/>
          </p:cNvCxnSpPr>
          <p:nvPr/>
        </p:nvCxnSpPr>
        <p:spPr>
          <a:xfrm>
            <a:off x="3733037" y="2942024"/>
            <a:ext cx="614228" cy="1638486"/>
          </a:xfrm>
          <a:prstGeom prst="curvedConnector3">
            <a:avLst>
              <a:gd name="adj1" fmla="val 50000"/>
            </a:avLst>
          </a:prstGeom>
          <a:ln w="57150" cap="rnd">
            <a:solidFill>
              <a:srgbClr val="FFFF00">
                <a:alpha val="75000"/>
              </a:srgb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84628" y="312083"/>
            <a:ext cx="8505099" cy="492443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prstDash val="sysDot"/>
          </a:ln>
          <a:effectLst>
            <a:reflection blurRad="6350" stA="52000" endA="300" endPos="35000" dir="5400000" sy="-100000" algn="bl" rotWithShape="0"/>
          </a:effectLst>
        </p:spPr>
        <p:txBody>
          <a:bodyPr wrap="square" lIns="0" tIns="0" rIns="0" bIns="0" rtlCol="0">
            <a:spAutoFit/>
          </a:bodyPr>
          <a:lstStyle/>
          <a:p>
            <a:pPr algn="ctr" defTabSz="685715"/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Bookman Old Style" panose="02050604050505020204" pitchFamily="18" charset="0"/>
                <a:ea typeface="Theano Didot" panose="02060603060706020203" pitchFamily="18" charset="0"/>
              </a:rPr>
              <a:t>Реформы местного самоуправления</a:t>
            </a: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Bookman Old Style" panose="02050604050505020204" pitchFamily="18" charset="0"/>
                <a:ea typeface="Theano Didot" panose="02060603060706020203" pitchFamily="18" charset="0"/>
              </a:rPr>
              <a:t> </a:t>
            </a:r>
            <a:endParaRPr lang="ru-RU" sz="3200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Bookman Old Style" panose="02050604050505020204" pitchFamily="18" charset="0"/>
              <a:ea typeface="Theano Didot" panose="02060603060706020203" pitchFamily="18" charset="0"/>
            </a:endParaRPr>
          </a:p>
        </p:txBody>
      </p:sp>
      <p:pic>
        <p:nvPicPr>
          <p:cNvPr id="33" name="Picture 2" descr="https://cs.kiozk.ru/assets/tck/se5/fnk/vlterasebyh3wzgrt26dmto/art/45945/logo-800-520.jpg?v=1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28250" r="815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187" r="17356"/>
          <a:stretch/>
        </p:blipFill>
        <p:spPr bwMode="auto">
          <a:xfrm>
            <a:off x="1534484" y="897038"/>
            <a:ext cx="1435968" cy="1508765"/>
          </a:xfrm>
          <a:prstGeom prst="rect">
            <a:avLst/>
          </a:prstGeom>
          <a:noFill/>
          <a:effectLst>
            <a:glow rad="1397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590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7" grpId="0" animBg="1"/>
      <p:bldP spid="19" grpId="0" animBg="1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4628" y="312083"/>
            <a:ext cx="8505099" cy="492443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prstDash val="sysDot"/>
          </a:ln>
          <a:effectLst>
            <a:reflection blurRad="6350" stA="52000" endA="300" endPos="35000" dir="5400000" sy="-100000" algn="bl" rotWithShape="0"/>
          </a:effectLst>
        </p:spPr>
        <p:txBody>
          <a:bodyPr wrap="square" lIns="0" tIns="0" rIns="0" bIns="0" rtlCol="0">
            <a:spAutoFit/>
          </a:bodyPr>
          <a:lstStyle/>
          <a:p>
            <a:pPr algn="ctr" defTabSz="685715"/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Bookman Old Style" panose="02050604050505020204" pitchFamily="18" charset="0"/>
                <a:ea typeface="Theano Didot" panose="02060603060706020203" pitchFamily="18" charset="0"/>
              </a:rPr>
              <a:t>Местное управление при Екатерине </a:t>
            </a:r>
            <a:r>
              <a:rPr lang="en-US" sz="320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Bookman Old Style" panose="02050604050505020204" pitchFamily="18" charset="0"/>
                <a:ea typeface="Theano Didot" panose="02060603060706020203" pitchFamily="18" charset="0"/>
              </a:rPr>
              <a:t>I</a:t>
            </a:r>
            <a:r>
              <a:rPr lang="en-US" sz="320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Bookman Old Style" panose="02050604050505020204" pitchFamily="18" charset="0"/>
                <a:ea typeface="Theano Didot" panose="02060603060706020203" pitchFamily="18" charset="0"/>
              </a:rPr>
              <a:t>I</a:t>
            </a:r>
            <a:endParaRPr lang="ru-RU" sz="3200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Bookman Old Style" panose="02050604050505020204" pitchFamily="18" charset="0"/>
              <a:ea typeface="Theano Didot" panose="02060603060706020203" pitchFamily="18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3287486" y="1293530"/>
            <a:ext cx="2481943" cy="1328058"/>
          </a:xfrm>
          <a:prstGeom prst="ellipse">
            <a:avLst/>
          </a:prstGeom>
          <a:solidFill>
            <a:srgbClr val="C000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>
                  <a:solidFill>
                    <a:schemeClr val="tx1"/>
                  </a:solidFill>
                </a:ln>
              </a:rPr>
              <a:t>РОССИЯ</a:t>
            </a:r>
            <a:endParaRPr lang="ru-RU" sz="2800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606801" y="3186166"/>
            <a:ext cx="1843314" cy="529771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губернии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606801" y="4263851"/>
            <a:ext cx="1843314" cy="529771"/>
          </a:xfrm>
          <a:prstGeom prst="roundRect">
            <a:avLst/>
          </a:prstGeom>
          <a:solidFill>
            <a:srgbClr val="FFC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уезды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7" name="Стрелка вправо 6"/>
          <p:cNvSpPr/>
          <p:nvPr/>
        </p:nvSpPr>
        <p:spPr>
          <a:xfrm>
            <a:off x="1295206" y="3046353"/>
            <a:ext cx="2155504" cy="729114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ln>
                  <a:solidFill>
                    <a:schemeClr val="tx1"/>
                  </a:solidFill>
                </a:ln>
              </a:rPr>
              <a:t>о</a:t>
            </a:r>
            <a:r>
              <a:rPr lang="ru-RU" sz="1800" dirty="0" smtClean="0">
                <a:ln>
                  <a:solidFill>
                    <a:schemeClr val="tx1"/>
                  </a:solidFill>
                </a:ln>
              </a:rPr>
              <a:t>коло </a:t>
            </a:r>
            <a:r>
              <a:rPr lang="en-US" sz="1800" dirty="0" smtClean="0">
                <a:ln>
                  <a:solidFill>
                    <a:schemeClr val="tx1"/>
                  </a:solidFill>
                </a:ln>
              </a:rPr>
              <a:t>50</a:t>
            </a:r>
            <a:endParaRPr lang="ru-RU" sz="1800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8" name="Стрелка влево 7"/>
          <p:cNvSpPr/>
          <p:nvPr/>
        </p:nvSpPr>
        <p:spPr>
          <a:xfrm>
            <a:off x="5606209" y="4008772"/>
            <a:ext cx="2884647" cy="812800"/>
          </a:xfrm>
          <a:prstGeom prst="leftArrow">
            <a:avLst/>
          </a:prstGeom>
          <a:solidFill>
            <a:srgbClr val="FF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n>
                  <a:solidFill>
                    <a:schemeClr val="tx1"/>
                  </a:solidFill>
                </a:ln>
              </a:rPr>
              <a:t>От 20 до 30 </a:t>
            </a:r>
            <a:r>
              <a:rPr lang="ru-RU" sz="1600" b="1" dirty="0" err="1" smtClean="0">
                <a:ln>
                  <a:solidFill>
                    <a:schemeClr val="tx1"/>
                  </a:solidFill>
                </a:ln>
              </a:rPr>
              <a:t>тыс.чел</a:t>
            </a:r>
            <a:endParaRPr lang="ru-RU" sz="1600" b="1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11" name="Стрелка вправо 10"/>
          <p:cNvSpPr/>
          <p:nvPr/>
        </p:nvSpPr>
        <p:spPr>
          <a:xfrm>
            <a:off x="1295206" y="3890388"/>
            <a:ext cx="1999408" cy="674914"/>
          </a:xfrm>
          <a:prstGeom prst="rightArrow">
            <a:avLst/>
          </a:prstGeom>
          <a:solidFill>
            <a:srgbClr val="FFFF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</a:rPr>
              <a:t>ц</a:t>
            </a:r>
            <a:r>
              <a:rPr lang="ru-RU" sz="1600" b="1" dirty="0" smtClean="0">
                <a:solidFill>
                  <a:schemeClr val="tx1"/>
                </a:solidFill>
              </a:rPr>
              <a:t>ентры -города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12" name="Стрелка вниз 11"/>
          <p:cNvSpPr/>
          <p:nvPr/>
        </p:nvSpPr>
        <p:spPr>
          <a:xfrm>
            <a:off x="4365241" y="3806583"/>
            <a:ext cx="326434" cy="421262"/>
          </a:xfrm>
          <a:prstGeom prst="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Picture 2" descr="https://cs.kiozk.ru/assets/tck/se5/fnk/vlterasebyh3wzgrt26dmto/art/45945/logo-800-520.jpg?v=1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28250" r="815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187" r="17356"/>
          <a:stretch/>
        </p:blipFill>
        <p:spPr bwMode="auto">
          <a:xfrm>
            <a:off x="1200656" y="1158972"/>
            <a:ext cx="1435968" cy="1508765"/>
          </a:xfrm>
          <a:prstGeom prst="rect">
            <a:avLst/>
          </a:prstGeom>
          <a:noFill/>
          <a:effectLst>
            <a:glow rad="1397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Стрелка влево 14"/>
          <p:cNvSpPr/>
          <p:nvPr/>
        </p:nvSpPr>
        <p:spPr>
          <a:xfrm>
            <a:off x="5620722" y="2908780"/>
            <a:ext cx="2884647" cy="812800"/>
          </a:xfrm>
          <a:prstGeom prst="leftArrow">
            <a:avLst/>
          </a:prstGeom>
          <a:solidFill>
            <a:srgbClr val="FF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n>
                  <a:solidFill>
                    <a:schemeClr val="tx1"/>
                  </a:solidFill>
                </a:ln>
              </a:rPr>
              <a:t>От 300 до 400 </a:t>
            </a:r>
            <a:r>
              <a:rPr lang="ru-RU" sz="1600" b="1" dirty="0" err="1" smtClean="0">
                <a:ln>
                  <a:solidFill>
                    <a:schemeClr val="tx1"/>
                  </a:solidFill>
                </a:ln>
              </a:rPr>
              <a:t>тыч</a:t>
            </a:r>
            <a:r>
              <a:rPr lang="ru-RU" sz="1600" b="1" dirty="0" smtClean="0">
                <a:ln>
                  <a:solidFill>
                    <a:schemeClr val="tx1"/>
                  </a:solidFill>
                </a:ln>
              </a:rPr>
              <a:t>. чел</a:t>
            </a:r>
            <a:endParaRPr lang="ru-RU" sz="1600" b="1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16" name="Стрелка вниз 15"/>
          <p:cNvSpPr/>
          <p:nvPr/>
        </p:nvSpPr>
        <p:spPr>
          <a:xfrm>
            <a:off x="4365241" y="2709371"/>
            <a:ext cx="326434" cy="421262"/>
          </a:xfrm>
          <a:prstGeom prst="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Левая круглая скобка 16"/>
          <p:cNvSpPr/>
          <p:nvPr/>
        </p:nvSpPr>
        <p:spPr>
          <a:xfrm>
            <a:off x="3372660" y="3668871"/>
            <a:ext cx="156094" cy="1001206"/>
          </a:xfrm>
          <a:prstGeom prst="leftBracket">
            <a:avLst/>
          </a:prstGeom>
          <a:ln w="38100">
            <a:solidFill>
              <a:srgbClr val="FFFF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6187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1" grpId="0" animBg="1"/>
      <p:bldP spid="12" grpId="0" animBg="1"/>
      <p:bldP spid="15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upload.wikimedia.org/wikipedia/commons/6/6b/%D0%A2%D0%BE%D1%80%D0%B3%D0%BE%D0%B2%D0%B0%D1%8F_%D0%BF%D0%BB%D0%BE%D1%89%D0%B0%D0%B4%D1%8C._%D0%9D%D0%B0%D1%87%D0%B0%D0%BB%D0%BE_XX_%D0%B2%D0%B5%D0%BA%D0%B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7814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antikvaria.ru/wa-data/public/shop/products/37/42/4237/images/16825/16825.9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4343" y="0"/>
            <a:ext cx="6509657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2656114" cy="5143500"/>
          </a:xfrm>
          <a:prstGeom prst="rect">
            <a:avLst/>
          </a:prstGeom>
          <a:solidFill>
            <a:srgbClr val="003BB2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1600" dirty="0">
                <a:latin typeface="+mj-lt"/>
              </a:rPr>
              <a:t>Каждая губерния, уезд и их центральные города получили свои </a:t>
            </a:r>
            <a:r>
              <a:rPr lang="ru-RU" sz="1600" i="1" u="sng" dirty="0" smtClean="0">
                <a:latin typeface="+mj-lt"/>
              </a:rPr>
              <a:t>гербы,</a:t>
            </a:r>
            <a:r>
              <a:rPr lang="ru-RU" sz="1600" i="1" dirty="0" smtClean="0">
                <a:latin typeface="+mj-lt"/>
              </a:rPr>
              <a:t> </a:t>
            </a:r>
            <a:r>
              <a:rPr lang="ru-RU" sz="1600" dirty="0" smtClean="0">
                <a:latin typeface="+mj-lt"/>
              </a:rPr>
              <a:t>а </a:t>
            </a:r>
            <a:r>
              <a:rPr lang="ru-RU" sz="1600" dirty="0">
                <a:latin typeface="+mj-lt"/>
              </a:rPr>
              <a:t>у</a:t>
            </a:r>
            <a:r>
              <a:rPr lang="ru-RU" sz="1600" dirty="0" smtClean="0">
                <a:latin typeface="+mj-lt"/>
              </a:rPr>
              <a:t>же </a:t>
            </a:r>
            <a:r>
              <a:rPr lang="ru-RU" sz="1600" dirty="0">
                <a:latin typeface="+mj-lt"/>
              </a:rPr>
              <a:t>сущест­вовавшие старинные гербы российских городов и земель были утверждены официально.</a:t>
            </a:r>
            <a:endParaRPr lang="ru-RU" sz="1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8262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BJ">
      <a:majorFont>
        <a:latin typeface="Merriweather"/>
        <a:ea typeface=""/>
        <a:cs typeface=""/>
      </a:majorFont>
      <a:minorFont>
        <a:latin typeface="Roboto"/>
        <a:ea typeface=""/>
        <a:cs typeface="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899</Words>
  <Application>Microsoft Office PowerPoint</Application>
  <PresentationFormat>Экран (16:9)</PresentationFormat>
  <Paragraphs>143</Paragraphs>
  <Slides>37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51" baseType="lpstr">
      <vt:lpstr>Arial</vt:lpstr>
      <vt:lpstr>Tahoma</vt:lpstr>
      <vt:lpstr>Segoe Print</vt:lpstr>
      <vt:lpstr>Calibri</vt:lpstr>
      <vt:lpstr>Impact</vt:lpstr>
      <vt:lpstr>Monotype Corsiva</vt:lpstr>
      <vt:lpstr>Bookman Old Style</vt:lpstr>
      <vt:lpstr>Arial Black</vt:lpstr>
      <vt:lpstr>Times New Roman</vt:lpstr>
      <vt:lpstr>Merriweather</vt:lpstr>
      <vt:lpstr>Roboto</vt:lpstr>
      <vt:lpstr>Theano Didot</vt:lpstr>
      <vt:lpstr>Comic Sans MS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2018-07-11T07:25:19Z</dcterms:created>
  <dcterms:modified xsi:type="dcterms:W3CDTF">2022-02-26T10:56:23Z</dcterms:modified>
</cp:coreProperties>
</file>