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60" r:id="rId1"/>
  </p:sldMasterIdLst>
  <p:notesMasterIdLst>
    <p:notesMasterId r:id="rId58"/>
  </p:notesMasterIdLst>
  <p:sldIdLst>
    <p:sldId id="371" r:id="rId2"/>
    <p:sldId id="797" r:id="rId3"/>
    <p:sldId id="796" r:id="rId4"/>
    <p:sldId id="799" r:id="rId5"/>
    <p:sldId id="798" r:id="rId6"/>
    <p:sldId id="802" r:id="rId7"/>
    <p:sldId id="800" r:id="rId8"/>
    <p:sldId id="801" r:id="rId9"/>
    <p:sldId id="803" r:id="rId10"/>
    <p:sldId id="804" r:id="rId11"/>
    <p:sldId id="805" r:id="rId12"/>
    <p:sldId id="806" r:id="rId13"/>
    <p:sldId id="807" r:id="rId14"/>
    <p:sldId id="812" r:id="rId15"/>
    <p:sldId id="813" r:id="rId16"/>
    <p:sldId id="814" r:id="rId17"/>
    <p:sldId id="815" r:id="rId18"/>
    <p:sldId id="816" r:id="rId19"/>
    <p:sldId id="818" r:id="rId20"/>
    <p:sldId id="817" r:id="rId21"/>
    <p:sldId id="808" r:id="rId22"/>
    <p:sldId id="819" r:id="rId23"/>
    <p:sldId id="809" r:id="rId24"/>
    <p:sldId id="810" r:id="rId25"/>
    <p:sldId id="820" r:id="rId26"/>
    <p:sldId id="821" r:id="rId27"/>
    <p:sldId id="822" r:id="rId28"/>
    <p:sldId id="823" r:id="rId29"/>
    <p:sldId id="824" r:id="rId30"/>
    <p:sldId id="826" r:id="rId31"/>
    <p:sldId id="825" r:id="rId32"/>
    <p:sldId id="827" r:id="rId33"/>
    <p:sldId id="828" r:id="rId34"/>
    <p:sldId id="829" r:id="rId35"/>
    <p:sldId id="830" r:id="rId36"/>
    <p:sldId id="831" r:id="rId37"/>
    <p:sldId id="833" r:id="rId38"/>
    <p:sldId id="832" r:id="rId39"/>
    <p:sldId id="834" r:id="rId40"/>
    <p:sldId id="835" r:id="rId41"/>
    <p:sldId id="836" r:id="rId42"/>
    <p:sldId id="837" r:id="rId43"/>
    <p:sldId id="842" r:id="rId44"/>
    <p:sldId id="844" r:id="rId45"/>
    <p:sldId id="845" r:id="rId46"/>
    <p:sldId id="846" r:id="rId47"/>
    <p:sldId id="847" r:id="rId48"/>
    <p:sldId id="838" r:id="rId49"/>
    <p:sldId id="848" r:id="rId50"/>
    <p:sldId id="841" r:id="rId51"/>
    <p:sldId id="849" r:id="rId52"/>
    <p:sldId id="851" r:id="rId53"/>
    <p:sldId id="850" r:id="rId54"/>
    <p:sldId id="839" r:id="rId55"/>
    <p:sldId id="840" r:id="rId56"/>
    <p:sldId id="852" r:id="rId57"/>
  </p:sldIdLst>
  <p:sldSz cx="9144000" cy="5143500" type="screen16x9"/>
  <p:notesSz cx="6858000" cy="9144000"/>
  <p:embeddedFontLst>
    <p:embeddedFont>
      <p:font typeface="Segoe Script" panose="030B0504020000000003" pitchFamily="66" charset="0"/>
      <p:regular r:id="rId59"/>
      <p:bold r:id="rId60"/>
    </p:embeddedFont>
    <p:embeddedFont>
      <p:font typeface="Tahoma" panose="020B0604030504040204" pitchFamily="34" charset="0"/>
      <p:regular r:id="rId61"/>
      <p:bold r:id="rId62"/>
    </p:embeddedFont>
    <p:embeddedFont>
      <p:font typeface="Segoe Print" panose="02000600000000000000" pitchFamily="2" charset="0"/>
      <p:regular r:id="rId63"/>
      <p:bold r:id="rId64"/>
    </p:embeddedFont>
    <p:embeddedFont>
      <p:font typeface="Calibri" panose="020F0502020204030204" pitchFamily="34" charset="0"/>
      <p:regular r:id="rId65"/>
      <p:bold r:id="rId66"/>
      <p:italic r:id="rId67"/>
      <p:boldItalic r:id="rId68"/>
    </p:embeddedFont>
    <p:embeddedFont>
      <p:font typeface="Monotype Corsiva" panose="03010101010201010101" pitchFamily="66" charset="0"/>
      <p:italic r:id="rId69"/>
    </p:embeddedFont>
    <p:embeddedFont>
      <p:font typeface="Impact" panose="020B0806030902050204" pitchFamily="34" charset="0"/>
      <p:regular r:id="rId70"/>
    </p:embeddedFont>
    <p:embeddedFont>
      <p:font typeface="Arial Black" panose="020B0A04020102020204" pitchFamily="34" charset="0"/>
      <p:bold r:id="rId71"/>
    </p:embeddedFont>
    <p:embeddedFont>
      <p:font typeface="Roboto" panose="020B0604020202020204" charset="0"/>
      <p:regular r:id="rId72"/>
      <p:bold r:id="rId73"/>
      <p:italic r:id="rId74"/>
      <p:boldItalic r:id="rId75"/>
    </p:embeddedFont>
    <p:embeddedFont>
      <p:font typeface="Book Antiqua" panose="02040602050305030304" pitchFamily="18" charset="0"/>
      <p:regular r:id="rId76"/>
      <p:bold r:id="rId77"/>
      <p:italic r:id="rId78"/>
      <p:boldItalic r:id="rId79"/>
    </p:embeddedFont>
    <p:embeddedFont>
      <p:font typeface="Merriweather" panose="020B0604020202020204" charset="-52"/>
      <p:regular r:id="rId80"/>
      <p:bold r:id="rId81"/>
      <p:italic r:id="rId82"/>
      <p:boldItalic r:id="rId83"/>
    </p:embeddedFont>
    <p:embeddedFont>
      <p:font typeface="Theano Didot" panose="020B0604020202020204" charset="0"/>
      <p:regular r:id="rId84"/>
    </p:embeddedFont>
  </p:embeddedFontLst>
  <p:defaultTextStyle>
    <a:defPPr>
      <a:defRPr lang="ru-RU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7" userDrawn="1">
          <p15:clr>
            <a:srgbClr val="A4A3A4"/>
          </p15:clr>
        </p15:guide>
        <p15:guide id="2" pos="5534" userDrawn="1">
          <p15:clr>
            <a:srgbClr val="A4A3A4"/>
          </p15:clr>
        </p15:guide>
        <p15:guide id="3" orient="horz" pos="3003" userDrawn="1">
          <p15:clr>
            <a:srgbClr val="A4A3A4"/>
          </p15:clr>
        </p15:guide>
        <p15:guide id="4" pos="2993" userDrawn="1">
          <p15:clr>
            <a:srgbClr val="A4A3A4"/>
          </p15:clr>
        </p15:guide>
        <p15:guide id="5" pos="2767" userDrawn="1">
          <p15:clr>
            <a:srgbClr val="A4A3A4"/>
          </p15:clr>
        </p15:guide>
        <p15:guide id="6" pos="226" userDrawn="1">
          <p15:clr>
            <a:srgbClr val="A4A3A4"/>
          </p15:clr>
        </p15:guide>
        <p15:guide id="7" pos="1837" userDrawn="1">
          <p15:clr>
            <a:srgbClr val="A4A3A4"/>
          </p15:clr>
        </p15:guide>
        <p15:guide id="8" pos="2064" userDrawn="1">
          <p15:clr>
            <a:srgbClr val="A4A3A4"/>
          </p15:clr>
        </p15:guide>
        <p15:guide id="9" pos="3674" userDrawn="1">
          <p15:clr>
            <a:srgbClr val="A4A3A4"/>
          </p15:clr>
        </p15:guide>
        <p15:guide id="10" pos="392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BB2"/>
    <a:srgbClr val="DD4935"/>
    <a:srgbClr val="C61648"/>
    <a:srgbClr val="FF66FF"/>
    <a:srgbClr val="FFDC5A"/>
    <a:srgbClr val="8A3FF1"/>
    <a:srgbClr val="4E361E"/>
    <a:srgbClr val="DBB43F"/>
    <a:srgbClr val="6008BA"/>
    <a:srgbClr val="2E2E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48" autoAdjust="0"/>
    <p:restoredTop sz="93689" autoAdjust="0"/>
  </p:normalViewPr>
  <p:slideViewPr>
    <p:cSldViewPr snapToGrid="0" showGuides="1">
      <p:cViewPr varScale="1">
        <p:scale>
          <a:sx n="132" d="100"/>
          <a:sy n="132" d="100"/>
        </p:scale>
        <p:origin x="192" y="198"/>
      </p:cViewPr>
      <p:guideLst>
        <p:guide orient="horz" pos="237"/>
        <p:guide pos="5534"/>
        <p:guide orient="horz" pos="3003"/>
        <p:guide pos="2993"/>
        <p:guide pos="2767"/>
        <p:guide pos="226"/>
        <p:guide pos="1837"/>
        <p:guide pos="2064"/>
        <p:guide pos="3674"/>
        <p:guide pos="39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5.fntdata"/><Relationship Id="rId68" Type="http://schemas.openxmlformats.org/officeDocument/2006/relationships/font" Target="fonts/font10.fntdata"/><Relationship Id="rId84" Type="http://schemas.openxmlformats.org/officeDocument/2006/relationships/font" Target="fonts/font26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74" Type="http://schemas.openxmlformats.org/officeDocument/2006/relationships/font" Target="fonts/font16.fntdata"/><Relationship Id="rId79" Type="http://schemas.openxmlformats.org/officeDocument/2006/relationships/font" Target="fonts/font21.fntdata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6.fntdata"/><Relationship Id="rId69" Type="http://schemas.openxmlformats.org/officeDocument/2006/relationships/font" Target="fonts/font11.fntdata"/><Relationship Id="rId77" Type="http://schemas.openxmlformats.org/officeDocument/2006/relationships/font" Target="fonts/font19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4.fntdata"/><Relationship Id="rId80" Type="http://schemas.openxmlformats.org/officeDocument/2006/relationships/font" Target="fonts/font22.fntdata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.fntdata"/><Relationship Id="rId67" Type="http://schemas.openxmlformats.org/officeDocument/2006/relationships/font" Target="fonts/font9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4.fntdata"/><Relationship Id="rId70" Type="http://schemas.openxmlformats.org/officeDocument/2006/relationships/font" Target="fonts/font12.fntdata"/><Relationship Id="rId75" Type="http://schemas.openxmlformats.org/officeDocument/2006/relationships/font" Target="fonts/font17.fntdata"/><Relationship Id="rId83" Type="http://schemas.openxmlformats.org/officeDocument/2006/relationships/font" Target="fonts/font25.fntdata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2.fntdata"/><Relationship Id="rId65" Type="http://schemas.openxmlformats.org/officeDocument/2006/relationships/font" Target="fonts/font7.fntdata"/><Relationship Id="rId73" Type="http://schemas.openxmlformats.org/officeDocument/2006/relationships/font" Target="fonts/font15.fntdata"/><Relationship Id="rId78" Type="http://schemas.openxmlformats.org/officeDocument/2006/relationships/font" Target="fonts/font20.fntdata"/><Relationship Id="rId81" Type="http://schemas.openxmlformats.org/officeDocument/2006/relationships/font" Target="fonts/font23.fntdata"/><Relationship Id="rId86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18.fntdata"/><Relationship Id="rId7" Type="http://schemas.openxmlformats.org/officeDocument/2006/relationships/slide" Target="slides/slide6.xml"/><Relationship Id="rId71" Type="http://schemas.openxmlformats.org/officeDocument/2006/relationships/font" Target="fonts/font13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font" Target="fonts/font8.fntdata"/><Relationship Id="rId87" Type="http://schemas.openxmlformats.org/officeDocument/2006/relationships/theme" Target="theme/theme1.xml"/><Relationship Id="rId61" Type="http://schemas.openxmlformats.org/officeDocument/2006/relationships/font" Target="fonts/font3.fntdata"/><Relationship Id="rId82" Type="http://schemas.openxmlformats.org/officeDocument/2006/relationships/font" Target="fonts/font2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5BEF2C-B300-46D5-8036-A5B0A33E22D9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1E0E06-5A83-4907-924B-CCA8D8A712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4702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E0E06-5A83-4907-924B-CCA8D8A71266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1407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33332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99403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E0E06-5A83-4907-924B-CCA8D8A71266}" type="slidenum">
              <a:rPr lang="ru-RU" smtClean="0">
                <a:solidFill>
                  <a:prstClr val="black"/>
                </a:solidFill>
              </a:rPr>
              <a:pPr/>
              <a:t>49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410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E0E06-5A83-4907-924B-CCA8D8A71266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971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E0E06-5A83-4907-924B-CCA8D8A71266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9907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E0E06-5A83-4907-924B-CCA8D8A71266}" type="slidenum">
              <a:rPr lang="ru-RU" smtClean="0">
                <a:solidFill>
                  <a:prstClr val="black"/>
                </a:solidFill>
              </a:rPr>
              <a:pPr/>
              <a:t>15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4806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E0E06-5A83-4907-924B-CCA8D8A71266}" type="slidenum">
              <a:rPr lang="ru-RU" smtClean="0">
                <a:solidFill>
                  <a:prstClr val="black"/>
                </a:solidFill>
              </a:rPr>
              <a:pPr/>
              <a:t>25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2673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E0E06-5A83-4907-924B-CCA8D8A71266}" type="slidenum">
              <a:rPr lang="ru-RU" smtClean="0">
                <a:solidFill>
                  <a:prstClr val="black"/>
                </a:solidFill>
              </a:rPr>
              <a:pPr/>
              <a:t>26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4013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E0E06-5A83-4907-924B-CCA8D8A71266}" type="slidenum">
              <a:rPr lang="ru-RU" smtClean="0">
                <a:solidFill>
                  <a:prstClr val="black"/>
                </a:solidFill>
              </a:rPr>
              <a:pPr/>
              <a:t>37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30426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E0E06-5A83-4907-924B-CCA8D8A712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64868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E0E06-5A83-4907-924B-CCA8D8A71266}" type="slidenum">
              <a:rPr lang="ru-RU" smtClean="0">
                <a:solidFill>
                  <a:prstClr val="black"/>
                </a:solidFill>
              </a:rPr>
              <a:pPr/>
              <a:t>44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245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5502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250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8150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21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9768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0226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623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775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4678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6480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7541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83A9A6-A7C6-4281-A39F-5DC6615D86C6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F8C33-7088-481A-939B-C850E0D4C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838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microsoft.com/office/2007/relationships/hdphoto" Target="../media/hdphoto5.wdp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microsoft.com/office/2007/relationships/hdphoto" Target="../media/hdphoto5.wdp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6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90CC9F27-8C95-4AA1-8B1D-FB4CCB0B8DE4}"/>
              </a:ext>
            </a:extLst>
          </p:cNvPr>
          <p:cNvSpPr txBox="1"/>
          <p:nvPr/>
        </p:nvSpPr>
        <p:spPr>
          <a:xfrm>
            <a:off x="215537" y="157570"/>
            <a:ext cx="8778240" cy="492443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0" tIns="0" rIns="0" bIns="0" rtlCol="0">
            <a:spAutoFit/>
          </a:bodyPr>
          <a:lstStyle/>
          <a:p>
            <a:pPr algn="ctr" defTabSz="685749"/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  <a:ea typeface="Theano Didot" panose="02060603060706020203" pitchFamily="18" charset="0"/>
              </a:rPr>
              <a:t>п.1.Сельское хозяйство </a:t>
            </a:r>
            <a:endParaRPr lang="ru-RU" sz="32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Arial Black" panose="020B0A04020102020204" pitchFamily="34" charset="0"/>
              <a:ea typeface="Theano Didot" panose="02060603060706020203" pitchFamily="18" charset="0"/>
            </a:endParaRPr>
          </a:p>
        </p:txBody>
      </p:sp>
      <p:pic>
        <p:nvPicPr>
          <p:cNvPr id="5" name="Picture 4" descr="https://avatars.mds.yandex.net/get-zen_doc/1525719/pub_5eef66c1652a2d2d58700c32_5eef72dd3d490334a4dd10d7/scale_120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07"/>
          <a:stretch/>
        </p:blipFill>
        <p:spPr bwMode="auto">
          <a:xfrm>
            <a:off x="2133599" y="1095827"/>
            <a:ext cx="5312229" cy="34979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79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tepka.ru/okruzhayuschij_mir/011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48"/>
          <a:stretch/>
        </p:blipFill>
        <p:spPr bwMode="auto">
          <a:xfrm>
            <a:off x="0" y="0"/>
            <a:ext cx="9144000" cy="51434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111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documents.infourok.ru/70e30e25-8684-4774-82fe-7e281d400618/0/slide_1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6" r="5875"/>
          <a:stretch/>
        </p:blipFill>
        <p:spPr bwMode="auto">
          <a:xfrm>
            <a:off x="1676400" y="290286"/>
            <a:ext cx="5972630" cy="45212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8944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s://avatars.mds.yandex.net/get-zen_doc/1525719/pub_5eef66c1652a2d2d58700c32_5eef72dd3d490334a4dd10d7/scale_120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07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7180239" y="118416"/>
            <a:ext cx="1800000" cy="1800000"/>
          </a:xfrm>
          <a:prstGeom prst="ellipse">
            <a:avLst/>
          </a:prstGeom>
          <a:solidFill>
            <a:srgbClr val="FFFF00">
              <a:alpha val="93725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685783"/>
            <a:endParaRPr lang="ru-RU" sz="1050" i="1" dirty="0" smtClean="0">
              <a:solidFill>
                <a:prstClr val="black"/>
              </a:solidFill>
              <a:ea typeface="Theano Didot" panose="02060603060706020203" pitchFamily="18" charset="0"/>
            </a:endParaRPr>
          </a:p>
          <a:p>
            <a:pPr algn="ctr" defTabSz="685783"/>
            <a:r>
              <a:rPr lang="ru-RU" sz="1100" dirty="0" smtClean="0">
                <a:solidFill>
                  <a:prstClr val="black"/>
                </a:solidFill>
                <a:ea typeface="Theano Didot" panose="02060603060706020203" pitchFamily="18" charset="0"/>
              </a:rPr>
              <a:t>Крестьянский огород</a:t>
            </a:r>
            <a:r>
              <a:rPr lang="ru-RU" sz="1100" dirty="0" smtClean="0">
                <a:solidFill>
                  <a:prstClr val="black"/>
                </a:solidFill>
                <a:ea typeface="Theano Didot" panose="02060603060706020203" pitchFamily="18" charset="0"/>
              </a:rPr>
              <a:t>. </a:t>
            </a:r>
          </a:p>
          <a:p>
            <a:pPr algn="ctr" defTabSz="685783"/>
            <a:r>
              <a:rPr lang="en-US" sz="1100" dirty="0" smtClean="0">
                <a:solidFill>
                  <a:prstClr val="black"/>
                </a:solidFill>
                <a:ea typeface="Theano Didot" panose="02060603060706020203" pitchFamily="18" charset="0"/>
              </a:rPr>
              <a:t>XVII</a:t>
            </a:r>
            <a:r>
              <a:rPr lang="ru-RU" sz="1100" dirty="0" smtClean="0">
                <a:solidFill>
                  <a:prstClr val="black"/>
                </a:solidFill>
                <a:ea typeface="Theano Didot" panose="02060603060706020203" pitchFamily="18" charset="0"/>
              </a:rPr>
              <a:t> век.</a:t>
            </a:r>
            <a:endParaRPr lang="ru-RU" sz="1050" i="1" dirty="0">
              <a:solidFill>
                <a:prstClr val="black"/>
              </a:solidFill>
              <a:ea typeface="Theano Didot" panose="02060603060706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040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kelohouse.ru/images/alybom43/2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33" b="12522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7180239" y="118416"/>
            <a:ext cx="1800000" cy="1800000"/>
          </a:xfrm>
          <a:prstGeom prst="ellipse">
            <a:avLst/>
          </a:prstGeom>
          <a:solidFill>
            <a:srgbClr val="FFFF00">
              <a:alpha val="93725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685783"/>
            <a:r>
              <a:rPr lang="ru-RU" sz="1100" dirty="0" smtClean="0">
                <a:solidFill>
                  <a:prstClr val="black"/>
                </a:solidFill>
                <a:ea typeface="Theano Didot" panose="02060603060706020203" pitchFamily="18" charset="0"/>
              </a:rPr>
              <a:t>Сад Алексея Михайловича в селе Коломенское.</a:t>
            </a:r>
          </a:p>
          <a:p>
            <a:pPr algn="ctr" defTabSz="685783"/>
            <a:r>
              <a:rPr lang="ru-RU" sz="1100" i="1" dirty="0" err="1" smtClean="0">
                <a:solidFill>
                  <a:prstClr val="black"/>
                </a:solidFill>
                <a:ea typeface="Theano Didot" panose="02060603060706020203" pitchFamily="18" charset="0"/>
              </a:rPr>
              <a:t>Сов.фото</a:t>
            </a:r>
            <a:r>
              <a:rPr lang="ru-RU" sz="1100" i="1" dirty="0" smtClean="0">
                <a:solidFill>
                  <a:prstClr val="black"/>
                </a:solidFill>
                <a:ea typeface="Theano Didot" panose="02060603060706020203" pitchFamily="18" charset="0"/>
              </a:rPr>
              <a:t>.</a:t>
            </a:r>
            <a:endParaRPr lang="ru-RU" sz="1050" i="1" dirty="0">
              <a:solidFill>
                <a:prstClr val="black"/>
              </a:solidFill>
              <a:ea typeface="Theano Didot" panose="02060603060706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496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ыноска со стрелкой вверх 5"/>
          <p:cNvSpPr/>
          <p:nvPr/>
        </p:nvSpPr>
        <p:spPr>
          <a:xfrm>
            <a:off x="520801" y="1556926"/>
            <a:ext cx="2548971" cy="2060732"/>
          </a:xfrm>
          <a:prstGeom prst="upArrow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b="1" dirty="0" smtClean="0">
              <a:solidFill>
                <a:schemeClr val="tx1"/>
              </a:solidFill>
              <a:latin typeface="Segoe Print" panose="02000600000000000000" pitchFamily="2" charset="0"/>
            </a:endParaRPr>
          </a:p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вид </a:t>
            </a:r>
            <a:r>
              <a:rPr lang="ru-RU" sz="1800" b="1" dirty="0">
                <a:solidFill>
                  <a:schemeClr val="tx1"/>
                </a:solidFill>
                <a:latin typeface="Segoe Print" panose="02000600000000000000" pitchFamily="2" charset="0"/>
              </a:rPr>
              <a:t>продовольствия для всей России</a:t>
            </a:r>
          </a:p>
          <a:p>
            <a:pPr algn="ctr"/>
            <a:endParaRPr lang="ru-RU" sz="1800" b="1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7" name="Выноска со стрелкой вверх 6"/>
          <p:cNvSpPr/>
          <p:nvPr/>
        </p:nvSpPr>
        <p:spPr>
          <a:xfrm>
            <a:off x="3335271" y="1390068"/>
            <a:ext cx="2564785" cy="2227590"/>
          </a:xfrm>
          <a:prstGeom prst="upArrow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/>
            <a:r>
              <a:rPr lang="ru-RU" sz="1800" b="1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сбор части </a:t>
            </a:r>
            <a:r>
              <a:rPr lang="ru-RU" sz="1800" b="1" dirty="0">
                <a:solidFill>
                  <a:schemeClr val="tx1"/>
                </a:solidFill>
                <a:latin typeface="Segoe Print" panose="02000600000000000000" pitchFamily="2" charset="0"/>
              </a:rPr>
              <a:t>податей с государевых крестьян</a:t>
            </a:r>
            <a:endParaRPr lang="ru-RU" sz="1800" b="1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09416" y="276251"/>
            <a:ext cx="7834208" cy="615553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prstDash val="sysDot"/>
          </a:ln>
          <a:effectLst>
            <a:reflection blurRad="6350" stA="52000" endA="300" endPos="35000" dir="5400000" sy="-100000" algn="bl" rotWithShape="0"/>
          </a:effectLst>
        </p:spPr>
        <p:txBody>
          <a:bodyPr wrap="square" lIns="0" tIns="0" rIns="0" bIns="0" rtlCol="0">
            <a:spAutoFit/>
          </a:bodyPr>
          <a:lstStyle/>
          <a:p>
            <a:pPr algn="ctr" defTabSz="685715"/>
            <a:r>
              <a:rPr lang="ru-RU" sz="40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Book Antiqua" panose="02040602050305030304" pitchFamily="18" charset="0"/>
                <a:ea typeface="Theano Didot" panose="02060603060706020203" pitchFamily="18" charset="0"/>
              </a:rPr>
              <a:t>Хлеб в жизни населения </a:t>
            </a:r>
            <a:endParaRPr lang="ru-RU" sz="400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Book Antiqua" panose="02040602050305030304" pitchFamily="18" charset="0"/>
              <a:ea typeface="Theano Didot" panose="02060603060706020203" pitchFamily="18" charset="0"/>
            </a:endParaRPr>
          </a:p>
        </p:txBody>
      </p:sp>
      <p:sp>
        <p:nvSpPr>
          <p:cNvPr id="9" name="Выноска со стрелкой вверх 8"/>
          <p:cNvSpPr/>
          <p:nvPr/>
        </p:nvSpPr>
        <p:spPr>
          <a:xfrm>
            <a:off x="6066971" y="1306637"/>
            <a:ext cx="2815771" cy="2311021"/>
          </a:xfrm>
          <a:prstGeom prst="upArrow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/>
            <a:endParaRPr lang="ru-RU" sz="1800" b="1" dirty="0" smtClean="0">
              <a:solidFill>
                <a:schemeClr val="tx1"/>
              </a:solidFill>
              <a:latin typeface="Segoe Print" panose="02000600000000000000" pitchFamily="2" charset="0"/>
            </a:endParaRPr>
          </a:p>
          <a:p>
            <a:pPr algn="ctr" defTabSz="685766"/>
            <a:r>
              <a:rPr lang="ru-RU" sz="1800" b="1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жалованье </a:t>
            </a:r>
            <a:r>
              <a:rPr lang="ru-RU" sz="1800" b="1" dirty="0">
                <a:solidFill>
                  <a:schemeClr val="tx1"/>
                </a:solidFill>
                <a:latin typeface="Segoe Print" panose="02000600000000000000" pitchFamily="2" charset="0"/>
              </a:rPr>
              <a:t>служилым людям </a:t>
            </a:r>
            <a:r>
              <a:rPr lang="ru-RU" sz="1800" b="1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пограничных городов</a:t>
            </a:r>
            <a:endParaRPr lang="ru-RU" sz="1800" b="1" dirty="0">
              <a:solidFill>
                <a:schemeClr val="tx1"/>
              </a:solidFill>
              <a:latin typeface="Segoe Print" panose="02000600000000000000" pitchFamily="2" charset="0"/>
            </a:endParaRPr>
          </a:p>
          <a:p>
            <a:pPr algn="ctr" defTabSz="685766"/>
            <a:endParaRPr lang="ru-RU" sz="1800" b="1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pic>
        <p:nvPicPr>
          <p:cNvPr id="10242" name="Picture 2" descr="https://www.1zoom.ru/big2/37/196230-Sepi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167" y="3679371"/>
            <a:ext cx="2845804" cy="13933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8419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76302" y="325146"/>
            <a:ext cx="5726504" cy="492443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prstDash val="sysDot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lIns="0" tIns="0" rIns="0" bIns="0" rtlCol="0">
            <a:spAutoFit/>
          </a:bodyPr>
          <a:lstStyle/>
          <a:p>
            <a:pPr algn="ctr" defTabSz="685715"/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Book Antiqua" panose="02040602050305030304" pitchFamily="18" charset="0"/>
                <a:ea typeface="Theano Didot" panose="02060603060706020203" pitchFamily="18" charset="0"/>
              </a:rPr>
              <a:t>Сельскохозяйственные риски</a:t>
            </a:r>
            <a:endParaRPr lang="ru-RU" sz="320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Book Antiqua" panose="02040602050305030304" pitchFamily="18" charset="0"/>
              <a:ea typeface="Theano Didot" panose="02060603060706020203" pitchFamily="18" charset="0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 flipH="1">
            <a:off x="2566851" y="540589"/>
            <a:ext cx="418012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566851" y="540589"/>
            <a:ext cx="0" cy="1013891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Скругленный прямоугольник 9"/>
          <p:cNvSpPr/>
          <p:nvPr/>
        </p:nvSpPr>
        <p:spPr>
          <a:xfrm>
            <a:off x="2984862" y="1191985"/>
            <a:ext cx="5443705" cy="72498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необходимость регулярного </a:t>
            </a:r>
            <a:r>
              <a:rPr lang="ru-RU" sz="2000" b="1" dirty="0" err="1" smtClean="0">
                <a:solidFill>
                  <a:schemeClr val="tx1"/>
                </a:solidFill>
              </a:rPr>
              <a:t>унавоживания</a:t>
            </a:r>
            <a:r>
              <a:rPr lang="ru-RU" sz="2000" b="1" dirty="0" smtClean="0">
                <a:solidFill>
                  <a:schemeClr val="tx1"/>
                </a:solidFill>
              </a:rPr>
              <a:t> почвы</a:t>
            </a:r>
            <a:endParaRPr lang="ru-RU" sz="2000" b="1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cxnSp>
        <p:nvCxnSpPr>
          <p:cNvPr id="12" name="Прямая со стрелкой 11"/>
          <p:cNvCxnSpPr>
            <a:endCxn id="10" idx="1"/>
          </p:cNvCxnSpPr>
          <p:nvPr/>
        </p:nvCxnSpPr>
        <p:spPr>
          <a:xfrm>
            <a:off x="2566851" y="1554480"/>
            <a:ext cx="418011" cy="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Скругленный прямоугольник 16"/>
          <p:cNvSpPr/>
          <p:nvPr/>
        </p:nvSpPr>
        <p:spPr>
          <a:xfrm>
            <a:off x="3076302" y="2196736"/>
            <a:ext cx="5352266" cy="72498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из-за плохой погоды случались неурожаи и не­дороды</a:t>
            </a:r>
            <a:endParaRPr lang="ru-RU" sz="2000" b="1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076302" y="3215469"/>
            <a:ext cx="5352266" cy="72498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н</a:t>
            </a:r>
            <a:r>
              <a:rPr lang="ru-RU" sz="2000" b="1" dirty="0" smtClean="0">
                <a:solidFill>
                  <a:schemeClr val="tx1"/>
                </a:solidFill>
              </a:rPr>
              <a:t>а </a:t>
            </a:r>
            <a:r>
              <a:rPr lang="ru-RU" sz="2000" b="1" dirty="0">
                <a:solidFill>
                  <a:schemeClr val="tx1"/>
                </a:solidFill>
              </a:rPr>
              <a:t>севере и в центре крестьяне страдали от дождей и заморозков</a:t>
            </a:r>
            <a:endParaRPr lang="ru-RU" sz="2000" b="1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076302" y="4133305"/>
            <a:ext cx="5352266" cy="72498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на юге </a:t>
            </a:r>
            <a:r>
              <a:rPr lang="ru-RU" sz="2000" b="1" dirty="0" smtClean="0">
                <a:solidFill>
                  <a:schemeClr val="tx1"/>
                </a:solidFill>
              </a:rPr>
              <a:t> крестьяне страдали — </a:t>
            </a:r>
            <a:r>
              <a:rPr lang="ru-RU" sz="2000" b="1" dirty="0">
                <a:solidFill>
                  <a:schemeClr val="tx1"/>
                </a:solidFill>
              </a:rPr>
              <a:t>от засухи и </a:t>
            </a:r>
            <a:r>
              <a:rPr lang="ru-RU" sz="2000" b="1" dirty="0" smtClean="0">
                <a:solidFill>
                  <a:schemeClr val="tx1"/>
                </a:solidFill>
              </a:rPr>
              <a:t>саранчи</a:t>
            </a:r>
            <a:endParaRPr lang="ru-RU" sz="2000" b="1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2582091" y="1596828"/>
            <a:ext cx="0" cy="1013891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2582091" y="2610719"/>
            <a:ext cx="418012" cy="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2582091" y="2610719"/>
            <a:ext cx="0" cy="1013891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2590799" y="3624610"/>
            <a:ext cx="0" cy="1013891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2616925" y="3624935"/>
            <a:ext cx="418012" cy="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2566851" y="4638501"/>
            <a:ext cx="509451" cy="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66" name="Picture 2" descr="https://ahvalnews3.com/sites/default/files/styles/is_home_content_second_440x440_2/public/2018-01/aid10101010drought-rain.jpg?h=d752fe39&amp;itok=bZoSK6-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71" y="966222"/>
            <a:ext cx="2264229" cy="36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952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3.bp.blogspot.com/-yhqTBPpRzS8/UH6s2vq1tQI/AAAAAAAAAVY/94rrkzYgkOg/s1600/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9936"/>
            <a:ext cx="5083848" cy="3600000"/>
          </a:xfrm>
          <a:prstGeom prst="rect">
            <a:avLst/>
          </a:prstGeom>
          <a:noFill/>
          <a:effectLst>
            <a:glow rad="1397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72000" y="844759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Segoe Script" panose="030B0504020000000003" pitchFamily="66" charset="0"/>
                <a:ea typeface="Calibri" panose="020F0502020204030204" pitchFamily="34" charset="0"/>
              </a:rPr>
              <a:t>Скотоводство было развито </a:t>
            </a:r>
            <a:r>
              <a:rPr lang="ru-RU" sz="2400" b="1" dirty="0" smtClean="0">
                <a:solidFill>
                  <a:srgbClr val="FFFF00"/>
                </a:solidFill>
                <a:latin typeface="Segoe Script" panose="030B0504020000000003" pitchFamily="66" charset="0"/>
                <a:ea typeface="Calibri" panose="020F0502020204030204" pitchFamily="34" charset="0"/>
              </a:rPr>
              <a:t>слабо.</a:t>
            </a:r>
          </a:p>
          <a:p>
            <a:pPr algn="ctr"/>
            <a:endParaRPr lang="ru-RU" sz="2400" b="1" dirty="0" smtClean="0">
              <a:solidFill>
                <a:srgbClr val="FFFF00"/>
              </a:solidFill>
              <a:latin typeface="Segoe Script" panose="030B0504020000000003" pitchFamily="66" charset="0"/>
              <a:ea typeface="Calibri" panose="020F0502020204030204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Segoe Script" panose="030B0504020000000003" pitchFamily="66" charset="0"/>
                <a:ea typeface="Calibri" panose="020F0502020204030204" pitchFamily="34" charset="0"/>
              </a:rPr>
              <a:t>Исключением </a:t>
            </a:r>
            <a:r>
              <a:rPr lang="ru-RU" sz="2400" b="1" dirty="0">
                <a:solidFill>
                  <a:srgbClr val="FFFF00"/>
                </a:solidFill>
                <a:latin typeface="Segoe Script" panose="030B0504020000000003" pitchFamily="66" charset="0"/>
                <a:ea typeface="Calibri" panose="020F0502020204030204" pitchFamily="34" charset="0"/>
              </a:rPr>
              <a:t>были отдельные районы, в частности северные уезды, где климати­ческие условия не благоприятствовали развитию земледелия. </a:t>
            </a:r>
            <a:endParaRPr lang="ru-RU" sz="2400" b="1" dirty="0">
              <a:solidFill>
                <a:srgbClr val="FFFF00"/>
              </a:solidFill>
              <a:latin typeface="Segoe Script" panose="030B05040200000000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3920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jaguar40.ru/wp-content/uploads/2018/06/4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139543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711371" y="0"/>
            <a:ext cx="3432629" cy="5143500"/>
          </a:xfrm>
          <a:prstGeom prst="rect">
            <a:avLst/>
          </a:prstGeom>
          <a:solidFill>
            <a:srgbClr val="003BB2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Book Antiqua" panose="02040602050305030304" pitchFamily="18" charset="0"/>
              </a:rPr>
              <a:t>В</a:t>
            </a:r>
            <a:r>
              <a:rPr lang="ru-RU" sz="2800" dirty="0" smtClean="0">
                <a:latin typeface="Book Antiqua" panose="02040602050305030304" pitchFamily="18" charset="0"/>
              </a:rPr>
              <a:t> </a:t>
            </a:r>
            <a:r>
              <a:rPr lang="ru-RU" sz="2800" dirty="0">
                <a:latin typeface="Book Antiqua" panose="02040602050305030304" pitchFamily="18" charset="0"/>
              </a:rPr>
              <a:t>районе </a:t>
            </a:r>
            <a:r>
              <a:rPr lang="ru-RU" sz="2800" dirty="0" smtClean="0">
                <a:latin typeface="Book Antiqua" panose="02040602050305030304" pitchFamily="18" charset="0"/>
              </a:rPr>
              <a:t>Ярославля </a:t>
            </a:r>
            <a:r>
              <a:rPr lang="ru-RU" sz="2800" dirty="0">
                <a:latin typeface="Book Antiqua" panose="02040602050305030304" pitchFamily="18" charset="0"/>
              </a:rPr>
              <a:t>скотоводство да­вало импульс развитию кожевенных промыслов</a:t>
            </a:r>
            <a:endParaRPr lang="ru-RU" sz="2800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2704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www.henry-moore.org/assets/whats-on/hmsg-events/2018-workshop-wednesdays/hmf3367_shee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857" y="0"/>
            <a:ext cx="6241143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3432629" cy="514350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Book Antiqua" panose="02040602050305030304" pitchFamily="18" charset="0"/>
              </a:rPr>
              <a:t>В Романов­ском уезде интенсивно развивалось </a:t>
            </a:r>
            <a:r>
              <a:rPr lang="ru-RU" sz="2000" dirty="0" smtClean="0">
                <a:latin typeface="Book Antiqua" panose="02040602050305030304" pitchFamily="18" charset="0"/>
              </a:rPr>
              <a:t>овцеводство.</a:t>
            </a:r>
          </a:p>
          <a:p>
            <a:pPr algn="ctr"/>
            <a:endParaRPr lang="ru-RU" sz="2000" dirty="0" smtClean="0">
              <a:latin typeface="Book Antiqua" panose="02040602050305030304" pitchFamily="18" charset="0"/>
            </a:endParaRPr>
          </a:p>
          <a:p>
            <a:pPr algn="ctr"/>
            <a:r>
              <a:rPr lang="ru-RU" sz="2000" dirty="0" smtClean="0">
                <a:latin typeface="Book Antiqua" panose="02040602050305030304" pitchFamily="18" charset="0"/>
              </a:rPr>
              <a:t>Масштабы </a:t>
            </a:r>
            <a:r>
              <a:rPr lang="ru-RU" sz="2000" dirty="0">
                <a:latin typeface="Book Antiqua" panose="02040602050305030304" pitchFamily="18" charset="0"/>
              </a:rPr>
              <a:t>его были такими, что уже в середине XVII века правительство закупало у </a:t>
            </a:r>
            <a:r>
              <a:rPr lang="ru-RU" sz="2000" dirty="0" err="1">
                <a:latin typeface="Book Antiqua" panose="02040602050305030304" pitchFamily="18" charset="0"/>
              </a:rPr>
              <a:t>романовцев</a:t>
            </a:r>
            <a:r>
              <a:rPr lang="ru-RU" sz="2000" dirty="0">
                <a:latin typeface="Book Antiqua" panose="02040602050305030304" pitchFamily="18" charset="0"/>
              </a:rPr>
              <a:t> овчинные по­лушубки для армии</a:t>
            </a:r>
            <a:r>
              <a:rPr lang="ru-RU" sz="2000" dirty="0" smtClean="0">
                <a:latin typeface="Book Antiqua" panose="02040602050305030304" pitchFamily="18" charset="0"/>
              </a:rPr>
              <a:t>.</a:t>
            </a:r>
          </a:p>
          <a:p>
            <a:pPr algn="ctr"/>
            <a:r>
              <a:rPr lang="ru-RU" sz="2000" dirty="0" smtClean="0">
                <a:latin typeface="Book Antiqua" panose="02040602050305030304" pitchFamily="18" charset="0"/>
              </a:rPr>
              <a:t> </a:t>
            </a:r>
          </a:p>
          <a:p>
            <a:pPr algn="ctr"/>
            <a:r>
              <a:rPr lang="ru-RU" sz="2000" dirty="0" smtClean="0">
                <a:latin typeface="Book Antiqua" panose="02040602050305030304" pitchFamily="18" charset="0"/>
              </a:rPr>
              <a:t>Позднее </a:t>
            </a:r>
            <a:r>
              <a:rPr lang="ru-RU" sz="2000" dirty="0">
                <a:latin typeface="Book Antiqua" panose="02040602050305030304" pitchFamily="18" charset="0"/>
              </a:rPr>
              <a:t>тут была выведена знаменитая ро­мановская порода овец.</a:t>
            </a:r>
          </a:p>
          <a:p>
            <a:pPr algn="ctr"/>
            <a:endParaRPr lang="ru-RU" sz="2800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9610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ыноска со стрелкой вверх 5"/>
          <p:cNvSpPr/>
          <p:nvPr/>
        </p:nvSpPr>
        <p:spPr>
          <a:xfrm>
            <a:off x="520801" y="1556926"/>
            <a:ext cx="2548971" cy="2060732"/>
          </a:xfrm>
          <a:prstGeom prst="upArrowCallou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b="1" dirty="0" smtClean="0">
              <a:solidFill>
                <a:schemeClr val="tx1"/>
              </a:solidFill>
              <a:latin typeface="Segoe Print" panose="02000600000000000000" pitchFamily="2" charset="0"/>
            </a:endParaRPr>
          </a:p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разводили в специально выкопанных прудах</a:t>
            </a:r>
            <a:endParaRPr lang="ru-RU" sz="1800" b="1" dirty="0">
              <a:solidFill>
                <a:schemeClr val="tx1"/>
              </a:solidFill>
              <a:latin typeface="Segoe Print" panose="02000600000000000000" pitchFamily="2" charset="0"/>
            </a:endParaRPr>
          </a:p>
          <a:p>
            <a:pPr algn="ctr"/>
            <a:endParaRPr lang="ru-RU" sz="1800" b="1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7" name="Выноска со стрелкой вверх 6"/>
          <p:cNvSpPr/>
          <p:nvPr/>
        </p:nvSpPr>
        <p:spPr>
          <a:xfrm>
            <a:off x="3335271" y="1390068"/>
            <a:ext cx="2564785" cy="2227590"/>
          </a:xfrm>
          <a:prstGeom prst="upArrowCallou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/>
            <a:r>
              <a:rPr lang="ru-RU" sz="1800" b="1" dirty="0">
                <a:solidFill>
                  <a:schemeClr val="tx1"/>
                </a:solidFill>
                <a:latin typeface="Segoe Print" panose="02000600000000000000" pitchFamily="2" charset="0"/>
              </a:rPr>
              <a:t>в</a:t>
            </a:r>
            <a:r>
              <a:rPr lang="ru-RU" sz="1800" b="1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ылавливали в естественных водоёмах</a:t>
            </a:r>
            <a:endParaRPr lang="ru-RU" sz="1800" b="1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09416" y="276251"/>
            <a:ext cx="7834208" cy="615553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prstDash val="sysDot"/>
          </a:ln>
          <a:effectLst>
            <a:reflection blurRad="6350" stA="52000" endA="300" endPos="35000" dir="5400000" sy="-100000" algn="bl" rotWithShape="0"/>
          </a:effectLst>
        </p:spPr>
        <p:txBody>
          <a:bodyPr wrap="square" lIns="0" tIns="0" rIns="0" bIns="0" rtlCol="0">
            <a:spAutoFit/>
          </a:bodyPr>
          <a:lstStyle/>
          <a:p>
            <a:pPr algn="ctr" defTabSz="685715"/>
            <a:r>
              <a:rPr lang="ru-RU" sz="40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Book Antiqua" panose="02040602050305030304" pitchFamily="18" charset="0"/>
                <a:ea typeface="Theano Didot" panose="02060603060706020203" pitchFamily="18" charset="0"/>
              </a:rPr>
              <a:t>Рыболовство</a:t>
            </a:r>
            <a:r>
              <a:rPr lang="ru-RU" sz="40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Book Antiqua" panose="02040602050305030304" pitchFamily="18" charset="0"/>
                <a:ea typeface="Theano Didot" panose="02060603060706020203" pitchFamily="18" charset="0"/>
              </a:rPr>
              <a:t> </a:t>
            </a:r>
            <a:endParaRPr lang="ru-RU" sz="400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Book Antiqua" panose="02040602050305030304" pitchFamily="18" charset="0"/>
              <a:ea typeface="Theano Didot" panose="02060603060706020203" pitchFamily="18" charset="0"/>
            </a:endParaRPr>
          </a:p>
        </p:txBody>
      </p:sp>
      <p:sp>
        <p:nvSpPr>
          <p:cNvPr id="9" name="Выноска со стрелкой вверх 8"/>
          <p:cNvSpPr/>
          <p:nvPr/>
        </p:nvSpPr>
        <p:spPr>
          <a:xfrm>
            <a:off x="6081485" y="1306637"/>
            <a:ext cx="2815771" cy="2311021"/>
          </a:xfrm>
          <a:prstGeom prst="upArrowCallou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/>
            <a:endParaRPr lang="ru-RU" sz="1800" b="1" dirty="0" smtClean="0">
              <a:solidFill>
                <a:schemeClr val="tx1"/>
              </a:solidFill>
              <a:latin typeface="Segoe Print" panose="02000600000000000000" pitchFamily="2" charset="0"/>
            </a:endParaRPr>
          </a:p>
          <a:p>
            <a:pPr algn="ctr" defTabSz="685766"/>
            <a:r>
              <a:rPr lang="ru-RU" sz="1800" b="1" dirty="0">
                <a:solidFill>
                  <a:schemeClr val="tx1"/>
                </a:solidFill>
                <a:latin typeface="Segoe Print" panose="02000600000000000000" pitchFamily="2" charset="0"/>
              </a:rPr>
              <a:t>с</a:t>
            </a:r>
            <a:r>
              <a:rPr lang="ru-RU" sz="1800" b="1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оздавались целые рыболовецкие слободы</a:t>
            </a:r>
            <a:endParaRPr lang="ru-RU" sz="1800" b="1" dirty="0">
              <a:solidFill>
                <a:schemeClr val="tx1"/>
              </a:solidFill>
              <a:latin typeface="Segoe Print" panose="02000600000000000000" pitchFamily="2" charset="0"/>
            </a:endParaRPr>
          </a:p>
          <a:p>
            <a:pPr algn="ctr" defTabSz="685766"/>
            <a:endParaRPr lang="ru-RU" sz="1800" b="1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pic>
        <p:nvPicPr>
          <p:cNvPr id="10" name="Picture 6" descr="https://domikru.net/wp-content/uploads/2018/11/How-to-draw-a-fish-the-best-1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1855" y="4049871"/>
            <a:ext cx="1275834" cy="921272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s://domikru.net/wp-content/uploads/2018/11/How-to-draw-a-fish-the-best-1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185" y="4222228"/>
            <a:ext cx="1275834" cy="921272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ttps://domikru.net/wp-content/uploads/2018/11/How-to-draw-a-fish-the-best-1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3632" y="3974662"/>
            <a:ext cx="1275834" cy="921272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https://domikru.net/wp-content/uploads/2018/11/How-to-draw-a-fish-the-best-1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8372" y="3790015"/>
            <a:ext cx="1275834" cy="921272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https://domikru.net/wp-content/uploads/2018/11/How-to-draw-a-fish-the-best-1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5302" y="3790015"/>
            <a:ext cx="1275834" cy="921272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2547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kir2016.ru/6-0/6-9/images_6-9-0/6-9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126296" y="89387"/>
            <a:ext cx="1800000" cy="1800000"/>
          </a:xfrm>
          <a:prstGeom prst="ellipse">
            <a:avLst/>
          </a:prstGeom>
          <a:solidFill>
            <a:srgbClr val="FFFF00">
              <a:alpha val="93725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685783"/>
            <a:r>
              <a:rPr lang="ru-RU" sz="1050" i="1" dirty="0" err="1" smtClean="0">
                <a:solidFill>
                  <a:prstClr val="black"/>
                </a:solidFill>
                <a:ea typeface="Theano Didot" panose="02060603060706020203" pitchFamily="18" charset="0"/>
              </a:rPr>
              <a:t>Худ.П.Рыженко</a:t>
            </a:r>
            <a:endParaRPr lang="ru-RU" sz="1050" i="1" dirty="0" smtClean="0">
              <a:solidFill>
                <a:prstClr val="black"/>
              </a:solidFill>
              <a:ea typeface="Theano Didot" panose="02060603060706020203" pitchFamily="18" charset="0"/>
            </a:endParaRPr>
          </a:p>
          <a:p>
            <a:pPr algn="ctr" defTabSz="685783"/>
            <a:r>
              <a:rPr lang="ru-RU" sz="1100" dirty="0" smtClean="0">
                <a:solidFill>
                  <a:prstClr val="black"/>
                </a:solidFill>
                <a:ea typeface="Theano Didot" panose="02060603060706020203" pitchFamily="18" charset="0"/>
              </a:rPr>
              <a:t>Смутное время</a:t>
            </a:r>
            <a:endParaRPr lang="ru-RU" sz="1050" i="1" dirty="0">
              <a:solidFill>
                <a:prstClr val="black"/>
              </a:solidFill>
              <a:ea typeface="Theano Didot" panose="02060603060706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2902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onpomor.ru/upload/tmp/28%D1%80%D0%BE%D0%B6%D0%B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02" b="3916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75495" y="118415"/>
            <a:ext cx="2029076" cy="2073242"/>
          </a:xfrm>
          <a:prstGeom prst="ellipse">
            <a:avLst/>
          </a:prstGeom>
          <a:solidFill>
            <a:srgbClr val="FFFF00">
              <a:alpha val="93725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685783"/>
            <a:r>
              <a:rPr lang="ru-RU" sz="1050" i="1" dirty="0" smtClean="0">
                <a:solidFill>
                  <a:prstClr val="black"/>
                </a:solidFill>
                <a:ea typeface="Theano Didot" panose="02060603060706020203" pitchFamily="18" charset="0"/>
              </a:rPr>
              <a:t>Худ.</a:t>
            </a:r>
          </a:p>
          <a:p>
            <a:pPr algn="ctr" defTabSz="685783"/>
            <a:r>
              <a:rPr lang="ru-RU" sz="1050" i="1" dirty="0" err="1" smtClean="0">
                <a:solidFill>
                  <a:prstClr val="black"/>
                </a:solidFill>
                <a:ea typeface="Theano Didot" panose="02060603060706020203" pitchFamily="18" charset="0"/>
              </a:rPr>
              <a:t>В.Рождественский</a:t>
            </a:r>
            <a:endParaRPr lang="ru-RU" sz="1050" i="1" dirty="0" smtClean="0">
              <a:solidFill>
                <a:prstClr val="black"/>
              </a:solidFill>
              <a:ea typeface="Theano Didot" panose="02060603060706020203" pitchFamily="18" charset="0"/>
            </a:endParaRPr>
          </a:p>
          <a:p>
            <a:pPr algn="ctr" defTabSz="685783"/>
            <a:r>
              <a:rPr lang="ru-RU" sz="1200" dirty="0" smtClean="0">
                <a:solidFill>
                  <a:prstClr val="black"/>
                </a:solidFill>
                <a:ea typeface="Theano Didot" panose="02060603060706020203" pitchFamily="18" charset="0"/>
              </a:rPr>
              <a:t>Поморы в Северном море</a:t>
            </a:r>
            <a:endParaRPr lang="ru-RU" sz="1200" i="1" dirty="0">
              <a:solidFill>
                <a:prstClr val="black"/>
              </a:solidFill>
              <a:ea typeface="Theano Didot" panose="02060603060706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8650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www.culture.ru/storage/images/8f84b302c0e50c724be40ed4f17d18c7/10573846bc03394a7effbf8a4198b443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83542" y="1783775"/>
            <a:ext cx="4572000" cy="138499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 indent="540385" algn="ctr">
              <a:spcAft>
                <a:spcPts val="0"/>
              </a:spcAft>
            </a:pPr>
            <a:r>
              <a:rPr lang="ru-RU" sz="1400" b="1" dirty="0"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В Ладожском озере вылавливали лосося, по Оке, Дону, Волге и Лику промышляли осетровых рыб, добывая красную и чёрную икру, которая уже в XVII веке шла не только во внутренние районы страны, но и на экспорт.</a:t>
            </a:r>
            <a:endParaRPr lang="ru-RU" sz="1050" b="1" dirty="0">
              <a:effectLst/>
              <a:latin typeface="Segoe Print" panose="020006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4673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90CC9F27-8C95-4AA1-8B1D-FB4CCB0B8DE4}"/>
              </a:ext>
            </a:extLst>
          </p:cNvPr>
          <p:cNvSpPr txBox="1"/>
          <p:nvPr/>
        </p:nvSpPr>
        <p:spPr>
          <a:xfrm>
            <a:off x="215537" y="157570"/>
            <a:ext cx="8778240" cy="492443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0" tIns="0" rIns="0" bIns="0" rtlCol="0">
            <a:spAutoFit/>
          </a:bodyPr>
          <a:lstStyle/>
          <a:p>
            <a:pPr algn="ctr" defTabSz="685749"/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  <a:ea typeface="Theano Didot" panose="02060603060706020203" pitchFamily="18" charset="0"/>
              </a:rPr>
              <a:t>п.2. Крестьяне. </a:t>
            </a:r>
            <a:endParaRPr lang="ru-RU" sz="32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Arial Black" panose="020B0A04020102020204" pitchFamily="34" charset="0"/>
              <a:ea typeface="Theano Didot" panose="02060603060706020203" pitchFamily="18" charset="0"/>
            </a:endParaRPr>
          </a:p>
        </p:txBody>
      </p:sp>
      <p:pic>
        <p:nvPicPr>
          <p:cNvPr id="7" name="Picture 2" descr="https://avatars.mds.yandex.net/get-pdb/1587552/ffe77c5f-bb3a-4493-a1f7-9cdbf3f8122e/ori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73" b="100000" l="9895" r="99158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960" y="889839"/>
            <a:ext cx="2022483" cy="3629600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avatars.mds.yandex.net/get-pdb/1587552/ffe77c5f-bb3a-4493-a1f7-9cdbf3f8122e/ori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73" b="100000" l="9895" r="99158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146" y="1158692"/>
            <a:ext cx="2022483" cy="3629600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avatars.mds.yandex.net/get-pdb/1587552/ffe77c5f-bb3a-4493-a1f7-9cdbf3f8122e/ori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73" b="100000" l="9895" r="99158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1832" y="1100296"/>
            <a:ext cx="2022483" cy="3629600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avatars.mds.yandex.net/get-pdb/1587552/ffe77c5f-bb3a-4493-a1f7-9cdbf3f8122e/ori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73" b="100000" l="9895" r="99158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3234" y="839038"/>
            <a:ext cx="2022483" cy="3629600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avatars.mds.yandex.net/get-pdb/1587552/ffe77c5f-bb3a-4493-a1f7-9cdbf3f8122e/ori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73" b="100000" l="9895" r="99158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800" y="1020467"/>
            <a:ext cx="2022483" cy="3629600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6462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fingram-history.oc3.ru/upload/tag/KaFV_0qvgf49Vl1mOZsOz1KRCLQs-OrbtQyg-9MOSqHDDduJfK2kwlYyQZQsulW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5362" r="2222" b="6879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220638" y="108856"/>
            <a:ext cx="1513819" cy="1531258"/>
          </a:xfrm>
          <a:prstGeom prst="ellipse">
            <a:avLst/>
          </a:prstGeom>
          <a:solidFill>
            <a:srgbClr val="FFFF00">
              <a:alpha val="93725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685783"/>
            <a:endParaRPr lang="ru-RU" sz="1050" i="1" dirty="0" smtClean="0">
              <a:solidFill>
                <a:prstClr val="black"/>
              </a:solidFill>
              <a:ea typeface="Theano Didot" panose="02060603060706020203" pitchFamily="18" charset="0"/>
            </a:endParaRPr>
          </a:p>
          <a:p>
            <a:pPr algn="ctr" defTabSz="685783"/>
            <a:r>
              <a:rPr lang="ru-RU" sz="1200" dirty="0" smtClean="0">
                <a:solidFill>
                  <a:prstClr val="black"/>
                </a:solidFill>
                <a:ea typeface="Theano Didot" panose="02060603060706020203" pitchFamily="18" charset="0"/>
              </a:rPr>
              <a:t>Крестьяне.</a:t>
            </a:r>
          </a:p>
          <a:p>
            <a:pPr algn="ctr" defTabSz="685783"/>
            <a:r>
              <a:rPr lang="ru-RU" sz="1050" i="1" dirty="0" smtClean="0">
                <a:solidFill>
                  <a:prstClr val="black"/>
                </a:solidFill>
                <a:ea typeface="Theano Didot" panose="02060603060706020203" pitchFamily="18" charset="0"/>
              </a:rPr>
              <a:t>Немецкая гравюра. </a:t>
            </a:r>
            <a:r>
              <a:rPr lang="en-US" sz="1050" i="1" dirty="0" smtClean="0">
                <a:solidFill>
                  <a:prstClr val="black"/>
                </a:solidFill>
                <a:ea typeface="Theano Didot" panose="02060603060706020203" pitchFamily="18" charset="0"/>
              </a:rPr>
              <a:t>XVII</a:t>
            </a:r>
            <a:r>
              <a:rPr lang="ru-RU" sz="1050" i="1" dirty="0" smtClean="0">
                <a:solidFill>
                  <a:prstClr val="black"/>
                </a:solidFill>
                <a:ea typeface="Theano Didot" panose="02060603060706020203" pitchFamily="18" charset="0"/>
              </a:rPr>
              <a:t> век.</a:t>
            </a:r>
            <a:endParaRPr lang="ru-RU" sz="1050" i="1" dirty="0">
              <a:solidFill>
                <a:prstClr val="black"/>
              </a:solidFill>
              <a:ea typeface="Theano Didot" panose="02060603060706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327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cyrillitsa.ru/wp-content/uploads/2017/08/Russki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029" y="0"/>
            <a:ext cx="682897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1" y="0"/>
            <a:ext cx="2939143" cy="51435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Book Antiqua" panose="02040602050305030304" pitchFamily="18" charset="0"/>
              </a:rPr>
              <a:t>Основной формой организации крестьян оставалась общи­на. </a:t>
            </a:r>
            <a:endParaRPr lang="ru-RU" sz="3200" b="1" dirty="0">
              <a:solidFill>
                <a:schemeClr val="tx1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2234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464808" y="2641983"/>
            <a:ext cx="2914627" cy="644798"/>
          </a:xfrm>
          <a:prstGeom prst="roundRect">
            <a:avLst/>
          </a:prstGeom>
          <a:solidFill>
            <a:srgbClr val="C00000"/>
          </a:solidFill>
          <a:ln w="57150">
            <a:solidFill>
              <a:schemeClr val="bg1">
                <a:alpha val="75000"/>
              </a:schemeClr>
            </a:solidFill>
          </a:ln>
        </p:spPr>
        <p:txBody>
          <a:bodyPr wrap="square" lIns="91438" tIns="179996" rIns="91438" bIns="179996" rtlCol="0">
            <a:spAutoFit/>
          </a:bodyPr>
          <a:lstStyle/>
          <a:p>
            <a:pPr algn="ctr" defTabSz="685715"/>
            <a:r>
              <a:rPr lang="ru-RU" sz="1425" b="1" dirty="0" smtClean="0">
                <a:solidFill>
                  <a:schemeClr val="bg1"/>
                </a:solidFill>
                <a:ea typeface="Roboto" panose="02000000000000000000" pitchFamily="2" charset="0"/>
                <a:cs typeface="Roboto" panose="02000000000000000000" pitchFamily="2" charset="0"/>
              </a:rPr>
              <a:t>ФУНКЦИИ ОБЩИНЫ</a:t>
            </a:r>
            <a:endParaRPr lang="ru-RU" sz="1425" b="1" dirty="0">
              <a:solidFill>
                <a:schemeClr val="bg1"/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396085" y="3733647"/>
            <a:ext cx="4290686" cy="91295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5875" cap="rnd">
            <a:solidFill>
              <a:schemeClr val="tx1">
                <a:lumMod val="75000"/>
                <a:lumOff val="25000"/>
                <a:alpha val="75000"/>
              </a:schemeClr>
            </a:solidFill>
            <a:prstDash val="sysDot"/>
          </a:ln>
        </p:spPr>
        <p:txBody>
          <a:bodyPr wrap="square" lIns="91438" tIns="179996" rIns="91438" bIns="179996" rtlCol="0">
            <a:spAutoFit/>
          </a:bodyPr>
          <a:lstStyle/>
          <a:p>
            <a:pPr algn="ctr" defTabSz="685715"/>
            <a:r>
              <a:rPr lang="ru-RU" sz="1500" b="1" dirty="0" smtClean="0"/>
              <a:t>Выделение участков земли для новых поселенцев</a:t>
            </a:r>
            <a:endParaRPr lang="ru-RU" sz="1425" b="1" dirty="0"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44732" y="1307910"/>
            <a:ext cx="4290686" cy="65756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5875" cap="rnd">
            <a:solidFill>
              <a:schemeClr val="tx1">
                <a:lumMod val="75000"/>
                <a:lumOff val="25000"/>
                <a:alpha val="75000"/>
              </a:schemeClr>
            </a:solidFill>
            <a:prstDash val="sysDot"/>
          </a:ln>
        </p:spPr>
        <p:txBody>
          <a:bodyPr wrap="square" lIns="91438" tIns="179996" rIns="91438" bIns="179996" rtlCol="0">
            <a:spAutoFit/>
          </a:bodyPr>
          <a:lstStyle/>
          <a:p>
            <a:pPr algn="ctr" defTabSz="685715"/>
            <a:r>
              <a:rPr lang="ru-RU" sz="1500" b="1" dirty="0" smtClean="0">
                <a:ea typeface="Roboto" panose="02000000000000000000" pitchFamily="2" charset="0"/>
                <a:cs typeface="Roboto" panose="02000000000000000000" pitchFamily="2" charset="0"/>
              </a:rPr>
              <a:t>Избрание своих старост</a:t>
            </a:r>
            <a:endParaRPr lang="ru-RU" sz="1500" b="1" dirty="0"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96085" y="2503097"/>
            <a:ext cx="4290686" cy="91295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5875" cap="rnd">
            <a:solidFill>
              <a:schemeClr val="tx1">
                <a:lumMod val="75000"/>
                <a:lumOff val="25000"/>
                <a:alpha val="75000"/>
              </a:schemeClr>
            </a:solidFill>
            <a:prstDash val="sysDot"/>
          </a:ln>
        </p:spPr>
        <p:txBody>
          <a:bodyPr wrap="square" lIns="91438" tIns="179996" rIns="91438" bIns="179996" rtlCol="0">
            <a:spAutoFit/>
          </a:bodyPr>
          <a:lstStyle/>
          <a:p>
            <a:pPr algn="ctr" defTabSz="685715"/>
            <a:r>
              <a:rPr lang="ru-RU" sz="1500" b="1" dirty="0" smtClean="0">
                <a:ea typeface="Roboto" panose="02000000000000000000" pitchFamily="2" charset="0"/>
                <a:cs typeface="Roboto" panose="02000000000000000000" pitchFamily="2" charset="0"/>
              </a:rPr>
              <a:t>Избрание других должностных лиц, даже священника в свой приход</a:t>
            </a:r>
            <a:endParaRPr lang="ru-RU" sz="1500" b="1" dirty="0"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cxnSp>
        <p:nvCxnSpPr>
          <p:cNvPr id="10" name="Скругленная соединительная линия 9"/>
          <p:cNvCxnSpPr>
            <a:stCxn id="29" idx="3"/>
            <a:endCxn id="17" idx="1"/>
          </p:cNvCxnSpPr>
          <p:nvPr/>
        </p:nvCxnSpPr>
        <p:spPr>
          <a:xfrm flipV="1">
            <a:off x="3379435" y="1636694"/>
            <a:ext cx="965297" cy="1327688"/>
          </a:xfrm>
          <a:prstGeom prst="curvedConnector3">
            <a:avLst/>
          </a:prstGeom>
          <a:ln w="57150" cap="rnd">
            <a:solidFill>
              <a:srgbClr val="FFFF00">
                <a:alpha val="75000"/>
              </a:srgb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Скругленная соединительная линия 25"/>
          <p:cNvCxnSpPr>
            <a:stCxn id="29" idx="3"/>
            <a:endCxn id="19" idx="1"/>
          </p:cNvCxnSpPr>
          <p:nvPr/>
        </p:nvCxnSpPr>
        <p:spPr>
          <a:xfrm flipV="1">
            <a:off x="3379435" y="2959576"/>
            <a:ext cx="1016650" cy="4806"/>
          </a:xfrm>
          <a:prstGeom prst="curvedConnector3">
            <a:avLst>
              <a:gd name="adj1" fmla="val 50000"/>
            </a:avLst>
          </a:prstGeom>
          <a:ln w="57150" cap="rnd">
            <a:solidFill>
              <a:srgbClr val="FFFF00">
                <a:alpha val="75000"/>
              </a:srgb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Скругленная соединительная линия 31"/>
          <p:cNvCxnSpPr>
            <a:stCxn id="29" idx="3"/>
            <a:endCxn id="35" idx="1"/>
          </p:cNvCxnSpPr>
          <p:nvPr/>
        </p:nvCxnSpPr>
        <p:spPr>
          <a:xfrm>
            <a:off x="3379435" y="2964382"/>
            <a:ext cx="1016650" cy="1225744"/>
          </a:xfrm>
          <a:prstGeom prst="curvedConnector3">
            <a:avLst>
              <a:gd name="adj1" fmla="val 50000"/>
            </a:avLst>
          </a:prstGeom>
          <a:ln w="57150" cap="rnd">
            <a:solidFill>
              <a:srgbClr val="FFFF00">
                <a:alpha val="75000"/>
              </a:srgb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98009" y="201895"/>
            <a:ext cx="8241846" cy="611706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 defTabSz="685715"/>
            <a:endParaRPr lang="ru-RU" sz="600" dirty="0">
              <a:solidFill>
                <a:srgbClr val="FF0000"/>
              </a:solidFill>
              <a:latin typeface="Arial Black" pitchFamily="34" charset="0"/>
              <a:ea typeface="Theano Didot" panose="02060603060706020203" pitchFamily="18" charset="0"/>
            </a:endParaRPr>
          </a:p>
          <a:p>
            <a:pPr algn="ctr" defTabSz="685715"/>
            <a:r>
              <a:rPr lang="ru-RU" sz="2775" dirty="0" smtClean="0">
                <a:solidFill>
                  <a:srgbClr val="FF0000"/>
                </a:solidFill>
                <a:latin typeface="Arial Black" pitchFamily="34" charset="0"/>
                <a:ea typeface="Theano Didot" panose="02060603060706020203" pitchFamily="18" charset="0"/>
              </a:rPr>
              <a:t>Крестьянская община</a:t>
            </a:r>
            <a:endParaRPr lang="ru-RU" sz="2775" dirty="0">
              <a:solidFill>
                <a:srgbClr val="FF0000"/>
              </a:solidFill>
              <a:latin typeface="Arial Black" pitchFamily="34" charset="0"/>
              <a:ea typeface="Theano Didot" panose="02060603060706020203" pitchFamily="18" charset="0"/>
            </a:endParaRPr>
          </a:p>
          <a:p>
            <a:pPr algn="ctr" defTabSz="685715"/>
            <a:endParaRPr lang="ru-RU" sz="600" dirty="0">
              <a:solidFill>
                <a:srgbClr val="FF0000"/>
              </a:solidFill>
              <a:latin typeface="Arial Black" pitchFamily="34" charset="0"/>
              <a:ea typeface="Theano Didot" panose="02060603060706020203" pitchFamily="18" charset="0"/>
            </a:endParaRPr>
          </a:p>
        </p:txBody>
      </p:sp>
      <p:pic>
        <p:nvPicPr>
          <p:cNvPr id="14" name="Picture 2" descr="https://avatars.mds.yandex.net/get-pdb/1587552/ffe77c5f-bb3a-4493-a1f7-9cdbf3f8122e/ori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73" b="100000" l="9895" r="99158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984" y="2959575"/>
            <a:ext cx="1163425" cy="2087913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9625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5" grpId="0" animBg="1"/>
      <p:bldP spid="17" grpId="0" animBg="1"/>
      <p:bldP spid="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293428" y="173582"/>
            <a:ext cx="8755038" cy="677108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0" tIns="0" rIns="0" bIns="0" rtlCol="0">
            <a:spAutoFit/>
          </a:bodyPr>
          <a:lstStyle/>
          <a:p>
            <a:pPr algn="ctr" defTabSz="685715"/>
            <a:endParaRPr lang="ru-RU" sz="800" b="1" dirty="0">
              <a:solidFill>
                <a:srgbClr val="FF0000"/>
              </a:solidFill>
              <a:latin typeface="Merriweather"/>
              <a:ea typeface="Theano Didot" panose="02060603060706020203" pitchFamily="18" charset="0"/>
            </a:endParaRPr>
          </a:p>
          <a:p>
            <a:pPr algn="ctr" defTabSz="685715"/>
            <a:r>
              <a:rPr lang="ru-RU" sz="2800" b="1" dirty="0" smtClean="0">
                <a:solidFill>
                  <a:srgbClr val="FF0000"/>
                </a:solidFill>
                <a:latin typeface="Merriweather"/>
                <a:ea typeface="Theano Didot" panose="02060603060706020203" pitchFamily="18" charset="0"/>
              </a:rPr>
              <a:t>Государственные повинности крестьян</a:t>
            </a:r>
            <a:endParaRPr lang="ru-RU" sz="2800" b="1" dirty="0">
              <a:solidFill>
                <a:srgbClr val="FF0000"/>
              </a:solidFill>
              <a:latin typeface="Merriweather"/>
              <a:ea typeface="Theano Didot" panose="02060603060706020203" pitchFamily="18" charset="0"/>
            </a:endParaRPr>
          </a:p>
          <a:p>
            <a:pPr algn="ctr" defTabSz="685715"/>
            <a:endParaRPr lang="ru-RU" sz="800" b="1" dirty="0">
              <a:solidFill>
                <a:srgbClr val="FF0000"/>
              </a:solidFill>
              <a:latin typeface="Merriweather"/>
              <a:ea typeface="Theano Didot" panose="02060603060706020203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886857" y="2457565"/>
            <a:ext cx="1478990" cy="742697"/>
          </a:xfrm>
          <a:prstGeom prst="roundRect">
            <a:avLst/>
          </a:prstGeom>
          <a:solidFill>
            <a:srgbClr val="C00000"/>
          </a:solidFill>
          <a:ln w="28575">
            <a:solidFill>
              <a:schemeClr val="bg1">
                <a:alpha val="75000"/>
              </a:schemeClr>
            </a:solidFill>
          </a:ln>
        </p:spPr>
        <p:txBody>
          <a:bodyPr wrap="square" lIns="91438" tIns="179996" rIns="91438" bIns="179996" rtlCol="0">
            <a:spAutoFit/>
          </a:bodyPr>
          <a:lstStyle/>
          <a:p>
            <a:pPr algn="ctr" defTabSz="685715"/>
            <a:r>
              <a:rPr lang="ru-RU" sz="20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a typeface="Roboto" panose="02000000000000000000" pitchFamily="2" charset="0"/>
                <a:cs typeface="Roboto" panose="02000000000000000000" pitchFamily="2" charset="0"/>
              </a:rPr>
              <a:t>ТЯГЛО</a:t>
            </a:r>
            <a:endParaRPr lang="ru-RU" sz="2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967916" y="3883654"/>
            <a:ext cx="2787725" cy="87890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5875" cap="rnd">
            <a:solidFill>
              <a:schemeClr val="tx1">
                <a:lumMod val="75000"/>
                <a:lumOff val="25000"/>
                <a:alpha val="75000"/>
              </a:schemeClr>
            </a:solidFill>
            <a:prstDash val="sysDot"/>
          </a:ln>
        </p:spPr>
        <p:txBody>
          <a:bodyPr wrap="square" lIns="91438" tIns="179996" rIns="91438" bIns="179996" rtlCol="0">
            <a:spAutoFit/>
          </a:bodyPr>
          <a:lstStyle/>
          <a:p>
            <a:pPr algn="ctr" defTabSz="685715"/>
            <a:r>
              <a:rPr lang="ru-RU" sz="1400" b="1" dirty="0" smtClean="0">
                <a:ea typeface="Roboto" panose="02000000000000000000" pitchFamily="2" charset="0"/>
                <a:cs typeface="Roboto" panose="02000000000000000000" pitchFamily="2" charset="0"/>
              </a:rPr>
              <a:t>Исполнение различных служб</a:t>
            </a:r>
            <a:endParaRPr lang="ru-RU" sz="1400" b="1" dirty="0"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92852" y="1076495"/>
            <a:ext cx="2862789" cy="111726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5875" cap="rnd">
            <a:solidFill>
              <a:srgbClr val="FF0000">
                <a:alpha val="75000"/>
              </a:srgbClr>
            </a:solidFill>
            <a:prstDash val="sysDot"/>
          </a:ln>
        </p:spPr>
        <p:txBody>
          <a:bodyPr wrap="square" lIns="91438" tIns="179996" rIns="91438" bIns="179996" rtlCol="0">
            <a:spAutoFit/>
          </a:bodyPr>
          <a:lstStyle/>
          <a:p>
            <a:pPr algn="ctr" defTabSz="685715"/>
            <a:r>
              <a:rPr lang="ru-RU" sz="1400" b="1" dirty="0" smtClean="0">
                <a:ea typeface="Roboto" panose="02000000000000000000" pitchFamily="2" charset="0"/>
                <a:cs typeface="Roboto" panose="02000000000000000000" pitchFamily="2" charset="0"/>
              </a:rPr>
              <a:t>Выплата различных податей в натуральном и денежном виде</a:t>
            </a:r>
            <a:endParaRPr lang="ru-RU" sz="1400" b="1" dirty="0"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cxnSp>
        <p:nvCxnSpPr>
          <p:cNvPr id="10" name="Скругленная соединительная линия 9"/>
          <p:cNvCxnSpPr>
            <a:stCxn id="29" idx="3"/>
            <a:endCxn id="17" idx="1"/>
          </p:cNvCxnSpPr>
          <p:nvPr/>
        </p:nvCxnSpPr>
        <p:spPr>
          <a:xfrm flipV="1">
            <a:off x="3365847" y="1635129"/>
            <a:ext cx="527005" cy="1193785"/>
          </a:xfrm>
          <a:prstGeom prst="curvedConnector3">
            <a:avLst/>
          </a:prstGeom>
          <a:ln w="57150" cap="rnd">
            <a:solidFill>
              <a:srgbClr val="FFFF00">
                <a:alpha val="75000"/>
              </a:srgb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Скругленная соединительная линия 31"/>
          <p:cNvCxnSpPr>
            <a:stCxn id="29" idx="3"/>
            <a:endCxn id="35" idx="1"/>
          </p:cNvCxnSpPr>
          <p:nvPr/>
        </p:nvCxnSpPr>
        <p:spPr>
          <a:xfrm>
            <a:off x="3365847" y="2828914"/>
            <a:ext cx="602069" cy="1494193"/>
          </a:xfrm>
          <a:prstGeom prst="curvedConnector3">
            <a:avLst>
              <a:gd name="adj1" fmla="val 50000"/>
            </a:avLst>
          </a:prstGeom>
          <a:ln w="57150" cap="rnd">
            <a:solidFill>
              <a:srgbClr val="FFFF00">
                <a:alpha val="75000"/>
              </a:srgb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7274256" y="1245689"/>
            <a:ext cx="1760562" cy="5078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Ямская повинность</a:t>
            </a:r>
            <a:endParaRPr lang="ru-RU" b="1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7267432" y="2455706"/>
            <a:ext cx="1774210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Посылка выборных для работы на таможне</a:t>
            </a:r>
            <a:endParaRPr lang="ru-RU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7274256" y="3883654"/>
            <a:ext cx="1774210" cy="113107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Посылка выборных для работы в государственных кабаках</a:t>
            </a:r>
            <a:endParaRPr lang="ru-RU" b="1" dirty="0"/>
          </a:p>
        </p:txBody>
      </p:sp>
      <p:cxnSp>
        <p:nvCxnSpPr>
          <p:cNvPr id="3" name="Соединительная линия уступом 2"/>
          <p:cNvCxnSpPr/>
          <p:nvPr/>
        </p:nvCxnSpPr>
        <p:spPr>
          <a:xfrm flipV="1">
            <a:off x="6700885" y="1511150"/>
            <a:ext cx="518615" cy="2823502"/>
          </a:xfrm>
          <a:prstGeom prst="bentConnector3">
            <a:avLst/>
          </a:prstGeom>
          <a:ln w="28575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Соединительная линия уступом 4"/>
          <p:cNvCxnSpPr/>
          <p:nvPr/>
        </p:nvCxnSpPr>
        <p:spPr>
          <a:xfrm>
            <a:off x="6709172" y="4334652"/>
            <a:ext cx="502042" cy="386779"/>
          </a:xfrm>
          <a:prstGeom prst="bentConnector3">
            <a:avLst/>
          </a:prstGeom>
          <a:ln w="28575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endCxn id="34" idx="1"/>
          </p:cNvCxnSpPr>
          <p:nvPr/>
        </p:nvCxnSpPr>
        <p:spPr>
          <a:xfrm>
            <a:off x="6983428" y="2917371"/>
            <a:ext cx="284004" cy="0"/>
          </a:xfrm>
          <a:prstGeom prst="straightConnector1">
            <a:avLst/>
          </a:prstGeom>
          <a:ln w="28575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" descr="https://avatars.mds.yandex.net/get-pdb/1587552/ffe77c5f-bb3a-4493-a1f7-9cdbf3f8122e/ori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73" b="100000" l="9895" r="99158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1" y="1076495"/>
            <a:ext cx="1805516" cy="3733650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4987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7" grpId="0" animBg="1"/>
      <p:bldP spid="7" grpId="0" animBg="1"/>
      <p:bldP spid="34" grpId="0" animBg="1"/>
      <p:bldP spid="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87085" y="2698155"/>
            <a:ext cx="3074276" cy="1844566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БАРЩИНА</a:t>
            </a:r>
            <a:endParaRPr lang="ru-RU" sz="2400" b="1" dirty="0">
              <a:solidFill>
                <a:schemeClr val="tx1"/>
              </a:solidFill>
              <a:latin typeface="Book Antiqua" panose="02040602050305030304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953610" y="2684079"/>
            <a:ext cx="3074276" cy="1844566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ОБРОК</a:t>
            </a:r>
            <a:endParaRPr lang="ru-RU" sz="2400" b="1" dirty="0">
              <a:solidFill>
                <a:schemeClr val="tx1"/>
              </a:solidFill>
              <a:latin typeface="Book Antiqua" panose="0204060205030503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340069" y="1010202"/>
            <a:ext cx="6704286" cy="1040524"/>
          </a:xfrm>
          <a:prstGeom prst="roundRect">
            <a:avLst/>
          </a:prstGeom>
          <a:solidFill>
            <a:srgbClr val="C00000"/>
          </a:solidFill>
          <a:ln w="571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Arial Black" pitchFamily="34" charset="0"/>
              </a:rPr>
              <a:t>ПОВИННОСТИ</a:t>
            </a:r>
            <a:endParaRPr lang="ru-RU" sz="24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3201" y="168204"/>
            <a:ext cx="8824685" cy="677108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 defTabSz="685715"/>
            <a:endParaRPr lang="ru-RU" sz="600" dirty="0">
              <a:solidFill>
                <a:srgbClr val="FF0000"/>
              </a:solidFill>
              <a:latin typeface="Arial Black" pitchFamily="34" charset="0"/>
              <a:ea typeface="Theano Didot" panose="02060603060706020203" pitchFamily="18" charset="0"/>
            </a:endParaRPr>
          </a:p>
          <a:p>
            <a:pPr algn="ctr" defTabSz="685715"/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Book Antiqua" panose="02040602050305030304" pitchFamily="18" charset="0"/>
                <a:ea typeface="Theano Didot" panose="02060603060706020203" pitchFamily="18" charset="0"/>
              </a:rPr>
              <a:t>Повинности частновладельческих крестьян</a:t>
            </a:r>
            <a:endParaRPr lang="ru-RU" sz="3200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Book Antiqua" panose="02040602050305030304" pitchFamily="18" charset="0"/>
              <a:ea typeface="Theano Didot" panose="02060603060706020203" pitchFamily="18" charset="0"/>
            </a:endParaRPr>
          </a:p>
          <a:p>
            <a:pPr algn="ctr" defTabSz="685715"/>
            <a:endParaRPr lang="ru-RU" sz="600" dirty="0">
              <a:solidFill>
                <a:srgbClr val="FF0000"/>
              </a:solidFill>
              <a:latin typeface="Arial Black" pitchFamily="34" charset="0"/>
              <a:ea typeface="Theano Didot" panose="02060603060706020203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3219419" y="3620438"/>
            <a:ext cx="1472793" cy="0"/>
          </a:xfrm>
          <a:prstGeom prst="line">
            <a:avLst/>
          </a:prstGeom>
          <a:ln w="57150">
            <a:solidFill>
              <a:srgbClr val="FFFF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692212" y="2187464"/>
            <a:ext cx="0" cy="1418898"/>
          </a:xfrm>
          <a:prstGeom prst="straightConnector1">
            <a:avLst/>
          </a:prstGeom>
          <a:ln w="57150">
            <a:solidFill>
              <a:srgbClr val="FFFF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endCxn id="5" idx="2"/>
          </p:cNvCxnSpPr>
          <p:nvPr/>
        </p:nvCxnSpPr>
        <p:spPr>
          <a:xfrm flipV="1">
            <a:off x="4692212" y="3606362"/>
            <a:ext cx="1261398" cy="14076"/>
          </a:xfrm>
          <a:prstGeom prst="line">
            <a:avLst/>
          </a:prstGeom>
          <a:ln w="57150">
            <a:solidFill>
              <a:srgbClr val="FFFF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201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3201" y="168204"/>
            <a:ext cx="8824685" cy="677108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 defTabSz="685715"/>
            <a:endParaRPr lang="ru-RU" sz="600" dirty="0">
              <a:solidFill>
                <a:srgbClr val="FF0000"/>
              </a:solidFill>
              <a:latin typeface="Arial Black" pitchFamily="34" charset="0"/>
              <a:ea typeface="Theano Didot" panose="02060603060706020203" pitchFamily="18" charset="0"/>
            </a:endParaRPr>
          </a:p>
          <a:p>
            <a:pPr algn="ctr" defTabSz="685715"/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Book Antiqua" panose="02040602050305030304" pitchFamily="18" charset="0"/>
                <a:ea typeface="Theano Didot" panose="02060603060706020203" pitchFamily="18" charset="0"/>
              </a:rPr>
              <a:t>Повинности частновладельческих крестьян</a:t>
            </a:r>
            <a:endParaRPr lang="ru-RU" sz="3200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Book Antiqua" panose="02040602050305030304" pitchFamily="18" charset="0"/>
              <a:ea typeface="Theano Didot" panose="02060603060706020203" pitchFamily="18" charset="0"/>
            </a:endParaRPr>
          </a:p>
          <a:p>
            <a:pPr algn="ctr" defTabSz="685715"/>
            <a:endParaRPr lang="ru-RU" sz="600" dirty="0">
              <a:solidFill>
                <a:srgbClr val="FF0000"/>
              </a:solidFill>
              <a:latin typeface="Arial Black" pitchFamily="34" charset="0"/>
              <a:ea typeface="Theano Didot" panose="02060603060706020203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078405" y="1928898"/>
            <a:ext cx="3074276" cy="1844566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БАРЩИНА</a:t>
            </a:r>
            <a:endParaRPr lang="ru-RU" sz="2400" b="1" dirty="0">
              <a:solidFill>
                <a:schemeClr val="tx1"/>
              </a:solidFill>
              <a:latin typeface="Book Antiqua" panose="0204060205030503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77371" y="1678526"/>
            <a:ext cx="2286000" cy="645886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Segoe Print" panose="02000600000000000000" pitchFamily="2" charset="0"/>
              </a:rPr>
              <a:t>Работа на господском поле</a:t>
            </a:r>
            <a:endParaRPr lang="ru-RU" sz="1400" b="1" dirty="0">
              <a:solidFill>
                <a:schemeClr val="bg1"/>
              </a:solidFill>
              <a:latin typeface="Segoe Print" panose="02000600000000000000" pitchFamily="2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12057" y="3127578"/>
            <a:ext cx="2286000" cy="645886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Segoe Print" panose="02000600000000000000" pitchFamily="2" charset="0"/>
              </a:rPr>
              <a:t>Работа на господском сенокосе</a:t>
            </a:r>
            <a:endParaRPr lang="ru-RU" sz="1400" b="1" dirty="0">
              <a:solidFill>
                <a:schemeClr val="bg1"/>
              </a:solidFill>
              <a:latin typeface="Segoe Print" panose="02000600000000000000" pitchFamily="2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555999" y="4211164"/>
            <a:ext cx="2685144" cy="645886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Segoe Print" panose="02000600000000000000" pitchFamily="2" charset="0"/>
              </a:rPr>
              <a:t>Строительные работы в усадьбе хозяина</a:t>
            </a:r>
            <a:endParaRPr lang="ru-RU" sz="1400" b="1" dirty="0">
              <a:solidFill>
                <a:schemeClr val="bg1"/>
              </a:solidFill>
              <a:latin typeface="Segoe Print" panose="02000600000000000000" pitchFamily="2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633029" y="3127578"/>
            <a:ext cx="2286000" cy="645886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Segoe Print" panose="02000600000000000000" pitchFamily="2" charset="0"/>
              </a:rPr>
              <a:t>Чистка прудов</a:t>
            </a:r>
            <a:endParaRPr lang="ru-RU" sz="1400" b="1" dirty="0">
              <a:solidFill>
                <a:schemeClr val="bg1"/>
              </a:solidFill>
              <a:latin typeface="Segoe Print" panose="02000600000000000000" pitchFamily="2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567715" y="1801897"/>
            <a:ext cx="2286000" cy="645886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Segoe Print" panose="02000600000000000000" pitchFamily="2" charset="0"/>
              </a:rPr>
              <a:t>Труд на мельницах и плотинах</a:t>
            </a:r>
            <a:endParaRPr lang="ru-RU" sz="1400" b="1" dirty="0">
              <a:solidFill>
                <a:schemeClr val="bg1"/>
              </a:solidFill>
              <a:latin typeface="Segoe Print" panose="02000600000000000000" pitchFamily="2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H="1" flipV="1">
            <a:off x="2714171" y="2001469"/>
            <a:ext cx="740229" cy="204702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2598057" y="3332280"/>
            <a:ext cx="668347" cy="148289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4615543" y="3773464"/>
            <a:ext cx="1" cy="437700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5958114" y="3332280"/>
            <a:ext cx="609601" cy="199090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6022742" y="2124840"/>
            <a:ext cx="494173" cy="322944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0741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i.ytimg.com/vi/QMOR8QADfQE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8857" y="136404"/>
            <a:ext cx="632097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spcAft>
                <a:spcPts val="0"/>
              </a:spcAft>
            </a:pPr>
            <a:r>
              <a:rPr lang="ru-RU" sz="1400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Крестьяне страдали от барщинных работ не только из- за их тяжести, но и из-за того, что они отрывали от работы в собственном хозяйстве. </a:t>
            </a:r>
            <a:endParaRPr lang="ru-RU" sz="1400" dirty="0" smtClean="0"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 algn="just">
              <a:spcAft>
                <a:spcPts val="0"/>
              </a:spcAft>
            </a:pPr>
            <a:r>
              <a:rPr lang="ru-RU" sz="1400" dirty="0" smtClean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1400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условиях очень короткого земле­дельческого сезона это наносило крестьянскому хозяйству серьёзный ущерб.</a:t>
            </a:r>
            <a:endParaRPr lang="ru-RU" sz="1050" dirty="0"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7357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76301" y="185760"/>
            <a:ext cx="5989321" cy="86177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prstDash val="sysDot"/>
          </a:ln>
        </p:spPr>
        <p:txBody>
          <a:bodyPr wrap="square" lIns="0" tIns="0" rIns="0" bIns="0" rtlCol="0">
            <a:spAutoFit/>
          </a:bodyPr>
          <a:lstStyle/>
          <a:p>
            <a:pPr algn="ctr" defTabSz="685715"/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  <a:ea typeface="Theano Didot" panose="02060603060706020203" pitchFamily="18" charset="0"/>
              </a:rPr>
              <a:t>Сельское хозяйство после Смуты</a:t>
            </a:r>
            <a:endParaRPr lang="ru-RU" sz="280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anose="020B0A04020102020204" pitchFamily="34" charset="0"/>
              <a:ea typeface="Theano Didot" panose="02060603060706020203" pitchFamily="18" charset="0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 flipH="1">
            <a:off x="2566851" y="540589"/>
            <a:ext cx="418012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566851" y="540589"/>
            <a:ext cx="0" cy="1013891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Скругленный прямоугольник 9"/>
          <p:cNvSpPr/>
          <p:nvPr/>
        </p:nvSpPr>
        <p:spPr>
          <a:xfrm>
            <a:off x="2984863" y="1191984"/>
            <a:ext cx="5352266" cy="72498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Segoe Print" panose="02000600000000000000" pitchFamily="2" charset="0"/>
              </a:rPr>
              <a:t>Многие поселения обезлюде­ли, поля зарастали молодым лесом</a:t>
            </a:r>
            <a:endParaRPr lang="ru-RU" sz="2000" b="1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cxnSp>
        <p:nvCxnSpPr>
          <p:cNvPr id="12" name="Прямая со стрелкой 11"/>
          <p:cNvCxnSpPr>
            <a:endCxn id="10" idx="1"/>
          </p:cNvCxnSpPr>
          <p:nvPr/>
        </p:nvCxnSpPr>
        <p:spPr>
          <a:xfrm>
            <a:off x="2566851" y="1554479"/>
            <a:ext cx="418012" cy="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Скругленный прямоугольник 16"/>
          <p:cNvSpPr/>
          <p:nvPr/>
        </p:nvSpPr>
        <p:spPr>
          <a:xfrm>
            <a:off x="3076302" y="2196736"/>
            <a:ext cx="5352266" cy="72498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Segoe Print" panose="02000600000000000000" pitchFamily="2" charset="0"/>
              </a:rPr>
              <a:t>Ч</a:t>
            </a:r>
            <a:r>
              <a:rPr lang="ru-RU" sz="2000" b="1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исленность </a:t>
            </a:r>
            <a:r>
              <a:rPr lang="ru-RU" sz="2000" b="1" dirty="0">
                <a:solidFill>
                  <a:schemeClr val="tx1"/>
                </a:solidFill>
                <a:latin typeface="Segoe Print" panose="02000600000000000000" pitchFamily="2" charset="0"/>
              </a:rPr>
              <a:t>земледельцев сократилась</a:t>
            </a:r>
            <a:endParaRPr lang="ru-RU" sz="2000" b="1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2582091" y="1596828"/>
            <a:ext cx="0" cy="1013891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2582091" y="2610719"/>
            <a:ext cx="418012" cy="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AutoShape 2" descr="https://aria-art.ru/0/A/Aleksej%20Mihajlovich/2-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s://webznayka.ru/images/CHTO-FAKTY/znamenitye-lyud/romanov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s://webznayka.ru/images/CHTO-FAKTY/znamenitye-lyud/romanov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27" b="90000" l="10000" r="90000">
                        <a14:foregroundMark x1="49333" y1="9740" x2="49000" y2="4026"/>
                        <a14:foregroundMark x1="48167" y1="5455" x2="49500" y2="506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202" r="15170" b="12512"/>
          <a:stretch/>
        </p:blipFill>
        <p:spPr bwMode="auto">
          <a:xfrm>
            <a:off x="-53431" y="674913"/>
            <a:ext cx="2505626" cy="3820885"/>
          </a:xfrm>
          <a:prstGeom prst="rect">
            <a:avLst/>
          </a:prstGeom>
          <a:noFill/>
          <a:effectLst>
            <a:glow rad="1397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6217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3201" y="168204"/>
            <a:ext cx="8824685" cy="677108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 defTabSz="685715"/>
            <a:endParaRPr lang="ru-RU" sz="600" dirty="0">
              <a:solidFill>
                <a:srgbClr val="FF0000"/>
              </a:solidFill>
              <a:latin typeface="Arial Black" pitchFamily="34" charset="0"/>
              <a:ea typeface="Theano Didot" panose="02060603060706020203" pitchFamily="18" charset="0"/>
            </a:endParaRPr>
          </a:p>
          <a:p>
            <a:pPr algn="ctr" defTabSz="685715"/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Book Antiqua" panose="02040602050305030304" pitchFamily="18" charset="0"/>
                <a:ea typeface="Theano Didot" panose="02060603060706020203" pitchFamily="18" charset="0"/>
              </a:rPr>
              <a:t>Повинности частновладельческих крестьян</a:t>
            </a:r>
            <a:endParaRPr lang="ru-RU" sz="3200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Book Antiqua" panose="02040602050305030304" pitchFamily="18" charset="0"/>
              <a:ea typeface="Theano Didot" panose="02060603060706020203" pitchFamily="18" charset="0"/>
            </a:endParaRPr>
          </a:p>
          <a:p>
            <a:pPr algn="ctr" defTabSz="685715"/>
            <a:endParaRPr lang="ru-RU" sz="600" dirty="0">
              <a:solidFill>
                <a:srgbClr val="FF0000"/>
              </a:solidFill>
              <a:latin typeface="Arial Black" pitchFamily="34" charset="0"/>
              <a:ea typeface="Theano Didot" panose="02060603060706020203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078405" y="1928898"/>
            <a:ext cx="3074276" cy="1844566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ОБРОК</a:t>
            </a:r>
            <a:endParaRPr lang="ru-RU" sz="2400" b="1" dirty="0">
              <a:solidFill>
                <a:schemeClr val="tx1"/>
              </a:solidFill>
              <a:latin typeface="Book Antiqua" panose="0204060205030503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77371" y="1678526"/>
            <a:ext cx="2286000" cy="645886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Segoe Print" panose="02000600000000000000" pitchFamily="2" charset="0"/>
              </a:rPr>
              <a:t>Деньги</a:t>
            </a:r>
            <a:endParaRPr lang="ru-RU" sz="1400" b="1" dirty="0">
              <a:solidFill>
                <a:schemeClr val="bg1"/>
              </a:solidFill>
              <a:latin typeface="Segoe Print" panose="02000600000000000000" pitchFamily="2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04447" y="1678526"/>
            <a:ext cx="2286000" cy="645886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Segoe Print" panose="02000600000000000000" pitchFamily="2" charset="0"/>
              </a:rPr>
              <a:t>«Пятый сноп»</a:t>
            </a:r>
            <a:endParaRPr lang="ru-RU" sz="1400" b="1" dirty="0">
              <a:solidFill>
                <a:schemeClr val="bg1"/>
              </a:solidFill>
              <a:latin typeface="Segoe Print" panose="02000600000000000000" pitchFamily="2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32742" y="4293013"/>
            <a:ext cx="4165601" cy="645886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Segoe Print" panose="02000600000000000000" pitchFamily="2" charset="0"/>
              </a:rPr>
              <a:t>Продукты сельскохозяйственного производства и промыслов</a:t>
            </a:r>
            <a:endParaRPr lang="ru-RU" sz="1400" b="1" dirty="0">
              <a:solidFill>
                <a:schemeClr val="bg1"/>
              </a:solidFill>
              <a:latin typeface="Segoe Print" panose="02000600000000000000" pitchFamily="2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H="1" flipV="1">
            <a:off x="2714171" y="2001469"/>
            <a:ext cx="740229" cy="204702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6023428" y="1931220"/>
            <a:ext cx="674915" cy="425295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4615543" y="3773464"/>
            <a:ext cx="1" cy="437700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6663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newsland.com/static/u/content_image_from_text/17112019/6935612-479187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313714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653314" y="0"/>
            <a:ext cx="3490686" cy="5143500"/>
          </a:xfrm>
          <a:prstGeom prst="rect">
            <a:avLst/>
          </a:prstGeom>
          <a:solidFill>
            <a:srgbClr val="003BB2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573485" y="1279088"/>
            <a:ext cx="35052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>
                <a:solidFill>
                  <a:schemeClr val="bg1"/>
                </a:solidFill>
                <a:ea typeface="Calibri" panose="020F0502020204030204" pitchFamily="34" charset="0"/>
              </a:rPr>
              <a:t>Боярин </a:t>
            </a:r>
            <a:r>
              <a:rPr lang="ru-RU" sz="1800" b="1" dirty="0">
                <a:solidFill>
                  <a:schemeClr val="bg1"/>
                </a:solidFill>
                <a:ea typeface="Calibri" panose="020F0502020204030204" pitchFamily="34" charset="0"/>
              </a:rPr>
              <a:t>Б. И. Морозов, бывало, требовал оброк ореховыми ядрами, «спелыми и сухими», а однажды пожелал получить его в виде отловленных скворцов, которых необходимо было доставить в Москву в клетках.</a:t>
            </a:r>
            <a:endParaRPr lang="ru-RU" sz="1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36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45143" y="2075594"/>
            <a:ext cx="3074276" cy="1844566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БАРЩИНА</a:t>
            </a:r>
            <a:endParaRPr lang="ru-RU" sz="2400" b="1" dirty="0">
              <a:solidFill>
                <a:schemeClr val="tx1"/>
              </a:solidFill>
              <a:latin typeface="Book Antiqua" panose="02040602050305030304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979072" y="1980135"/>
            <a:ext cx="3074276" cy="1844566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ОБРОК</a:t>
            </a:r>
            <a:endParaRPr lang="ru-RU" sz="2400" b="1" dirty="0">
              <a:solidFill>
                <a:schemeClr val="tx1"/>
              </a:solidFill>
              <a:latin typeface="Book Antiqua" panose="0204060205030503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340069" y="1010202"/>
            <a:ext cx="6704286" cy="757393"/>
          </a:xfrm>
          <a:prstGeom prst="roundRect">
            <a:avLst/>
          </a:prstGeom>
          <a:solidFill>
            <a:srgbClr val="C00000"/>
          </a:solidFill>
          <a:ln w="571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Arial Black" pitchFamily="34" charset="0"/>
              </a:rPr>
              <a:t>ПОВИННОСТИ</a:t>
            </a:r>
            <a:endParaRPr lang="ru-RU" sz="24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3201" y="168204"/>
            <a:ext cx="8824685" cy="677108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 defTabSz="685715"/>
            <a:endParaRPr lang="ru-RU" sz="600" dirty="0">
              <a:solidFill>
                <a:srgbClr val="FF0000"/>
              </a:solidFill>
              <a:latin typeface="Arial Black" pitchFamily="34" charset="0"/>
              <a:ea typeface="Theano Didot" panose="02060603060706020203" pitchFamily="18" charset="0"/>
            </a:endParaRPr>
          </a:p>
          <a:p>
            <a:pPr algn="ctr" defTabSz="685715"/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Book Antiqua" panose="02040602050305030304" pitchFamily="18" charset="0"/>
                <a:ea typeface="Theano Didot" panose="02060603060706020203" pitchFamily="18" charset="0"/>
              </a:rPr>
              <a:t>Повинности частновладельческих крестьян</a:t>
            </a:r>
            <a:endParaRPr lang="ru-RU" sz="3200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Book Antiqua" panose="02040602050305030304" pitchFamily="18" charset="0"/>
              <a:ea typeface="Theano Didot" panose="02060603060706020203" pitchFamily="18" charset="0"/>
            </a:endParaRPr>
          </a:p>
          <a:p>
            <a:pPr algn="ctr" defTabSz="685715"/>
            <a:endParaRPr lang="ru-RU" sz="600" dirty="0">
              <a:solidFill>
                <a:srgbClr val="FF0000"/>
              </a:solidFill>
              <a:latin typeface="Arial Black" pitchFamily="34" charset="0"/>
              <a:ea typeface="Theano Didot" panose="02060603060706020203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3219419" y="2902418"/>
            <a:ext cx="1472793" cy="0"/>
          </a:xfrm>
          <a:prstGeom prst="line">
            <a:avLst/>
          </a:prstGeom>
          <a:ln w="57150">
            <a:solidFill>
              <a:srgbClr val="FFFF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681795" y="1846378"/>
            <a:ext cx="10417" cy="1056040"/>
          </a:xfrm>
          <a:prstGeom prst="straightConnector1">
            <a:avLst/>
          </a:prstGeom>
          <a:ln w="57150">
            <a:solidFill>
              <a:srgbClr val="FFFF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4692212" y="2902418"/>
            <a:ext cx="1261398" cy="14076"/>
          </a:xfrm>
          <a:prstGeom prst="line">
            <a:avLst/>
          </a:prstGeom>
          <a:ln w="57150">
            <a:solidFill>
              <a:srgbClr val="FFFF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131832" y="4132700"/>
            <a:ext cx="4572000" cy="73866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>
            <a:spAutoFit/>
          </a:bodyPr>
          <a:lstStyle/>
          <a:p>
            <a:pPr algn="ctr"/>
            <a:r>
              <a:rPr lang="ru-RU" sz="1400" b="1" dirty="0">
                <a:latin typeface="Segoe Print" panose="02000600000000000000" pitchFamily="2" charset="0"/>
                <a:ea typeface="Calibri" panose="020F0502020204030204" pitchFamily="34" charset="0"/>
              </a:rPr>
              <a:t>земли давали хорошие урожаи, владельцы стремились расширять собственную запашку, привлекая крес­тьян к барщине</a:t>
            </a:r>
            <a:endParaRPr lang="ru-RU" b="1" dirty="0">
              <a:latin typeface="Segoe Print" panose="02000600000000000000" pitchFamily="2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3136023" y="3296681"/>
            <a:ext cx="695748" cy="836019"/>
          </a:xfrm>
          <a:prstGeom prst="straightConnector1">
            <a:avLst/>
          </a:prstGeom>
          <a:ln w="57150">
            <a:solidFill>
              <a:srgbClr val="FFFF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5246915" y="4240422"/>
            <a:ext cx="3780971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Segoe Print" panose="02000600000000000000" pitchFamily="2" charset="0"/>
                <a:ea typeface="Calibri" panose="020F0502020204030204" pitchFamily="34" charset="0"/>
              </a:rPr>
              <a:t>где почва была низкого качества, пере­водили крестьян на оброк</a:t>
            </a:r>
            <a:endParaRPr lang="ru-RU" b="1" dirty="0">
              <a:latin typeface="Segoe Print" panose="02000600000000000000" pitchFamily="2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5675086" y="3406691"/>
            <a:ext cx="568464" cy="833731"/>
          </a:xfrm>
          <a:prstGeom prst="straightConnector1">
            <a:avLst/>
          </a:prstGeom>
          <a:ln w="57150">
            <a:solidFill>
              <a:srgbClr val="FFFF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4582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823" y="505339"/>
            <a:ext cx="495232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Arial Black" panose="020B0A04020102020204" pitchFamily="34" charset="0"/>
              </a:rPr>
              <a:t>Подводная повинность</a:t>
            </a:r>
            <a:r>
              <a:rPr lang="ru-RU" sz="4000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Arial Black" panose="020B0A04020102020204" pitchFamily="34" charset="0"/>
              </a:rPr>
              <a:t>- </a:t>
            </a:r>
            <a:endParaRPr lang="ru-RU" sz="4000" dirty="0" smtClean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3200" b="1" i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egoe Print" panose="02000600000000000000" pitchFamily="2" charset="0"/>
              </a:rPr>
              <a:t>д</a:t>
            </a:r>
            <a:r>
              <a:rPr lang="ru-RU" sz="3200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egoe Print" panose="02000600000000000000" pitchFamily="2" charset="0"/>
              </a:rPr>
              <a:t>оставка своим транспортом на двор господина продуктов, сена, дров, строительных материалов</a:t>
            </a:r>
            <a:r>
              <a:rPr lang="ru-RU" sz="3200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egoe Print" panose="02000600000000000000" pitchFamily="2" charset="0"/>
              </a:rPr>
              <a:t>. </a:t>
            </a:r>
            <a:endParaRPr lang="ru-RU" sz="3200" b="1" i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latin typeface="Segoe Print" panose="02000600000000000000" pitchFamily="2" charset="0"/>
            </a:endParaRPr>
          </a:p>
        </p:txBody>
      </p:sp>
      <p:pic>
        <p:nvPicPr>
          <p:cNvPr id="23554" name="Picture 2" descr="https://diafilmy.su/uploads/posts/2015-05/1432925515_mpol_0122f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80"/>
          <a:stretch/>
        </p:blipFill>
        <p:spPr bwMode="auto">
          <a:xfrm>
            <a:off x="4971143" y="1109631"/>
            <a:ext cx="3962401" cy="306951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8708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="" xmlns:a16="http://schemas.microsoft.com/office/drawing/2014/main" id="{2722DBAD-B858-44BF-A792-38FA8E5414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900" b="92000" l="10000" r="90000">
                        <a14:foregroundMark x1="32800" y1="16800" x2="44000" y2="8400"/>
                        <a14:foregroundMark x1="55100" y1="28100" x2="74400" y2="20100"/>
                        <a14:foregroundMark x1="74400" y1="20100" x2="75200" y2="20000"/>
                        <a14:foregroundMark x1="34300" y1="5700" x2="42300" y2="7300"/>
                        <a14:foregroundMark x1="42300" y1="7300" x2="37900" y2="4900"/>
                        <a14:foregroundMark x1="31600" y1="89600" x2="29200" y2="92000"/>
                        <a14:backgroundMark x1="47200" y1="76300" x2="39800" y2="90200"/>
                        <a14:backgroundMark x1="39800" y1="90200" x2="38900" y2="94300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132" t="3201" r="13467" b="4133"/>
          <a:stretch/>
        </p:blipFill>
        <p:spPr bwMode="auto">
          <a:xfrm>
            <a:off x="0" y="188595"/>
            <a:ext cx="3826764" cy="4766310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E6532F49-1CFC-4EA1-8EB5-962A8984F16D}"/>
              </a:ext>
            </a:extLst>
          </p:cNvPr>
          <p:cNvSpPr txBox="1"/>
          <p:nvPr/>
        </p:nvSpPr>
        <p:spPr>
          <a:xfrm rot="20316376">
            <a:off x="3021938" y="1313978"/>
            <a:ext cx="593935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u="sng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Monotype Corsiva" panose="03010101010201010101" pitchFamily="66" charset="0"/>
              </a:rPr>
              <a:t>Дополнительная </a:t>
            </a:r>
          </a:p>
          <a:p>
            <a:pPr algn="ctr"/>
            <a:r>
              <a:rPr lang="ru-RU" sz="6600" b="1" u="sng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Monotype Corsiva" panose="03010101010201010101" pitchFamily="66" charset="0"/>
              </a:rPr>
              <a:t>информация</a:t>
            </a:r>
          </a:p>
        </p:txBody>
      </p:sp>
    </p:spTree>
    <p:extLst>
      <p:ext uri="{BB962C8B-B14F-4D97-AF65-F5344CB8AC3E}">
        <p14:creationId xmlns:p14="http://schemas.microsoft.com/office/powerpoint/2010/main" val="2192519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doctordolinina.ru/wp-content/uploads/2021/07/psihotip_detskie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9488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coollib.com/i/82/497382/i_03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05"/>
          <a:stretch/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3815090" y="195942"/>
            <a:ext cx="1513819" cy="1531258"/>
          </a:xfrm>
          <a:prstGeom prst="ellipse">
            <a:avLst/>
          </a:prstGeom>
          <a:solidFill>
            <a:srgbClr val="FFFF00">
              <a:alpha val="93725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685783"/>
            <a:r>
              <a:rPr lang="ru-RU" sz="1050" i="1" dirty="0" smtClean="0">
                <a:solidFill>
                  <a:prstClr val="black"/>
                </a:solidFill>
                <a:ea typeface="Theano Didot" panose="02060603060706020203" pitchFamily="18" charset="0"/>
              </a:rPr>
              <a:t>Поташная изба.</a:t>
            </a:r>
          </a:p>
          <a:p>
            <a:pPr algn="ctr" defTabSz="685783"/>
            <a:r>
              <a:rPr lang="en-US" sz="1050" i="1" dirty="0" smtClean="0">
                <a:solidFill>
                  <a:prstClr val="black"/>
                </a:solidFill>
                <a:ea typeface="Theano Didot" panose="02060603060706020203" pitchFamily="18" charset="0"/>
              </a:rPr>
              <a:t>XVII</a:t>
            </a:r>
            <a:r>
              <a:rPr lang="ru-RU" sz="1050" i="1" dirty="0" smtClean="0">
                <a:solidFill>
                  <a:prstClr val="black"/>
                </a:solidFill>
                <a:ea typeface="Theano Didot" panose="02060603060706020203" pitchFamily="18" charset="0"/>
              </a:rPr>
              <a:t> век.</a:t>
            </a:r>
            <a:endParaRPr lang="ru-RU" sz="1050" i="1" dirty="0">
              <a:solidFill>
                <a:prstClr val="black"/>
              </a:solidFill>
              <a:ea typeface="Theano Didot" panose="02060603060706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719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63885" y="198857"/>
            <a:ext cx="8556923" cy="369332"/>
          </a:xfrm>
          <a:prstGeom prst="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 defTabSz="685749"/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  <a:ea typeface="Tahoma" panose="020B0604030504040204" pitchFamily="34" charset="0"/>
              </a:rPr>
              <a:t>Налоговый пресс в России </a:t>
            </a:r>
            <a:r>
              <a:rPr lang="en-US" sz="2400" dirty="0" smtClean="0">
                <a:solidFill>
                  <a:srgbClr val="FF0000"/>
                </a:solidFill>
                <a:latin typeface="Arial Black" pitchFamily="34" charset="0"/>
                <a:ea typeface="Tahoma" panose="020B0604030504040204" pitchFamily="34" charset="0"/>
              </a:rPr>
              <a:t>XVII</a:t>
            </a:r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  <a:ea typeface="Tahoma" panose="020B0604030504040204" pitchFamily="34" charset="0"/>
              </a:rPr>
              <a:t> века</a:t>
            </a:r>
            <a:endParaRPr lang="ru-RU" sz="2400" dirty="0">
              <a:solidFill>
                <a:srgbClr val="FF0000"/>
              </a:solidFill>
              <a:latin typeface="Arial Black" pitchFamily="34" charset="0"/>
              <a:ea typeface="Tahoma" panose="020B060403050404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02658" y="885986"/>
            <a:ext cx="7873309" cy="55399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lIns="180000" tIns="0" rIns="0" bIns="0" rtlCol="0">
            <a:spAutoFit/>
          </a:bodyPr>
          <a:lstStyle/>
          <a:p>
            <a:pPr algn="ctr" defTabSz="685732"/>
            <a:r>
              <a:rPr lang="ru-RU" sz="1800" dirty="0" smtClean="0">
                <a:latin typeface="Arial Black" panose="020B0A04020102020204" pitchFamily="34" charset="0"/>
              </a:rPr>
              <a:t>Общий </a:t>
            </a:r>
            <a:r>
              <a:rPr lang="ru-RU" sz="1800" dirty="0">
                <a:latin typeface="Arial Black" panose="020B0A04020102020204" pitchFamily="34" charset="0"/>
              </a:rPr>
              <a:t>налоговый пресс на крестьян был довольно </a:t>
            </a:r>
            <a:r>
              <a:rPr lang="ru-RU" sz="1800" dirty="0" smtClean="0">
                <a:latin typeface="Arial Black" panose="020B0A04020102020204" pitchFamily="34" charset="0"/>
              </a:rPr>
              <a:t>чувстви­тельным</a:t>
            </a:r>
            <a:r>
              <a:rPr lang="ru-RU" sz="1650" dirty="0" smtClean="0">
                <a:latin typeface="Arial Black" panose="020B0A04020102020204" pitchFamily="34" charset="0"/>
              </a:rPr>
              <a:t> </a:t>
            </a:r>
            <a:endParaRPr lang="ru-RU" sz="1650" b="1" dirty="0">
              <a:latin typeface="Arial Black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96573" y="2072405"/>
            <a:ext cx="7790441" cy="83099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lIns="180000" tIns="0" rIns="0" bIns="0" rtlCol="0">
            <a:spAutoFit/>
          </a:bodyPr>
          <a:lstStyle/>
          <a:p>
            <a:pPr algn="ctr" defTabSz="685732"/>
            <a:r>
              <a:rPr lang="ru-RU" sz="1650" dirty="0">
                <a:latin typeface="Arial Black" panose="020B0A04020102020204" pitchFamily="34" charset="0"/>
              </a:rPr>
              <a:t>Ч</a:t>
            </a:r>
            <a:r>
              <a:rPr lang="ru-RU" sz="1800" dirty="0" smtClean="0">
                <a:latin typeface="Arial Black" panose="020B0A04020102020204" pitchFamily="34" charset="0"/>
              </a:rPr>
              <a:t>тобы </a:t>
            </a:r>
            <a:r>
              <a:rPr lang="ru-RU" sz="1800" dirty="0">
                <a:latin typeface="Arial Black" panose="020B0A04020102020204" pitchFamily="34" charset="0"/>
              </a:rPr>
              <a:t>выплатить денежные подати в пользу помещика или государства, крестьяне продавали хлеб в ущерб себе и вынуждены были голодать</a:t>
            </a:r>
            <a:endParaRPr lang="ru-RU" sz="165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96574" y="3535823"/>
            <a:ext cx="7790440" cy="92333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lIns="180000" tIns="0" rIns="0" bIns="0" rtlCol="0">
            <a:spAutoFit/>
          </a:bodyPr>
          <a:lstStyle/>
          <a:p>
            <a:pPr algn="ctr" defTabSz="685732"/>
            <a:endParaRPr lang="ru-RU" sz="600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 algn="ctr" defTabSz="685732"/>
            <a:r>
              <a:rPr lang="ru-RU" sz="1800" dirty="0">
                <a:latin typeface="Arial Black" panose="020B0A04020102020204" pitchFamily="34" charset="0"/>
              </a:rPr>
              <a:t>Широко практиковалась вы­дача крепостным господского «заёмного хлеба», который нуж­но было вернуть после сбора </a:t>
            </a:r>
            <a:r>
              <a:rPr lang="ru-RU" sz="1800" dirty="0" smtClean="0">
                <a:latin typeface="Arial Black" panose="020B0A04020102020204" pitchFamily="34" charset="0"/>
              </a:rPr>
              <a:t>урожая</a:t>
            </a:r>
            <a:endParaRPr lang="ru-RU" sz="165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" name="Стрелка: изогнутая вправо 1">
            <a:extLst>
              <a:ext uri="{FF2B5EF4-FFF2-40B4-BE49-F238E27FC236}">
                <a16:creationId xmlns="" xmlns:a16="http://schemas.microsoft.com/office/drawing/2014/main" id="{8861564B-FDB1-4E4A-B745-D2297FC7164F}"/>
              </a:ext>
            </a:extLst>
          </p:cNvPr>
          <p:cNvSpPr/>
          <p:nvPr/>
        </p:nvSpPr>
        <p:spPr>
          <a:xfrm>
            <a:off x="215713" y="2695638"/>
            <a:ext cx="693191" cy="1300899"/>
          </a:xfrm>
          <a:prstGeom prst="curved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13">
              <a:solidFill>
                <a:schemeClr val="tx1"/>
              </a:solidFill>
            </a:endParaRPr>
          </a:p>
        </p:txBody>
      </p:sp>
      <p:sp>
        <p:nvSpPr>
          <p:cNvPr id="16" name="Стрелка: изогнутая вправо 15">
            <a:extLst>
              <a:ext uri="{FF2B5EF4-FFF2-40B4-BE49-F238E27FC236}">
                <a16:creationId xmlns="" xmlns:a16="http://schemas.microsoft.com/office/drawing/2014/main" id="{D8AB4F5A-A77E-410F-8B47-D3C587285470}"/>
              </a:ext>
            </a:extLst>
          </p:cNvPr>
          <p:cNvSpPr/>
          <p:nvPr/>
        </p:nvSpPr>
        <p:spPr>
          <a:xfrm>
            <a:off x="228373" y="981464"/>
            <a:ext cx="693191" cy="1300899"/>
          </a:xfrm>
          <a:prstGeom prst="curved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13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799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" grpId="0" animBg="1"/>
      <p:bldP spid="1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8857" y="3381486"/>
            <a:ext cx="88246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egoe Script" panose="030B0504020000000003" pitchFamily="66" charset="0"/>
                <a:ea typeface="Calibri" panose="020F0502020204030204" pitchFamily="34" charset="0"/>
              </a:rPr>
              <a:t>Помимо крестьян, которые платили оброк и работали на барщине за пользование своими наделами, в деревне сущест­вовали и другие, беднейшие категории населения. </a:t>
            </a:r>
            <a:endParaRPr lang="ru-RU" sz="2400" b="1" i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latin typeface="Segoe Script" panose="030B0504020000000003" pitchFamily="66" charset="0"/>
            </a:endParaRPr>
          </a:p>
        </p:txBody>
      </p:sp>
      <p:pic>
        <p:nvPicPr>
          <p:cNvPr id="4" name="Picture 2" descr="https://cont.ws/uploads/pic/2019/1/J8saGa7D4uw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2385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328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823" y="1501485"/>
            <a:ext cx="49523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Arial Black" panose="020B0A04020102020204" pitchFamily="34" charset="0"/>
              </a:rPr>
              <a:t>Бобыль- </a:t>
            </a:r>
            <a:endParaRPr lang="ru-RU" sz="4000" dirty="0" smtClean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3200" b="1" i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egoe Print" panose="02000600000000000000" pitchFamily="2" charset="0"/>
              </a:rPr>
              <a:t>ч</a:t>
            </a:r>
            <a:r>
              <a:rPr lang="ru-RU" sz="3200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egoe Print" panose="02000600000000000000" pitchFamily="2" charset="0"/>
              </a:rPr>
              <a:t>еловек, не имеющий своего земельного надела, а только лишь двор. </a:t>
            </a:r>
            <a:endParaRPr lang="ru-RU" sz="3200" b="1" i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latin typeface="Segoe Print" panose="02000600000000000000" pitchFamily="2" charset="0"/>
            </a:endParaRPr>
          </a:p>
        </p:txBody>
      </p:sp>
      <p:pic>
        <p:nvPicPr>
          <p:cNvPr id="27650" name="Picture 2" descr="https://iknigi.net/books_files/online_html/220411/i_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057" y="108858"/>
            <a:ext cx="3679371" cy="48477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5535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ages.stsl.ru/iblock/338/lavra_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2825953" y="278073"/>
            <a:ext cx="1800000" cy="1800000"/>
          </a:xfrm>
          <a:prstGeom prst="ellipse">
            <a:avLst/>
          </a:prstGeom>
          <a:solidFill>
            <a:srgbClr val="FFFF00">
              <a:alpha val="93725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685783"/>
            <a:endParaRPr lang="ru-RU" sz="1050" i="1" dirty="0" smtClean="0">
              <a:solidFill>
                <a:prstClr val="black"/>
              </a:solidFill>
              <a:ea typeface="Theano Didot" panose="02060603060706020203" pitchFamily="18" charset="0"/>
            </a:endParaRPr>
          </a:p>
          <a:p>
            <a:pPr algn="ctr" defTabSz="685783"/>
            <a:r>
              <a:rPr lang="ru-RU" sz="1100" dirty="0" smtClean="0">
                <a:solidFill>
                  <a:prstClr val="black"/>
                </a:solidFill>
                <a:ea typeface="Theano Didot" panose="02060603060706020203" pitchFamily="18" charset="0"/>
              </a:rPr>
              <a:t>Троице-Сергиев монастырь. </a:t>
            </a:r>
          </a:p>
          <a:p>
            <a:pPr algn="ctr" defTabSz="685783"/>
            <a:r>
              <a:rPr lang="en-US" sz="1100" dirty="0" smtClean="0">
                <a:solidFill>
                  <a:prstClr val="black"/>
                </a:solidFill>
                <a:ea typeface="Theano Didot" panose="02060603060706020203" pitchFamily="18" charset="0"/>
              </a:rPr>
              <a:t>XVII</a:t>
            </a:r>
            <a:r>
              <a:rPr lang="ru-RU" sz="1100" dirty="0" smtClean="0">
                <a:solidFill>
                  <a:prstClr val="black"/>
                </a:solidFill>
                <a:ea typeface="Theano Didot" panose="02060603060706020203" pitchFamily="18" charset="0"/>
              </a:rPr>
              <a:t> век.</a:t>
            </a:r>
            <a:endParaRPr lang="ru-RU" sz="1050" i="1" dirty="0">
              <a:solidFill>
                <a:prstClr val="black"/>
              </a:solidFill>
              <a:ea typeface="Theano Didot" panose="02060603060706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81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1394" y="1022514"/>
            <a:ext cx="5801405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Arial Black" panose="020B0A04020102020204" pitchFamily="34" charset="0"/>
              </a:rPr>
              <a:t>Захребетник</a:t>
            </a:r>
            <a:r>
              <a:rPr lang="ru-RU" sz="4000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Arial Black" panose="020B0A04020102020204" pitchFamily="34" charset="0"/>
              </a:rPr>
              <a:t>- </a:t>
            </a:r>
            <a:endParaRPr lang="ru-RU" sz="4000" dirty="0" smtClean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3200" b="1" i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egoe Print" panose="02000600000000000000" pitchFamily="2" charset="0"/>
              </a:rPr>
              <a:t>ч</a:t>
            </a:r>
            <a:r>
              <a:rPr lang="ru-RU" sz="3200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egoe Print" panose="02000600000000000000" pitchFamily="2" charset="0"/>
              </a:rPr>
              <a:t>еловек, не имеющий своего двора, живший на чужих дворах, «за хребтом» ( за спиной) хозяина. </a:t>
            </a:r>
            <a:endParaRPr lang="ru-RU" sz="3200" b="1" i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latin typeface="Segoe Print" panose="02000600000000000000" pitchFamily="2" charset="0"/>
            </a:endParaRPr>
          </a:p>
        </p:txBody>
      </p:sp>
      <p:pic>
        <p:nvPicPr>
          <p:cNvPr id="5" name="Picture 2" descr="https://cont.ws/uploads/pic/2019/1/J8saGa7D4uw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22" r="32585"/>
          <a:stretch/>
        </p:blipFill>
        <p:spPr bwMode="auto">
          <a:xfrm>
            <a:off x="6277429" y="528392"/>
            <a:ext cx="2162627" cy="41583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01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90CC9F27-8C95-4AA1-8B1D-FB4CCB0B8DE4}"/>
              </a:ext>
            </a:extLst>
          </p:cNvPr>
          <p:cNvSpPr txBox="1"/>
          <p:nvPr/>
        </p:nvSpPr>
        <p:spPr>
          <a:xfrm>
            <a:off x="215537" y="157570"/>
            <a:ext cx="8778240" cy="984885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0" tIns="0" rIns="0" bIns="0" rtlCol="0">
            <a:spAutoFit/>
          </a:bodyPr>
          <a:lstStyle/>
          <a:p>
            <a:pPr algn="ctr" defTabSz="685749"/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  <a:ea typeface="Theano Didot" panose="02060603060706020203" pitchFamily="18" charset="0"/>
              </a:rPr>
              <a:t>п.3.Распространение дворянского землевладения. </a:t>
            </a:r>
            <a:endParaRPr lang="ru-RU" sz="32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Arial Black" panose="020B0A04020102020204" pitchFamily="34" charset="0"/>
              <a:ea typeface="Theano Didot" panose="02060603060706020203" pitchFamily="18" charset="0"/>
            </a:endParaRPr>
          </a:p>
        </p:txBody>
      </p:sp>
      <p:pic>
        <p:nvPicPr>
          <p:cNvPr id="6" name="Picture 2" descr="https://proshloerent.ru/wp-content/uploads/2020/01/boyarin_04_1-600x9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649" y="1264552"/>
            <a:ext cx="3073400" cy="3813629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cyrillitsa.ru/wp-content/uploads/2015/06/5-par-tradicionnoy-muzhskoy-obuvi-glav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12" r="44290"/>
          <a:stretch/>
        </p:blipFill>
        <p:spPr bwMode="auto">
          <a:xfrm>
            <a:off x="6048306" y="1370688"/>
            <a:ext cx="1789408" cy="36630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i.artfile.ru/2066x1300_1289312_%5bwww.ArtFile.ru%5d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56" t="15622" r="55149"/>
          <a:stretch/>
        </p:blipFill>
        <p:spPr bwMode="auto">
          <a:xfrm>
            <a:off x="1373461" y="1403346"/>
            <a:ext cx="1986595" cy="35977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163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87085" y="2698155"/>
            <a:ext cx="3074276" cy="1844566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В качестве царских пожалований «за службу»</a:t>
            </a:r>
            <a:endParaRPr lang="ru-RU" sz="2000" b="1" dirty="0">
              <a:solidFill>
                <a:schemeClr val="tx1"/>
              </a:solidFill>
              <a:latin typeface="Book Antiqua" panose="0204060205030503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340069" y="1010202"/>
            <a:ext cx="6704286" cy="1040524"/>
          </a:xfrm>
          <a:prstGeom prst="roundRect">
            <a:avLst/>
          </a:prstGeom>
          <a:solidFill>
            <a:srgbClr val="C00000"/>
          </a:solidFill>
          <a:ln w="571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Arial Black" pitchFamily="34" charset="0"/>
              </a:rPr>
              <a:t>РОСТ</a:t>
            </a:r>
            <a:endParaRPr lang="ru-RU" sz="24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3201" y="168204"/>
            <a:ext cx="8824685" cy="677108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 defTabSz="685715"/>
            <a:endParaRPr lang="ru-RU" sz="600" dirty="0">
              <a:solidFill>
                <a:srgbClr val="FF0000"/>
              </a:solidFill>
              <a:latin typeface="Arial Black" pitchFamily="34" charset="0"/>
              <a:ea typeface="Theano Didot" panose="02060603060706020203" pitchFamily="18" charset="0"/>
            </a:endParaRPr>
          </a:p>
          <a:p>
            <a:pPr algn="ctr" defTabSz="685715"/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Book Antiqua" panose="02040602050305030304" pitchFamily="18" charset="0"/>
                <a:ea typeface="Theano Didot" panose="02060603060706020203" pitchFamily="18" charset="0"/>
              </a:rPr>
              <a:t>Дворянское землевладение в </a:t>
            </a:r>
            <a:r>
              <a:rPr lang="en-US" sz="32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Book Antiqua" panose="02040602050305030304" pitchFamily="18" charset="0"/>
                <a:ea typeface="Theano Didot" panose="02060603060706020203" pitchFamily="18" charset="0"/>
              </a:rPr>
              <a:t>XVII</a:t>
            </a:r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Book Antiqua" panose="02040602050305030304" pitchFamily="18" charset="0"/>
                <a:ea typeface="Theano Didot" panose="02060603060706020203" pitchFamily="18" charset="0"/>
              </a:rPr>
              <a:t> веке</a:t>
            </a:r>
            <a:endParaRPr lang="ru-RU" sz="3200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Book Antiqua" panose="02040602050305030304" pitchFamily="18" charset="0"/>
              <a:ea typeface="Theano Didot" panose="02060603060706020203" pitchFamily="18" charset="0"/>
            </a:endParaRPr>
          </a:p>
          <a:p>
            <a:pPr algn="ctr" defTabSz="685715"/>
            <a:endParaRPr lang="ru-RU" sz="600" dirty="0">
              <a:solidFill>
                <a:srgbClr val="FF0000"/>
              </a:solidFill>
              <a:latin typeface="Arial Black" pitchFamily="34" charset="0"/>
              <a:ea typeface="Theano Didot" panose="02060603060706020203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3219419" y="3620438"/>
            <a:ext cx="1472793" cy="0"/>
          </a:xfrm>
          <a:prstGeom prst="line">
            <a:avLst/>
          </a:prstGeom>
          <a:ln w="57150">
            <a:solidFill>
              <a:srgbClr val="FFFF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692212" y="2187464"/>
            <a:ext cx="0" cy="1418898"/>
          </a:xfrm>
          <a:prstGeom prst="straightConnector1">
            <a:avLst/>
          </a:prstGeom>
          <a:ln w="57150">
            <a:solidFill>
              <a:srgbClr val="FFFF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Стрелка влево 2"/>
          <p:cNvSpPr/>
          <p:nvPr/>
        </p:nvSpPr>
        <p:spPr>
          <a:xfrm>
            <a:off x="5174340" y="2298574"/>
            <a:ext cx="3077029" cy="1307788"/>
          </a:xfrm>
          <a:prstGeom prst="lef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В Среднем Поволжье</a:t>
            </a:r>
            <a:endParaRPr lang="ru-RU" sz="1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Стрелка влево 11"/>
          <p:cNvSpPr/>
          <p:nvPr/>
        </p:nvSpPr>
        <p:spPr>
          <a:xfrm>
            <a:off x="5174340" y="3751836"/>
            <a:ext cx="3077029" cy="1307788"/>
          </a:xfrm>
          <a:prstGeom prst="lef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Южные части России на границах Дикого поля</a:t>
            </a:r>
            <a:endParaRPr lang="ru-RU" sz="1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3648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1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377826" y="2743439"/>
            <a:ext cx="2538412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lvl="0" algn="ctr" defTabSz="685766">
              <a:defRPr/>
            </a:pPr>
            <a:r>
              <a:rPr lang="ru-RU" sz="1400" b="1" dirty="0"/>
              <a:t>Создание государством системы засечных черт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1377032" y="1876842"/>
            <a:ext cx="540000" cy="5400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0" marR="0" lvl="0" indent="0" algn="ctr" defTabSz="6857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erriweather"/>
                <a:ea typeface="+mn-ea"/>
                <a:cs typeface="+mn-cs"/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9451" y="242724"/>
            <a:ext cx="8347619" cy="615553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6857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Impact" panose="020B0806030902050204" pitchFamily="34" charset="0"/>
                <a:ea typeface="Theano Didot" panose="02060603060706020203" pitchFamily="18" charset="0"/>
              </a:rPr>
              <a:t>Засечные черты</a:t>
            </a:r>
            <a:endParaRPr kumimoji="0" lang="ru-RU" sz="4000" b="0" i="0" u="none" strike="noStrike" kern="1200" cap="none" spc="0" normalizeH="0" baseline="0" noProof="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effectLst/>
              <a:uLnTx/>
              <a:uFillTx/>
              <a:latin typeface="Impact" panose="020B0806030902050204" pitchFamily="34" charset="0"/>
              <a:ea typeface="Theano Didot" panose="02060603060706020203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413260" y="1875023"/>
            <a:ext cx="540000" cy="5400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0" marR="0" lvl="0" indent="0" algn="ctr" defTabSz="6857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800" b="1" dirty="0">
                <a:solidFill>
                  <a:schemeClr val="tx1"/>
                </a:solidFill>
                <a:latin typeface="Merriweather"/>
              </a:rPr>
              <a:t>2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erriweather"/>
              <a:ea typeface="+mn-ea"/>
              <a:cs typeface="+mn-cs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453438" y="1916210"/>
            <a:ext cx="540000" cy="5400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0" marR="0" lvl="0" indent="0" algn="ctr" defTabSz="6857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800" b="1" dirty="0">
                <a:solidFill>
                  <a:schemeClr val="tx1"/>
                </a:solidFill>
                <a:latin typeface="Merriweather"/>
              </a:rPr>
              <a:t>3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erriweather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16029" y="2706745"/>
            <a:ext cx="2538412" cy="7386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 defTabSz="685766">
              <a:defRPr/>
            </a:pPr>
            <a:r>
              <a:rPr lang="ru-RU" sz="1400" b="1" dirty="0" smtClean="0"/>
              <a:t>Снижение </a:t>
            </a:r>
            <a:r>
              <a:rPr lang="ru-RU" sz="1400" b="1" dirty="0"/>
              <a:t>к 1680-м годам</a:t>
            </a:r>
            <a:endParaRPr lang="ru-RU" sz="1400" b="1" dirty="0">
              <a:solidFill>
                <a:prstClr val="black"/>
              </a:solidFill>
            </a:endParaRPr>
          </a:p>
          <a:p>
            <a:pPr lvl="0" algn="ctr" defTabSz="685766">
              <a:defRPr/>
            </a:pPr>
            <a:r>
              <a:rPr lang="ru-RU" sz="1400" b="1" dirty="0" smtClean="0"/>
              <a:t>интенсивности </a:t>
            </a:r>
            <a:r>
              <a:rPr lang="ru-RU" sz="1400" b="1" dirty="0"/>
              <a:t>татарских набегов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54232" y="2745855"/>
            <a:ext cx="2538412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lvl="0" algn="ctr" defTabSz="685766">
              <a:defRPr/>
            </a:pPr>
            <a:r>
              <a:rPr lang="ru-RU" sz="1400" b="1" dirty="0" smtClean="0"/>
              <a:t> Укрепление </a:t>
            </a:r>
            <a:r>
              <a:rPr lang="ru-RU" sz="1400" b="1" dirty="0"/>
              <a:t>безопасности ведения хозяйственной деятельности на пограничных землях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</a:endParaRPr>
          </a:p>
        </p:txBody>
      </p:sp>
      <p:cxnSp>
        <p:nvCxnSpPr>
          <p:cNvPr id="3" name="Прямая со стрелкой 2"/>
          <p:cNvCxnSpPr/>
          <p:nvPr/>
        </p:nvCxnSpPr>
        <p:spPr>
          <a:xfrm flipV="1">
            <a:off x="2031274" y="2145023"/>
            <a:ext cx="2299063" cy="1819"/>
          </a:xfrm>
          <a:prstGeom prst="straightConnector1">
            <a:avLst/>
          </a:prstGeom>
          <a:ln w="28575">
            <a:solidFill>
              <a:srgbClr val="FFFF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5057503" y="2143204"/>
            <a:ext cx="2299063" cy="1819"/>
          </a:xfrm>
          <a:prstGeom prst="straightConnector1">
            <a:avLst/>
          </a:prstGeom>
          <a:ln w="28575">
            <a:solidFill>
              <a:srgbClr val="FFFF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4872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996573" y="1606664"/>
            <a:ext cx="7873309" cy="83099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lIns="180000" tIns="0" rIns="0" bIns="0" rtlCol="0">
            <a:spAutoFit/>
          </a:bodyPr>
          <a:lstStyle/>
          <a:p>
            <a:pPr algn="ctr" defTabSz="685732"/>
            <a:r>
              <a:rPr lang="ru-RU" sz="1800" b="1" dirty="0"/>
              <a:t>С</a:t>
            </a:r>
            <a:r>
              <a:rPr lang="ru-RU" sz="1800" b="1" dirty="0" smtClean="0"/>
              <a:t> </a:t>
            </a:r>
            <a:r>
              <a:rPr lang="ru-RU" sz="1800" b="1" dirty="0"/>
              <a:t>целью укрепления обороноспособнос­ти южных границ правительство постоянно вынуждено было держать там крупные отряды служилых людей </a:t>
            </a:r>
            <a:r>
              <a:rPr lang="ru-RU" sz="1800" b="1" i="1" dirty="0">
                <a:solidFill>
                  <a:srgbClr val="FF0000"/>
                </a:solidFill>
              </a:rPr>
              <a:t>по </a:t>
            </a:r>
            <a:r>
              <a:rPr lang="ru-RU" sz="1800" b="1" i="1" dirty="0" smtClean="0">
                <a:solidFill>
                  <a:srgbClr val="FF0000"/>
                </a:solidFill>
              </a:rPr>
              <a:t>прибору (за жалование). </a:t>
            </a:r>
            <a:r>
              <a:rPr lang="ru-RU" sz="165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endParaRPr lang="ru-RU" sz="165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96573" y="2766726"/>
            <a:ext cx="7790441" cy="55399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lIns="180000" tIns="0" rIns="0" bIns="0" rtlCol="0">
            <a:spAutoFit/>
          </a:bodyPr>
          <a:lstStyle/>
          <a:p>
            <a:pPr algn="ctr" defTabSz="685732"/>
            <a:r>
              <a:rPr lang="ru-RU" sz="1800" b="1" dirty="0"/>
              <a:t>Поскольку платить всем им деньгами и даже хле­бом возможности не было, за службу на засечной черте их жа­ловали землёй</a:t>
            </a:r>
            <a:endParaRPr lang="ru-RU" sz="165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96573" y="3926659"/>
            <a:ext cx="7790440" cy="92333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lIns="180000" tIns="0" rIns="0" bIns="0" rtlCol="0">
            <a:spAutoFit/>
          </a:bodyPr>
          <a:lstStyle/>
          <a:p>
            <a:pPr algn="ctr" defTabSz="685732"/>
            <a:endParaRPr lang="ru-RU" sz="600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 algn="ctr" defTabSz="685732"/>
            <a:r>
              <a:rPr lang="ru-RU" sz="1800" b="1" dirty="0" smtClean="0"/>
              <a:t>Землю </a:t>
            </a:r>
            <a:r>
              <a:rPr lang="ru-RU" sz="1800" b="1" dirty="0"/>
              <a:t>эту служилые люди обрабатывали иногда коллективными усилиями, иногда единолично, превращаясь в так называемых </a:t>
            </a:r>
            <a:r>
              <a:rPr lang="ru-RU" sz="1800" b="1" i="1" dirty="0">
                <a:solidFill>
                  <a:srgbClr val="FF0000"/>
                </a:solidFill>
              </a:rPr>
              <a:t>однодворцев</a:t>
            </a:r>
            <a:endParaRPr lang="ru-RU" sz="165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" name="Стрелка: изогнутая вправо 1">
            <a:extLst>
              <a:ext uri="{FF2B5EF4-FFF2-40B4-BE49-F238E27FC236}">
                <a16:creationId xmlns="" xmlns:a16="http://schemas.microsoft.com/office/drawing/2014/main" id="{8861564B-FDB1-4E4A-B745-D2297FC7164F}"/>
              </a:ext>
            </a:extLst>
          </p:cNvPr>
          <p:cNvSpPr/>
          <p:nvPr/>
        </p:nvSpPr>
        <p:spPr>
          <a:xfrm>
            <a:off x="135885" y="3276210"/>
            <a:ext cx="693191" cy="1300899"/>
          </a:xfrm>
          <a:prstGeom prst="curved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13">
              <a:solidFill>
                <a:schemeClr val="tx1"/>
              </a:solidFill>
            </a:endParaRPr>
          </a:p>
        </p:txBody>
      </p:sp>
      <p:sp>
        <p:nvSpPr>
          <p:cNvPr id="16" name="Стрелка: изогнутая вправо 15">
            <a:extLst>
              <a:ext uri="{FF2B5EF4-FFF2-40B4-BE49-F238E27FC236}">
                <a16:creationId xmlns="" xmlns:a16="http://schemas.microsoft.com/office/drawing/2014/main" id="{D8AB4F5A-A77E-410F-8B47-D3C587285470}"/>
              </a:ext>
            </a:extLst>
          </p:cNvPr>
          <p:cNvSpPr/>
          <p:nvPr/>
        </p:nvSpPr>
        <p:spPr>
          <a:xfrm>
            <a:off x="135884" y="1731876"/>
            <a:ext cx="693191" cy="1300899"/>
          </a:xfrm>
          <a:prstGeom prst="curved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13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2288" y="295789"/>
            <a:ext cx="8647594" cy="800219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prstDash val="sysDot"/>
          </a:ln>
          <a:effectLst>
            <a:reflection blurRad="6350" stA="52000" endA="300" endPos="35000" dir="5400000" sy="-100000" algn="bl" rotWithShape="0"/>
          </a:effectLst>
        </p:spPr>
        <p:txBody>
          <a:bodyPr wrap="square" lIns="0" tIns="0" rIns="0" bIns="0" rtlCol="0">
            <a:spAutoFit/>
          </a:bodyPr>
          <a:lstStyle/>
          <a:p>
            <a:pPr algn="ctr" defTabSz="685715"/>
            <a:r>
              <a:rPr lang="ru-RU" sz="26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  <a:ea typeface="Theano Didot" panose="02060603060706020203" pitchFamily="18" charset="0"/>
              </a:rPr>
              <a:t>З</a:t>
            </a:r>
            <a:r>
              <a:rPr lang="ru-RU" sz="26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  <a:ea typeface="Theano Didot" panose="02060603060706020203" pitchFamily="18" charset="0"/>
              </a:rPr>
              <a:t>апрет на пожалование  земель на юге России</a:t>
            </a:r>
            <a:endParaRPr lang="ru-RU" sz="260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anose="020B0A04020102020204" pitchFamily="34" charset="0"/>
              <a:ea typeface="Theano Didot" panose="02060603060706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1746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" grpId="0" animBg="1"/>
      <p:bldP spid="1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0629" y="1617936"/>
            <a:ext cx="5801405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Arial Black" panose="020B0A04020102020204" pitchFamily="34" charset="0"/>
              </a:rPr>
              <a:t>Однодворец- </a:t>
            </a:r>
            <a:endParaRPr lang="ru-RU" sz="4000" dirty="0" smtClean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3200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egoe Print" panose="02000600000000000000" pitchFamily="2" charset="0"/>
              </a:rPr>
              <a:t>помещик, который не имел в своём распоряжении крестьян </a:t>
            </a:r>
            <a:endParaRPr lang="ru-RU" sz="3200" b="1" i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latin typeface="Segoe Print" panose="02000600000000000000" pitchFamily="2" charset="0"/>
            </a:endParaRPr>
          </a:p>
        </p:txBody>
      </p:sp>
      <p:pic>
        <p:nvPicPr>
          <p:cNvPr id="31748" name="Picture 4" descr="https://cyrillitsa.ru/wp-content/uploads/2015/06/5-par-tradicionnoy-muzhskoy-obuvi-glav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12" r="44290"/>
          <a:stretch/>
        </p:blipFill>
        <p:spPr bwMode="auto">
          <a:xfrm>
            <a:off x="6197601" y="493486"/>
            <a:ext cx="2162628" cy="443411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874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263952" y="1308201"/>
            <a:ext cx="2944498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lvl="0" algn="ctr" defTabSz="685766">
              <a:defRPr/>
            </a:pPr>
            <a:r>
              <a:rPr lang="ru-RU" sz="1400" b="1" dirty="0"/>
              <a:t>Появление в соседстве с </a:t>
            </a:r>
            <a:r>
              <a:rPr lang="ru-RU" sz="1400" b="1" dirty="0" smtClean="0"/>
              <a:t>однодворцами крупных </a:t>
            </a:r>
            <a:r>
              <a:rPr lang="ru-RU" sz="1400" b="1" dirty="0"/>
              <a:t>хозяев немедленно приводило к </a:t>
            </a:r>
            <a:r>
              <a:rPr lang="ru-RU" sz="1400" b="1" dirty="0" smtClean="0"/>
              <a:t>конфликтам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015629" y="1247204"/>
            <a:ext cx="2555874" cy="11695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lvl="0" algn="ctr" defTabSz="685766">
              <a:defRPr/>
            </a:pPr>
            <a:r>
              <a:rPr lang="ru-RU" sz="1400" b="1" dirty="0"/>
              <a:t>Крупный вотчинник стремился «округлить» свои владения, захватывая и распахивая земли «служилой мел­коты</a:t>
            </a:r>
            <a:r>
              <a:rPr lang="ru-RU" sz="1400" b="1" dirty="0" smtClean="0"/>
              <a:t>»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63951" y="3956195"/>
            <a:ext cx="2944498" cy="7386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 defTabSz="685766">
              <a:defRPr/>
            </a:pPr>
            <a:r>
              <a:rPr lang="ru-RU" sz="1400" b="1" dirty="0"/>
              <a:t>Порой такие конфликты превра­щались в крупные вооружённые </a:t>
            </a:r>
            <a:r>
              <a:rPr lang="ru-RU" sz="1400" b="1" dirty="0" smtClean="0"/>
              <a:t>стычки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155256" y="3945537"/>
            <a:ext cx="2555874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lvl="0" algn="ctr" defTabSz="685766">
              <a:defRPr/>
            </a:pPr>
            <a:r>
              <a:rPr lang="ru-RU" sz="1400" b="1" dirty="0"/>
              <a:t>П</a:t>
            </a:r>
            <a:r>
              <a:rPr lang="ru-RU" sz="1400" b="1" dirty="0" smtClean="0"/>
              <a:t>ереманивал </a:t>
            </a:r>
            <a:r>
              <a:rPr lang="ru-RU" sz="1400" b="1" dirty="0"/>
              <a:t>на лучшие условия живших на её землях немногочисленных крестьян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3350623" y="1677533"/>
            <a:ext cx="2462348" cy="0"/>
          </a:xfrm>
          <a:prstGeom prst="straightConnector1">
            <a:avLst/>
          </a:prstGeom>
          <a:ln w="31750" cap="rnd">
            <a:solidFill>
              <a:srgbClr val="FFFF00"/>
            </a:solidFill>
            <a:prstDash val="sysDot"/>
            <a:round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3265714" y="4325527"/>
            <a:ext cx="2749915" cy="0"/>
          </a:xfrm>
          <a:prstGeom prst="straightConnector1">
            <a:avLst/>
          </a:prstGeom>
          <a:ln w="31750" cap="rnd">
            <a:solidFill>
              <a:srgbClr val="FFFF00"/>
            </a:solidFill>
            <a:prstDash val="sysDot"/>
            <a:round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7293566" y="2503714"/>
            <a:ext cx="0" cy="1284515"/>
          </a:xfrm>
          <a:prstGeom prst="straightConnector1">
            <a:avLst/>
          </a:prstGeom>
          <a:ln w="31750" cap="rnd">
            <a:solidFill>
              <a:srgbClr val="FFFF00"/>
            </a:solidFill>
            <a:prstDash val="sysDot"/>
            <a:round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63951" y="121552"/>
            <a:ext cx="8550529" cy="98488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6857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noProof="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Impact" panose="020B0806030902050204" pitchFamily="34" charset="0"/>
                <a:ea typeface="Theano Didot" panose="02060603060706020203" pitchFamily="18" charset="0"/>
              </a:rPr>
              <a:t>Конфликты  между однодворцами и крупными хозяевами</a:t>
            </a:r>
            <a:endParaRPr kumimoji="0" lang="ru-RU" sz="3200" b="0" i="0" u="none" strike="noStrike" kern="1200" cap="none" spc="0" normalizeH="0" baseline="0" noProof="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effectLst/>
              <a:uLnTx/>
              <a:uFillTx/>
              <a:latin typeface="Impact" panose="020B0806030902050204" pitchFamily="34" charset="0"/>
              <a:ea typeface="Theano Didot" panose="02060603060706020203" pitchFamily="18" charset="0"/>
            </a:endParaRPr>
          </a:p>
        </p:txBody>
      </p:sp>
      <p:pic>
        <p:nvPicPr>
          <p:cNvPr id="13" name="Picture 4" descr="https://cyrillitsa.ru/wp-content/uploads/2015/06/5-par-tradicionnoy-muzhskoy-obuvi-glav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12" r="44290"/>
          <a:stretch/>
        </p:blipFill>
        <p:spPr bwMode="auto">
          <a:xfrm>
            <a:off x="3863906" y="1714297"/>
            <a:ext cx="1496264" cy="25744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7072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31" grpId="0" animBg="1"/>
      <p:bldP spid="3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276165" y="1092757"/>
            <a:ext cx="2944498" cy="11695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lvl="0" algn="ctr" defTabSz="685766">
              <a:defRPr/>
            </a:pPr>
            <a:r>
              <a:rPr lang="ru-RU" sz="1400" b="1" dirty="0"/>
              <a:t>В</a:t>
            </a:r>
            <a:r>
              <a:rPr lang="ru-RU" sz="1400" b="1" dirty="0" smtClean="0"/>
              <a:t> </a:t>
            </a:r>
            <a:r>
              <a:rPr lang="ru-RU" sz="1400" b="1" dirty="0"/>
              <a:t>1670-1680-е годы список «заказных» городов (то есть запретных) для раздачи вотчин и поместий постепен­но сокращался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072893" y="1171770"/>
            <a:ext cx="2555874" cy="7386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lvl="0" algn="ctr" defTabSz="685766">
              <a:defRPr/>
            </a:pPr>
            <a:r>
              <a:rPr lang="ru-RU" sz="1400" b="1" dirty="0"/>
              <a:t>В</a:t>
            </a:r>
            <a:r>
              <a:rPr lang="ru-RU" sz="1400" b="1" dirty="0" smtClean="0"/>
              <a:t>ласти </a:t>
            </a:r>
            <a:r>
              <a:rPr lang="ru-RU" sz="1400" b="1" dirty="0"/>
              <a:t>всеми способами тормозили пожалова­ние там </a:t>
            </a:r>
            <a:r>
              <a:rPr lang="ru-RU" sz="1400" b="1" dirty="0" smtClean="0"/>
              <a:t>земель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63951" y="3956195"/>
            <a:ext cx="2944498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 defTabSz="685766">
              <a:defRPr/>
            </a:pPr>
            <a:r>
              <a:rPr lang="ru-RU" sz="1400" b="1" dirty="0" smtClean="0"/>
              <a:t>Власти учитывали условия ведение тяжёлой вой­ны </a:t>
            </a:r>
            <a:r>
              <a:rPr lang="ru-RU" sz="1400" b="1" dirty="0"/>
              <a:t>с Османской империей и Крымским ханством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133485" y="3633480"/>
            <a:ext cx="2495282" cy="11695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 defTabSz="685766">
              <a:defRPr/>
            </a:pPr>
            <a:r>
              <a:rPr lang="ru-RU" sz="1400" b="1" dirty="0"/>
              <a:t>В</a:t>
            </a:r>
            <a:r>
              <a:rPr lang="ru-RU" sz="1400" b="1" dirty="0" smtClean="0"/>
              <a:t> </a:t>
            </a:r>
            <a:r>
              <a:rPr lang="ru-RU" sz="1400" b="1" dirty="0"/>
              <a:t>случае возникновения конфликтов </a:t>
            </a:r>
            <a:r>
              <a:rPr lang="ru-RU" sz="1400" b="1" dirty="0" smtClean="0"/>
              <a:t> власти почти </a:t>
            </a:r>
            <a:r>
              <a:rPr lang="ru-RU" sz="1400" b="1" dirty="0"/>
              <a:t>всегда становились на сторону местных служилых </a:t>
            </a:r>
            <a:r>
              <a:rPr lang="ru-RU" sz="1400" b="1" dirty="0" smtClean="0"/>
              <a:t>людей</a:t>
            </a:r>
            <a:endParaRPr lang="ru-RU" sz="1400" b="1" dirty="0">
              <a:solidFill>
                <a:prstClr val="black"/>
              </a:solidFill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3350623" y="1677533"/>
            <a:ext cx="2462348" cy="0"/>
          </a:xfrm>
          <a:prstGeom prst="straightConnector1">
            <a:avLst/>
          </a:prstGeom>
          <a:ln w="31750" cap="rnd">
            <a:solidFill>
              <a:srgbClr val="FFFF00"/>
            </a:solidFill>
            <a:prstDash val="sysDot"/>
            <a:round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3265714" y="4325527"/>
            <a:ext cx="2749915" cy="0"/>
          </a:xfrm>
          <a:prstGeom prst="straightConnector1">
            <a:avLst/>
          </a:prstGeom>
          <a:ln w="31750" cap="rnd">
            <a:solidFill>
              <a:srgbClr val="FFFF00"/>
            </a:solidFill>
            <a:prstDash val="sysDot"/>
            <a:round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7335659" y="2068286"/>
            <a:ext cx="0" cy="1284515"/>
          </a:xfrm>
          <a:prstGeom prst="straightConnector1">
            <a:avLst/>
          </a:prstGeom>
          <a:ln w="31750" cap="rnd">
            <a:solidFill>
              <a:srgbClr val="FFFF00"/>
            </a:solidFill>
            <a:prstDash val="sysDot"/>
            <a:round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63951" y="121552"/>
            <a:ext cx="8550529" cy="492443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6857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Impact" panose="020B0806030902050204" pitchFamily="34" charset="0"/>
                <a:ea typeface="Theano Didot" panose="02060603060706020203" pitchFamily="18" charset="0"/>
              </a:rPr>
              <a:t>Власть </a:t>
            </a:r>
            <a:r>
              <a:rPr lang="ru-RU" sz="3200" noProof="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Impact" panose="020B0806030902050204" pitchFamily="34" charset="0"/>
                <a:ea typeface="Theano Didot" panose="02060603060706020203" pitchFamily="18" charset="0"/>
              </a:rPr>
              <a:t> и крупные хозяева</a:t>
            </a:r>
            <a:endParaRPr kumimoji="0" lang="ru-RU" sz="3200" b="0" i="0" u="none" strike="noStrike" kern="1200" cap="none" spc="0" normalizeH="0" baseline="0" noProof="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effectLst/>
              <a:uLnTx/>
              <a:uFillTx/>
              <a:latin typeface="Impact" panose="020B0806030902050204" pitchFamily="34" charset="0"/>
              <a:ea typeface="Theano Didot" panose="02060603060706020203" pitchFamily="18" charset="0"/>
            </a:endParaRPr>
          </a:p>
        </p:txBody>
      </p:sp>
      <p:pic>
        <p:nvPicPr>
          <p:cNvPr id="12" name="Picture 2" descr="https://i.artfile.ru/2066x1300_1289312_%5bwww.ArtFile.ru%5d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56" t="15622" r="55149"/>
          <a:stretch/>
        </p:blipFill>
        <p:spPr bwMode="auto">
          <a:xfrm>
            <a:off x="3811861" y="1875731"/>
            <a:ext cx="1657620" cy="21993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868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31" grpId="0" animBg="1"/>
      <p:bldP spid="3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900igr.net/up/datai/158921/0020-011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57975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747657" y="0"/>
            <a:ext cx="3396343" cy="5143500"/>
          </a:xfrm>
          <a:prstGeom prst="rect">
            <a:avLst/>
          </a:prstGeom>
          <a:solidFill>
            <a:srgbClr val="003BB2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latin typeface="Book Antiqua" panose="02040602050305030304" pitchFamily="18" charset="0"/>
              </a:rPr>
              <a:t>П</a:t>
            </a:r>
            <a:r>
              <a:rPr lang="ru-RU" sz="1800" dirty="0" smtClean="0">
                <a:latin typeface="Book Antiqua" panose="02040602050305030304" pitchFamily="18" charset="0"/>
              </a:rPr>
              <a:t>равитель­ство </a:t>
            </a:r>
            <a:r>
              <a:rPr lang="ru-RU" sz="1800" dirty="0">
                <a:latin typeface="Book Antiqua" panose="02040602050305030304" pitchFamily="18" charset="0"/>
              </a:rPr>
              <a:t>устанавливало запреты на сыск беглых крестьян в южных пограничных районах. </a:t>
            </a:r>
            <a:endParaRPr lang="ru-RU" sz="1800" dirty="0" smtClean="0">
              <a:latin typeface="Book Antiqua" panose="02040602050305030304" pitchFamily="18" charset="0"/>
            </a:endParaRPr>
          </a:p>
          <a:p>
            <a:pPr algn="ctr"/>
            <a:r>
              <a:rPr lang="ru-RU" sz="1800" dirty="0" smtClean="0">
                <a:latin typeface="Book Antiqua" panose="02040602050305030304" pitchFamily="18" charset="0"/>
              </a:rPr>
              <a:t>Многие </a:t>
            </a:r>
            <a:r>
              <a:rPr lang="ru-RU" sz="1800" dirty="0">
                <a:latin typeface="Book Antiqua" panose="02040602050305030304" pitchFamily="18" charset="0"/>
              </a:rPr>
              <a:t>крестьяне бежали туда из цен­тральных районов и как свободные люди «верстались в служ­бу», получая земельный надел. </a:t>
            </a:r>
            <a:endParaRPr lang="ru-RU" sz="1800" dirty="0" smtClean="0">
              <a:latin typeface="Book Antiqua" panose="02040602050305030304" pitchFamily="18" charset="0"/>
            </a:endParaRPr>
          </a:p>
          <a:p>
            <a:pPr algn="ctr"/>
            <a:r>
              <a:rPr lang="ru-RU" sz="1800" dirty="0" smtClean="0">
                <a:latin typeface="Book Antiqua" panose="02040602050305030304" pitchFamily="18" charset="0"/>
              </a:rPr>
              <a:t>Массовая </a:t>
            </a:r>
            <a:r>
              <a:rPr lang="ru-RU" sz="1800" dirty="0">
                <a:latin typeface="Book Antiqua" panose="02040602050305030304" pitchFamily="18" charset="0"/>
              </a:rPr>
              <a:t>выдача этих беглецов владельцам привела бы к ослаблению обороны страны. </a:t>
            </a:r>
            <a:endParaRPr lang="ru-RU" sz="1800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4035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1214370" y="1770623"/>
            <a:ext cx="7676991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 defTabSz="685766"/>
            <a:r>
              <a:rPr lang="ru-RU" sz="2000" b="1" dirty="0"/>
              <a:t>В</a:t>
            </a:r>
            <a:r>
              <a:rPr lang="ru-RU" sz="2000" b="1" dirty="0" smtClean="0"/>
              <a:t> </a:t>
            </a:r>
            <a:r>
              <a:rPr lang="ru-RU" sz="2000" b="1" dirty="0"/>
              <a:t>конце столетия и на юге страны распространилось крупное частное землевладение, частыми стали сделки с </a:t>
            </a:r>
            <a:r>
              <a:rPr lang="ru-RU" sz="2000" b="1" dirty="0" smtClean="0"/>
              <a:t>землёй</a:t>
            </a:r>
            <a:endParaRPr lang="ru-RU" sz="2000" b="1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242185" y="2803111"/>
            <a:ext cx="7676991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 defTabSz="685766"/>
            <a:r>
              <a:rPr lang="ru-RU" sz="2000" b="1" dirty="0" smtClean="0"/>
              <a:t>Постепенно </a:t>
            </a:r>
            <a:r>
              <a:rPr lang="ru-RU" sz="2000" b="1" dirty="0"/>
              <a:t>всё больше и больше сближались по своему статусу вот­чины и </a:t>
            </a:r>
            <a:r>
              <a:rPr lang="ru-RU" sz="2000" b="1" dirty="0" smtClean="0"/>
              <a:t>поместья </a:t>
            </a:r>
            <a:endParaRPr lang="ru-RU" sz="2000" b="1" dirty="0">
              <a:latin typeface="+mj-lt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470433" y="2887054"/>
            <a:ext cx="540000" cy="5400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 defTabSz="685732"/>
            <a:r>
              <a:rPr lang="ru-RU" sz="1800" b="1" dirty="0">
                <a:solidFill>
                  <a:schemeClr val="tx1"/>
                </a:solidFill>
                <a:latin typeface="Merriweather"/>
              </a:rPr>
              <a:t>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57086" y="217924"/>
            <a:ext cx="7562090" cy="7386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prstDash val="sysDot"/>
          </a:ln>
          <a:effectLst>
            <a:reflection blurRad="6350" stA="52000" endA="300" endPos="35000" dir="5400000" sy="-100000" algn="bl" rotWithShape="0"/>
          </a:effectLst>
        </p:spPr>
        <p:txBody>
          <a:bodyPr wrap="square" lIns="0" tIns="0" rIns="0" bIns="0" rtlCol="0">
            <a:spAutoFit/>
          </a:bodyPr>
          <a:lstStyle/>
          <a:p>
            <a:pPr algn="ctr" defTabSz="685715"/>
            <a:r>
              <a:rPr lang="ru-RU" sz="24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  <a:ea typeface="Theano Didot" panose="02060603060706020203" pitchFamily="18" charset="0"/>
              </a:rPr>
              <a:t>Распространение крупного частного землевладения на юге России</a:t>
            </a:r>
            <a:endParaRPr lang="ru-RU" sz="240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anose="020B0A04020102020204" pitchFamily="34" charset="0"/>
              <a:ea typeface="Theano Didot" panose="02060603060706020203" pitchFamily="18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470433" y="1854566"/>
            <a:ext cx="540000" cy="5400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 defTabSz="685732"/>
            <a:r>
              <a:rPr lang="ru-RU" sz="1800" b="1" dirty="0">
                <a:solidFill>
                  <a:schemeClr val="tx1"/>
                </a:solidFill>
                <a:latin typeface="Merriweather"/>
              </a:rPr>
              <a:t>1</a:t>
            </a:r>
          </a:p>
        </p:txBody>
      </p:sp>
      <p:pic>
        <p:nvPicPr>
          <p:cNvPr id="14" name="Picture 6" descr="https://webznayka.ru/images/CHTO-FAKTY/znamenitye-lyud/romanov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27" b="90000" l="10000" r="90000">
                        <a14:foregroundMark x1="49333" y1="9740" x2="49000" y2="4026"/>
                        <a14:foregroundMark x1="48167" y1="5455" x2="49500" y2="506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202" r="15170" b="12512"/>
          <a:stretch/>
        </p:blipFill>
        <p:spPr bwMode="auto">
          <a:xfrm>
            <a:off x="122805" y="78056"/>
            <a:ext cx="1003504" cy="1530266"/>
          </a:xfrm>
          <a:prstGeom prst="rect">
            <a:avLst/>
          </a:prstGeom>
          <a:noFill/>
          <a:effectLst>
            <a:glow rad="1397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вал 7"/>
          <p:cNvSpPr/>
          <p:nvPr/>
        </p:nvSpPr>
        <p:spPr>
          <a:xfrm>
            <a:off x="470433" y="4135323"/>
            <a:ext cx="540000" cy="5400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 defTabSz="685732"/>
            <a:r>
              <a:rPr lang="ru-RU" sz="1800" b="1" dirty="0">
                <a:solidFill>
                  <a:schemeClr val="tx1"/>
                </a:solidFill>
                <a:latin typeface="Merriweather"/>
              </a:rPr>
              <a:t>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42185" y="3971175"/>
            <a:ext cx="7676991" cy="10156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 defTabSz="685766"/>
            <a:r>
              <a:rPr lang="ru-RU" sz="2000" b="1" dirty="0" smtClean="0"/>
              <a:t>Государство </a:t>
            </a:r>
            <a:r>
              <a:rPr lang="ru-RU" sz="2000" b="1" dirty="0"/>
              <a:t>было заинтересовано в восстанов­лении и развитии хозяйства и поэтому мирилось с постепен­ным превращением поместий в частную собственность</a:t>
            </a:r>
            <a:endParaRPr lang="ru-RU" sz="20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74227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3" grpId="0" animBg="1"/>
      <p:bldP spid="21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76301" y="185760"/>
            <a:ext cx="5989321" cy="86177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prstDash val="sysDot"/>
          </a:ln>
        </p:spPr>
        <p:txBody>
          <a:bodyPr wrap="square" lIns="0" tIns="0" rIns="0" bIns="0" rtlCol="0">
            <a:spAutoFit/>
          </a:bodyPr>
          <a:lstStyle/>
          <a:p>
            <a:pPr algn="ctr" defTabSz="685715"/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  <a:ea typeface="Theano Didot" panose="02060603060706020203" pitchFamily="18" charset="0"/>
              </a:rPr>
              <a:t>Сельское хозяйство после Смуты</a:t>
            </a:r>
            <a:endParaRPr lang="ru-RU" sz="280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anose="020B0A04020102020204" pitchFamily="34" charset="0"/>
              <a:ea typeface="Theano Didot" panose="02060603060706020203" pitchFamily="18" charset="0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 flipH="1">
            <a:off x="2566851" y="540589"/>
            <a:ext cx="418012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566851" y="540589"/>
            <a:ext cx="0" cy="1013891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Скругленный прямоугольник 9"/>
          <p:cNvSpPr/>
          <p:nvPr/>
        </p:nvSpPr>
        <p:spPr>
          <a:xfrm>
            <a:off x="2984863" y="1191984"/>
            <a:ext cx="5352266" cy="72498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Segoe Print" panose="02000600000000000000" pitchFamily="2" charset="0"/>
              </a:rPr>
              <a:t>Многие поселения обезлюде­ли, поля зарастали молодым лесом</a:t>
            </a:r>
            <a:endParaRPr lang="ru-RU" sz="2000" b="1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cxnSp>
        <p:nvCxnSpPr>
          <p:cNvPr id="12" name="Прямая со стрелкой 11"/>
          <p:cNvCxnSpPr>
            <a:endCxn id="10" idx="1"/>
          </p:cNvCxnSpPr>
          <p:nvPr/>
        </p:nvCxnSpPr>
        <p:spPr>
          <a:xfrm>
            <a:off x="2566851" y="1554479"/>
            <a:ext cx="418012" cy="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Скругленный прямоугольник 16"/>
          <p:cNvSpPr/>
          <p:nvPr/>
        </p:nvSpPr>
        <p:spPr>
          <a:xfrm>
            <a:off x="3076302" y="2196736"/>
            <a:ext cx="5352266" cy="72498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Segoe Print" panose="02000600000000000000" pitchFamily="2" charset="0"/>
              </a:rPr>
              <a:t>Ч</a:t>
            </a:r>
            <a:r>
              <a:rPr lang="ru-RU" sz="2000" b="1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исленность </a:t>
            </a:r>
            <a:r>
              <a:rPr lang="ru-RU" sz="2000" b="1" dirty="0">
                <a:solidFill>
                  <a:schemeClr val="tx1"/>
                </a:solidFill>
                <a:latin typeface="Segoe Print" panose="02000600000000000000" pitchFamily="2" charset="0"/>
              </a:rPr>
              <a:t>земледельцев сократилась</a:t>
            </a:r>
            <a:endParaRPr lang="ru-RU" sz="2000" b="1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000103" y="3708268"/>
            <a:ext cx="5352266" cy="1276862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/>
              <a:t>XVII век стал для отечественного сельского хозяйства временем новой волны внутренней колонизации</a:t>
            </a:r>
            <a:endParaRPr lang="ru-RU" sz="2000" b="1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2582091" y="1596828"/>
            <a:ext cx="0" cy="1013891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2582091" y="2610719"/>
            <a:ext cx="418012" cy="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AutoShape 2" descr="https://aria-art.ru/0/A/Aleksej%20Mihajlovich/2-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s://webznayka.ru/images/CHTO-FAKTY/znamenitye-lyud/romanov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s://webznayka.ru/images/CHTO-FAKTY/znamenitye-lyud/romanov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27" b="90000" l="10000" r="90000">
                        <a14:foregroundMark x1="49333" y1="9740" x2="49000" y2="4026"/>
                        <a14:foregroundMark x1="48167" y1="5455" x2="49500" y2="506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202" r="15170" b="12512"/>
          <a:stretch/>
        </p:blipFill>
        <p:spPr bwMode="auto">
          <a:xfrm>
            <a:off x="-53431" y="476833"/>
            <a:ext cx="2635522" cy="4018966"/>
          </a:xfrm>
          <a:prstGeom prst="rect">
            <a:avLst/>
          </a:prstGeom>
          <a:noFill/>
          <a:effectLst>
            <a:glow rad="1397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Штриховая стрелка вправо 4"/>
          <p:cNvSpPr/>
          <p:nvPr/>
        </p:nvSpPr>
        <p:spPr>
          <a:xfrm rot="16200000">
            <a:off x="5121058" y="3068537"/>
            <a:ext cx="728183" cy="435428"/>
          </a:xfrm>
          <a:prstGeom prst="striped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7672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87085" y="2698155"/>
            <a:ext cx="3074276" cy="1844566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В качестве царских пожалований «за службу»</a:t>
            </a:r>
            <a:endParaRPr lang="ru-RU" sz="2000" b="1" dirty="0">
              <a:solidFill>
                <a:schemeClr val="tx1"/>
              </a:solidFill>
              <a:latin typeface="Book Antiqua" panose="02040602050305030304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953610" y="2684079"/>
            <a:ext cx="3074276" cy="1844566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Внутренняя колонизация России</a:t>
            </a:r>
            <a:endParaRPr lang="ru-RU" sz="2400" b="1" dirty="0">
              <a:solidFill>
                <a:schemeClr val="tx1"/>
              </a:solidFill>
              <a:latin typeface="Book Antiqua" panose="0204060205030503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340069" y="1010202"/>
            <a:ext cx="6704286" cy="1040524"/>
          </a:xfrm>
          <a:prstGeom prst="roundRect">
            <a:avLst/>
          </a:prstGeom>
          <a:solidFill>
            <a:srgbClr val="C00000"/>
          </a:solidFill>
          <a:ln w="571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Arial Black" pitchFamily="34" charset="0"/>
              </a:rPr>
              <a:t>РОСТ</a:t>
            </a:r>
            <a:endParaRPr lang="ru-RU" sz="24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3201" y="168204"/>
            <a:ext cx="8824685" cy="677108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 defTabSz="685715"/>
            <a:endParaRPr lang="ru-RU" sz="600" dirty="0">
              <a:solidFill>
                <a:srgbClr val="FF0000"/>
              </a:solidFill>
              <a:latin typeface="Arial Black" pitchFamily="34" charset="0"/>
              <a:ea typeface="Theano Didot" panose="02060603060706020203" pitchFamily="18" charset="0"/>
            </a:endParaRPr>
          </a:p>
          <a:p>
            <a:pPr algn="ctr" defTabSz="685715"/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Book Antiqua" panose="02040602050305030304" pitchFamily="18" charset="0"/>
                <a:ea typeface="Theano Didot" panose="02060603060706020203" pitchFamily="18" charset="0"/>
              </a:rPr>
              <a:t>Дворянское землевладение в </a:t>
            </a:r>
            <a:r>
              <a:rPr lang="en-US" sz="32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Book Antiqua" panose="02040602050305030304" pitchFamily="18" charset="0"/>
                <a:ea typeface="Theano Didot" panose="02060603060706020203" pitchFamily="18" charset="0"/>
              </a:rPr>
              <a:t>XVII</a:t>
            </a:r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Book Antiqua" panose="02040602050305030304" pitchFamily="18" charset="0"/>
                <a:ea typeface="Theano Didot" panose="02060603060706020203" pitchFamily="18" charset="0"/>
              </a:rPr>
              <a:t> веке</a:t>
            </a:r>
            <a:endParaRPr lang="ru-RU" sz="3200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Book Antiqua" panose="02040602050305030304" pitchFamily="18" charset="0"/>
              <a:ea typeface="Theano Didot" panose="02060603060706020203" pitchFamily="18" charset="0"/>
            </a:endParaRPr>
          </a:p>
          <a:p>
            <a:pPr algn="ctr" defTabSz="685715"/>
            <a:endParaRPr lang="ru-RU" sz="600" dirty="0">
              <a:solidFill>
                <a:srgbClr val="FF0000"/>
              </a:solidFill>
              <a:latin typeface="Arial Black" pitchFamily="34" charset="0"/>
              <a:ea typeface="Theano Didot" panose="02060603060706020203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3219419" y="3620438"/>
            <a:ext cx="1472793" cy="0"/>
          </a:xfrm>
          <a:prstGeom prst="line">
            <a:avLst/>
          </a:prstGeom>
          <a:ln w="57150">
            <a:solidFill>
              <a:srgbClr val="FFFF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692212" y="2187464"/>
            <a:ext cx="0" cy="1418898"/>
          </a:xfrm>
          <a:prstGeom prst="straightConnector1">
            <a:avLst/>
          </a:prstGeom>
          <a:ln w="57150">
            <a:solidFill>
              <a:srgbClr val="FFFF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endCxn id="5" idx="2"/>
          </p:cNvCxnSpPr>
          <p:nvPr/>
        </p:nvCxnSpPr>
        <p:spPr>
          <a:xfrm flipV="1">
            <a:off x="4692212" y="3606362"/>
            <a:ext cx="1261398" cy="14076"/>
          </a:xfrm>
          <a:prstGeom prst="line">
            <a:avLst/>
          </a:prstGeom>
          <a:ln w="57150">
            <a:solidFill>
              <a:srgbClr val="FFFF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180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newsland.com/static/u/content_image_from_text/17112019/6935612-479187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7460343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653314" y="0"/>
            <a:ext cx="3490686" cy="5143500"/>
          </a:xfrm>
          <a:prstGeom prst="rect">
            <a:avLst/>
          </a:prstGeom>
          <a:solidFill>
            <a:srgbClr val="003BB2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573485" y="1279088"/>
            <a:ext cx="35052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Segoe Script" panose="030B0504020000000003" pitchFamily="66" charset="0"/>
              </a:rPr>
              <a:t>«</a:t>
            </a:r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Segoe Script" panose="030B0504020000000003" pitchFamily="66" charset="0"/>
              </a:rPr>
              <a:t>А крестьян моих... в обиду никому не давать... и во всём за них стоять». </a:t>
            </a:r>
            <a:endParaRPr lang="ru-RU" sz="32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Segoe Script" panose="030B05040200000000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0161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s://cs8.pikabu.ru/post_img/2016/04/26/6/og_og_14616598252632471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3098800" y="551542"/>
            <a:ext cx="3780971" cy="3483429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От побегов крестьян страда­ли в первую очередь средние и мелкие землевладельцы, которые не имели возможности давать своим подданным тех льгот, кото­рые давали крупные помещики и вотчинники.</a:t>
            </a:r>
          </a:p>
        </p:txBody>
      </p:sp>
    </p:spTree>
    <p:extLst>
      <p:ext uri="{BB962C8B-B14F-4D97-AF65-F5344CB8AC3E}">
        <p14:creationId xmlns:p14="http://schemas.microsoft.com/office/powerpoint/2010/main" val="360953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="" xmlns:a16="http://schemas.microsoft.com/office/drawing/2014/main" id="{2722DBAD-B858-44BF-A792-38FA8E5414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900" b="92000" l="10000" r="90000">
                        <a14:foregroundMark x1="32800" y1="16800" x2="44000" y2="8400"/>
                        <a14:foregroundMark x1="55100" y1="28100" x2="74400" y2="20100"/>
                        <a14:foregroundMark x1="74400" y1="20100" x2="75200" y2="20000"/>
                        <a14:foregroundMark x1="34300" y1="5700" x2="42300" y2="7300"/>
                        <a14:foregroundMark x1="42300" y1="7300" x2="37900" y2="4900"/>
                        <a14:foregroundMark x1="31600" y1="89600" x2="29200" y2="92000"/>
                        <a14:backgroundMark x1="47200" y1="76300" x2="39800" y2="90200"/>
                        <a14:backgroundMark x1="39800" y1="90200" x2="38900" y2="94300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132" t="3201" r="13467" b="4133"/>
          <a:stretch/>
        </p:blipFill>
        <p:spPr bwMode="auto">
          <a:xfrm>
            <a:off x="0" y="188595"/>
            <a:ext cx="3826764" cy="4766310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E6532F49-1CFC-4EA1-8EB5-962A8984F16D}"/>
              </a:ext>
            </a:extLst>
          </p:cNvPr>
          <p:cNvSpPr txBox="1"/>
          <p:nvPr/>
        </p:nvSpPr>
        <p:spPr>
          <a:xfrm rot="20316376">
            <a:off x="3021938" y="1313978"/>
            <a:ext cx="593935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u="sng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Monotype Corsiva" panose="03010101010201010101" pitchFamily="66" charset="0"/>
              </a:rPr>
              <a:t>Дополнительная </a:t>
            </a:r>
          </a:p>
          <a:p>
            <a:pPr algn="ctr"/>
            <a:r>
              <a:rPr lang="ru-RU" sz="6600" b="1" u="sng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Monotype Corsiva" panose="03010101010201010101" pitchFamily="66" charset="0"/>
              </a:rPr>
              <a:t>информация</a:t>
            </a:r>
          </a:p>
        </p:txBody>
      </p:sp>
    </p:spTree>
    <p:extLst>
      <p:ext uri="{BB962C8B-B14F-4D97-AF65-F5344CB8AC3E}">
        <p14:creationId xmlns:p14="http://schemas.microsoft.com/office/powerpoint/2010/main" val="111051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s://archeonews.ru/wp-content/uploads/2019/07/1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5543" y="0"/>
            <a:ext cx="5856514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3345543" cy="5143500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50800" y="920175"/>
            <a:ext cx="3236686" cy="3377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600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</a:rPr>
              <a:t>Боярин Б.И. Морозов был богатым </a:t>
            </a:r>
            <a:r>
              <a:rPr lang="ru-RU" sz="1600" dirty="0">
                <a:solidFill>
                  <a:schemeClr val="bg1"/>
                </a:solidFill>
                <a:latin typeface="+mj-lt"/>
                <a:ea typeface="Calibri" panose="020F0502020204030204" pitchFamily="34" charset="0"/>
              </a:rPr>
              <a:t>и рачительным хозяином </a:t>
            </a:r>
            <a:r>
              <a:rPr lang="ru-RU" sz="1600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ru-RU" sz="1600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</a:rPr>
              <a:t>Начав </a:t>
            </a:r>
            <a:r>
              <a:rPr lang="ru-RU" sz="1600" dirty="0">
                <a:solidFill>
                  <a:schemeClr val="bg1"/>
                </a:solidFill>
                <a:latin typeface="+mj-lt"/>
                <a:ea typeface="Calibri" panose="020F0502020204030204" pitchFamily="34" charset="0"/>
              </a:rPr>
              <a:t>свою карьеру с обла­дания достаточно скромным состоянием, к концу жизни он стал одним из богатейших землевладельцев России. </a:t>
            </a:r>
            <a:endParaRPr lang="ru-RU" sz="1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07324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regnum.ru/uploads/pictures/news/2016/04/20/regnum_picture_1461156024213629_norm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103257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798457" y="0"/>
            <a:ext cx="3345543" cy="5143500"/>
          </a:xfrm>
          <a:prstGeom prst="rect">
            <a:avLst/>
          </a:prstGeom>
          <a:solidFill>
            <a:srgbClr val="003BB2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1600" dirty="0">
                <a:latin typeface="+mj-lt"/>
              </a:rPr>
              <a:t>Хозяйство боярина, по сути, представляло собой государство в </a:t>
            </a:r>
            <a:r>
              <a:rPr lang="ru-RU" sz="1600" dirty="0" smtClean="0">
                <a:latin typeface="+mj-lt"/>
              </a:rPr>
              <a:t>государстве.</a:t>
            </a:r>
          </a:p>
          <a:p>
            <a:pPr algn="ctr">
              <a:lnSpc>
                <a:spcPct val="150000"/>
              </a:lnSpc>
            </a:pPr>
            <a:r>
              <a:rPr lang="ru-RU" sz="1600" dirty="0" smtClean="0">
                <a:latin typeface="+mj-lt"/>
              </a:rPr>
              <a:t>Помимо </a:t>
            </a:r>
            <a:r>
              <a:rPr lang="ru-RU" sz="1600" dirty="0">
                <a:latin typeface="+mj-lt"/>
              </a:rPr>
              <a:t>земледелия, крестьяне Морозова ткали полотна, добывали руду, мёд и поташ, ловили рыбу, занимались ростовщичеством и торговлей, сплавляя по Волге караваны су­дов.</a:t>
            </a:r>
            <a:endParaRPr lang="ru-RU" sz="1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82762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s://proshloerent.ru/wp-content/uploads/2020/01/boyarin_04_1-600x9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29"/>
            <a:ext cx="3686629" cy="4927600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ая прямоугольная выноска 1"/>
          <p:cNvSpPr/>
          <p:nvPr/>
        </p:nvSpPr>
        <p:spPr>
          <a:xfrm>
            <a:off x="3577771" y="573314"/>
            <a:ext cx="5007429" cy="1995715"/>
          </a:xfrm>
          <a:prstGeom prst="wedgeRoundRectCallout">
            <a:avLst>
              <a:gd name="adj1" fmla="val -79239"/>
              <a:gd name="adj2" fmla="val -31318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/>
              <a:t> </a:t>
            </a:r>
            <a:r>
              <a:rPr lang="ru-RU" sz="1800" b="1" i="1" dirty="0">
                <a:solidFill>
                  <a:schemeClr val="tx1"/>
                </a:solidFill>
                <a:latin typeface="Segoe Print" panose="02000600000000000000" pitchFamily="2" charset="0"/>
              </a:rPr>
              <a:t>«У них будто и рыбы в Оке не стало, а Ока-река течёт по-старому, за что рыбе не быть? И то знатно, что твоею дуростью и </a:t>
            </a:r>
            <a:r>
              <a:rPr lang="ru-RU" sz="1800" b="1" i="1" dirty="0" err="1">
                <a:solidFill>
                  <a:schemeClr val="tx1"/>
                </a:solidFill>
                <a:latin typeface="Segoe Print" panose="02000600000000000000" pitchFamily="2" charset="0"/>
              </a:rPr>
              <a:t>поноровкою</a:t>
            </a:r>
            <a:r>
              <a:rPr lang="ru-RU" sz="1800" b="1" i="1" dirty="0">
                <a:solidFill>
                  <a:schemeClr val="tx1"/>
                </a:solidFill>
                <a:latin typeface="Segoe Print" panose="02000600000000000000" pitchFamily="2" charset="0"/>
              </a:rPr>
              <a:t> ко крестьянам по сие число оброчной моей рыбы... нет!»</a:t>
            </a:r>
            <a:endParaRPr lang="ru-RU" sz="1800" b="1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876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301659" y="2384211"/>
            <a:ext cx="2538412" cy="11695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 defTabSz="685766"/>
            <a:r>
              <a:rPr lang="ru-RU" sz="1400" b="1" dirty="0" smtClean="0"/>
              <a:t>Сельское </a:t>
            </a:r>
            <a:r>
              <a:rPr lang="ru-RU" sz="1400" b="1" dirty="0"/>
              <a:t>хозяйство сделало большой шаг вперёд в своём развитии главным образом за счёт освоения но­вых земель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339784" y="2384210"/>
            <a:ext cx="2555874" cy="73866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 defTabSz="685766"/>
            <a:r>
              <a:rPr lang="ru-RU" sz="1400" b="1" dirty="0" smtClean="0"/>
              <a:t>Осваивались </a:t>
            </a:r>
            <a:r>
              <a:rPr lang="ru-RU" sz="1400" b="1" dirty="0"/>
              <a:t>южных границах страны, а также на </a:t>
            </a:r>
            <a:r>
              <a:rPr lang="ru-RU" sz="1400" b="1" dirty="0" smtClean="0"/>
              <a:t>Урал </a:t>
            </a:r>
            <a:r>
              <a:rPr lang="ru-RU" sz="1400" b="1" dirty="0"/>
              <a:t>и </a:t>
            </a:r>
            <a:r>
              <a:rPr lang="ru-RU" sz="1400" b="1" dirty="0" smtClean="0"/>
              <a:t>Сибирь</a:t>
            </a:r>
            <a:endParaRPr lang="ru-RU" sz="14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6332267" y="2384209"/>
            <a:ext cx="2557461" cy="11695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 defTabSz="685766"/>
            <a:r>
              <a:rPr lang="ru-RU" sz="1400" b="1" dirty="0"/>
              <a:t>Поскольку на окраинах России практичес­ки не было крепостного права, крестьяне уходили туда в поис­ках лучшей доли</a:t>
            </a:r>
            <a:r>
              <a:rPr lang="ru-RU" sz="1400" b="1" dirty="0" smtClean="0"/>
              <a:t>.</a:t>
            </a:r>
            <a:endParaRPr lang="ru-RU" sz="1400" b="1" dirty="0"/>
          </a:p>
        </p:txBody>
      </p:sp>
      <p:sp>
        <p:nvSpPr>
          <p:cNvPr id="23" name="Овал 22"/>
          <p:cNvSpPr/>
          <p:nvPr/>
        </p:nvSpPr>
        <p:spPr>
          <a:xfrm>
            <a:off x="4302001" y="1576287"/>
            <a:ext cx="540000" cy="5400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 defTabSz="685732"/>
            <a:r>
              <a:rPr lang="ru-RU" sz="1800" dirty="0">
                <a:solidFill>
                  <a:schemeClr val="tx1"/>
                </a:solidFill>
                <a:latin typeface="Merriweather"/>
              </a:rPr>
              <a:t>2</a:t>
            </a:r>
          </a:p>
        </p:txBody>
      </p:sp>
      <p:sp>
        <p:nvSpPr>
          <p:cNvPr id="24" name="Овал 23"/>
          <p:cNvSpPr/>
          <p:nvPr/>
        </p:nvSpPr>
        <p:spPr>
          <a:xfrm>
            <a:off x="7445500" y="1574075"/>
            <a:ext cx="540000" cy="5400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 defTabSz="685732"/>
            <a:r>
              <a:rPr lang="ru-RU" sz="1800" dirty="0">
                <a:solidFill>
                  <a:schemeClr val="tx1"/>
                </a:solidFill>
                <a:latin typeface="Merriweather"/>
              </a:rPr>
              <a:t>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4897" y="312083"/>
            <a:ext cx="7834208" cy="430887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prstDash val="sysDot"/>
          </a:ln>
          <a:effectLst>
            <a:reflection blurRad="6350" stA="52000" endA="300" endPos="35000" dir="5400000" sy="-100000" algn="bl" rotWithShape="0"/>
          </a:effectLst>
        </p:spPr>
        <p:txBody>
          <a:bodyPr wrap="square" lIns="0" tIns="0" rIns="0" bIns="0" rtlCol="0">
            <a:spAutoFit/>
          </a:bodyPr>
          <a:lstStyle/>
          <a:p>
            <a:pPr algn="ctr" defTabSz="685715"/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  <a:ea typeface="Theano Didot" panose="02060603060706020203" pitchFamily="18" charset="0"/>
              </a:rPr>
              <a:t>Освоение новых земель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  <a:ea typeface="Theano Didot" panose="02060603060706020203" pitchFamily="18" charset="0"/>
              </a:rPr>
              <a:t> </a:t>
            </a:r>
            <a:endParaRPr lang="ru-RU" sz="280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anose="020B0A04020102020204" pitchFamily="34" charset="0"/>
              <a:ea typeface="Theano Didot" panose="02060603060706020203" pitchFamily="18" charset="0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5044440" y="1844075"/>
            <a:ext cx="2103120" cy="0"/>
          </a:xfrm>
          <a:prstGeom prst="straightConnector1">
            <a:avLst/>
          </a:prstGeom>
          <a:ln w="38100" cap="rnd">
            <a:solidFill>
              <a:srgbClr val="FFFF00"/>
            </a:solidFill>
            <a:prstDash val="sysDot"/>
            <a:round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Овал 20"/>
          <p:cNvSpPr/>
          <p:nvPr/>
        </p:nvSpPr>
        <p:spPr>
          <a:xfrm>
            <a:off x="1030865" y="1574075"/>
            <a:ext cx="540000" cy="5400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 defTabSz="685732"/>
            <a:r>
              <a:rPr lang="ru-RU" sz="1800" b="1" dirty="0">
                <a:solidFill>
                  <a:schemeClr val="tx1"/>
                </a:solidFill>
                <a:latin typeface="Merriweather"/>
              </a:rPr>
              <a:t>1</a:t>
            </a:r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1992086" y="1846287"/>
            <a:ext cx="2103120" cy="0"/>
          </a:xfrm>
          <a:prstGeom prst="straightConnector1">
            <a:avLst/>
          </a:prstGeom>
          <a:ln w="38100" cap="rnd">
            <a:solidFill>
              <a:srgbClr val="FFFF00"/>
            </a:solidFill>
            <a:prstDash val="sysDot"/>
            <a:round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6336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3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4.infourok.ru/uploads/ex/07fa/00126b01-1860298c/img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714" y="123371"/>
            <a:ext cx="7264400" cy="491127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5953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theslide.ru/img/thumbs/0fd2d05fd79c7ab37c95e1cbdeacab93-800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029" y="188685"/>
            <a:ext cx="7445828" cy="47679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804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https://documents.infourok.ru/d041a5e1-ef71-4a91-9560-6979b4d1d40f/0/slide_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1" t="9476" r="6713" b="8690"/>
          <a:stretch/>
        </p:blipFill>
        <p:spPr bwMode="auto">
          <a:xfrm>
            <a:off x="950686" y="152401"/>
            <a:ext cx="7264400" cy="48042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333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BJ">
      <a:majorFont>
        <a:latin typeface="Merriweather"/>
        <a:ea typeface=""/>
        <a:cs typeface=""/>
      </a:majorFont>
      <a:minorFont>
        <a:latin typeface="Roboto"/>
        <a:ea typeface=""/>
        <a:cs typeface="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1196</Words>
  <Application>Microsoft Office PowerPoint</Application>
  <PresentationFormat>Экран (16:9)</PresentationFormat>
  <Paragraphs>187</Paragraphs>
  <Slides>56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70" baseType="lpstr">
      <vt:lpstr>Segoe Script</vt:lpstr>
      <vt:lpstr>Arial</vt:lpstr>
      <vt:lpstr>Tahoma</vt:lpstr>
      <vt:lpstr>Segoe Print</vt:lpstr>
      <vt:lpstr>Calibri</vt:lpstr>
      <vt:lpstr>Monotype Corsiva</vt:lpstr>
      <vt:lpstr>Impact</vt:lpstr>
      <vt:lpstr>Arial Black</vt:lpstr>
      <vt:lpstr>Times New Roman</vt:lpstr>
      <vt:lpstr>Roboto</vt:lpstr>
      <vt:lpstr>Book Antiqua</vt:lpstr>
      <vt:lpstr>Merriweather</vt:lpstr>
      <vt:lpstr>Theano Didot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2018-07-11T07:25:19Z</dcterms:created>
  <dcterms:modified xsi:type="dcterms:W3CDTF">2022-02-27T03:51:35Z</dcterms:modified>
</cp:coreProperties>
</file>