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2" r:id="rId4"/>
    <p:sldId id="258" r:id="rId5"/>
    <p:sldId id="259" r:id="rId6"/>
    <p:sldId id="260" r:id="rId7"/>
    <p:sldId id="261" r:id="rId8"/>
    <p:sldId id="263" r:id="rId9"/>
    <p:sldId id="264" r:id="rId1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10" d="100"/>
          <a:sy n="110" d="100"/>
        </p:scale>
        <p:origin x="59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5BD83B-FF65-4990-8202-23176493080E}" type="datetimeFigureOut">
              <a:rPr lang="ru-RU" smtClean="0"/>
              <a:t>01.10.2021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73DF7E-E237-41FA-AED9-EEEF13E2CF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97859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5BD83B-FF65-4990-8202-23176493080E}" type="datetimeFigureOut">
              <a:rPr lang="ru-RU" smtClean="0"/>
              <a:t>01.10.2021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73DF7E-E237-41FA-AED9-EEEF13E2CF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25187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5BD83B-FF65-4990-8202-23176493080E}" type="datetimeFigureOut">
              <a:rPr lang="ru-RU" smtClean="0"/>
              <a:t>01.10.2021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73DF7E-E237-41FA-AED9-EEEF13E2CF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61507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5BD83B-FF65-4990-8202-23176493080E}" type="datetimeFigureOut">
              <a:rPr lang="ru-RU" smtClean="0"/>
              <a:t>01.10.2021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73DF7E-E237-41FA-AED9-EEEF13E2CF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77283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5BD83B-FF65-4990-8202-23176493080E}" type="datetimeFigureOut">
              <a:rPr lang="ru-RU" smtClean="0"/>
              <a:t>01.10.2021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73DF7E-E237-41FA-AED9-EEEF13E2CF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80511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5BD83B-FF65-4990-8202-23176493080E}" type="datetimeFigureOut">
              <a:rPr lang="ru-RU" smtClean="0"/>
              <a:t>01.10.2021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73DF7E-E237-41FA-AED9-EEEF13E2CF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02425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5BD83B-FF65-4990-8202-23176493080E}" type="datetimeFigureOut">
              <a:rPr lang="ru-RU" smtClean="0"/>
              <a:t>01.10.2021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73DF7E-E237-41FA-AED9-EEEF13E2CF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84046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5BD83B-FF65-4990-8202-23176493080E}" type="datetimeFigureOut">
              <a:rPr lang="ru-RU" smtClean="0"/>
              <a:t>01.10.2021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73DF7E-E237-41FA-AED9-EEEF13E2CF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70560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5BD83B-FF65-4990-8202-23176493080E}" type="datetimeFigureOut">
              <a:rPr lang="ru-RU" smtClean="0"/>
              <a:t>01.10.2021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73DF7E-E237-41FA-AED9-EEEF13E2CF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22143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5BD83B-FF65-4990-8202-23176493080E}" type="datetimeFigureOut">
              <a:rPr lang="ru-RU" smtClean="0"/>
              <a:t>01.10.2021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73DF7E-E237-41FA-AED9-EEEF13E2CF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7565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5BD83B-FF65-4990-8202-23176493080E}" type="datetimeFigureOut">
              <a:rPr lang="ru-RU" smtClean="0"/>
              <a:t>01.10.2021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73DF7E-E237-41FA-AED9-EEEF13E2CF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13767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5BD83B-FF65-4990-8202-23176493080E}" type="datetimeFigureOut">
              <a:rPr lang="ru-RU" smtClean="0"/>
              <a:t>01.10.2021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73DF7E-E237-41FA-AED9-EEEF13E2CF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74602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microsoft.com/office/2007/relationships/hdphoto" Target="../media/hdphoto1.wdp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Развитие Обществ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7149" y="1790375"/>
            <a:ext cx="8492360" cy="477695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01329" y="575665"/>
            <a:ext cx="9144000" cy="9061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общества</a:t>
            </a:r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4062" y="1357842"/>
            <a:ext cx="9144000" cy="508408"/>
          </a:xfrm>
        </p:spPr>
        <p:txBody>
          <a:bodyPr/>
          <a:lstStyle/>
          <a:p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 класс</a:t>
            </a:r>
            <a:endParaRPr lang="ru-RU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36579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6907" y="878931"/>
            <a:ext cx="10515600" cy="1325563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общего между развитием общества и эволюцией в мире природы?</a:t>
            </a:r>
            <a:endParaRPr lang="ru-RU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857" y="3270806"/>
            <a:ext cx="3899263" cy="185037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688"/>
          <a:stretch/>
        </p:blipFill>
        <p:spPr>
          <a:xfrm>
            <a:off x="4508861" y="2854259"/>
            <a:ext cx="6853646" cy="252328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0421748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64326" y="557665"/>
            <a:ext cx="10515600" cy="1325563"/>
          </a:xfrm>
        </p:spPr>
        <p:txBody>
          <a:bodyPr/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Всегда ли  происходит эволюционный </a:t>
            </a:r>
            <a:r>
              <a:rPr lang="ru-RU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прогресс</a:t>
            </a:r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ru-RU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7398" y="2202576"/>
            <a:ext cx="5081602" cy="369571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926" y="1883228"/>
            <a:ext cx="457200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41580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1549523" y="888430"/>
            <a:ext cx="9109166" cy="4829856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4400" b="1" i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4000" b="1" i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4000" b="1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4000" b="1" i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0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ВРЕМЯ</a:t>
            </a:r>
            <a:endParaRPr lang="ru-RU" sz="4000" b="1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04943" y="2313375"/>
            <a:ext cx="6198326" cy="1936479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усложняются формы общественного устройства, </a:t>
            </a:r>
          </a:p>
          <a:p>
            <a:pPr marL="0" indent="0" algn="ctr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меняется образ жизни людей, </a:t>
            </a:r>
          </a:p>
          <a:p>
            <a:pPr marL="0" indent="0" algn="ctr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совершенствуются технологии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9415" y="3303358"/>
            <a:ext cx="3121090" cy="207869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3624137" y="1543934"/>
            <a:ext cx="60350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общества</a:t>
            </a:r>
            <a:endParaRPr lang="ru-RU" sz="4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749" y="3425325"/>
            <a:ext cx="3085048" cy="209097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682" y="1631769"/>
            <a:ext cx="2463438" cy="226135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7144960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474720" y="522513"/>
            <a:ext cx="4632961" cy="1907177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ПРЕОБРАЗОВАНИЕ </a:t>
            </a:r>
          </a:p>
          <a:p>
            <a:pPr algn="ctr"/>
            <a:r>
              <a:rPr lang="ru-RU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ОБЩЕСТВЕННОЙ ЖИЗНИ</a:t>
            </a:r>
            <a:endParaRPr lang="ru-RU" sz="1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62149" y="3163386"/>
            <a:ext cx="4197531" cy="134112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РЕВОЛЮЦИИ</a:t>
            </a:r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688183" y="3163386"/>
            <a:ext cx="4367349" cy="134112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РЕФОРМЫ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8" name="Прямая со стрелкой 7"/>
          <p:cNvCxnSpPr/>
          <p:nvPr/>
        </p:nvCxnSpPr>
        <p:spPr>
          <a:xfrm flipH="1">
            <a:off x="3944984" y="2526027"/>
            <a:ext cx="574764" cy="57748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9" name="Рисунок 1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4489" y="4387555"/>
            <a:ext cx="2861136" cy="15157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cxnSp>
        <p:nvCxnSpPr>
          <p:cNvPr id="9" name="Прямая со стрелкой 8"/>
          <p:cNvCxnSpPr/>
          <p:nvPr/>
        </p:nvCxnSpPr>
        <p:spPr>
          <a:xfrm>
            <a:off x="7093130" y="2526027"/>
            <a:ext cx="579121" cy="54102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8" name="Рисунок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340" y="4833145"/>
            <a:ext cx="2446020" cy="146761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7267" y="4255196"/>
            <a:ext cx="3153246" cy="210216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8451823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Революция=Реформа?</a:t>
            </a:r>
            <a:endParaRPr lang="ru-RU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477282"/>
            <a:ext cx="10515600" cy="435133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5985159"/>
              </p:ext>
            </p:extLst>
          </p:nvPr>
        </p:nvGraphicFramePr>
        <p:xfrm>
          <a:off x="1114697" y="1477282"/>
          <a:ext cx="10337074" cy="49788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168537"/>
                <a:gridCol w="5168537"/>
              </a:tblGrid>
              <a:tr h="395491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РЕВОЛЮЦИЯ</a:t>
                      </a:r>
                      <a:endParaRPr lang="ru-RU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РЕФОРМА</a:t>
                      </a:r>
                      <a:endParaRPr lang="ru-RU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126773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i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Революция</a:t>
                      </a:r>
                      <a:r>
                        <a:rPr lang="ru-RU" sz="1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– это попытка внесения изменений в ход общественного развития.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1" i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Реформа </a:t>
                      </a:r>
                      <a:r>
                        <a:rPr lang="ru-RU" sz="1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(носит более мягкий характер) – это изменение какой-либо стороны жизни общества при СОХРАНЕНИИ существующего строя.</a:t>
                      </a:r>
                      <a:endParaRPr lang="ru-RU" dirty="0"/>
                    </a:p>
                  </a:txBody>
                  <a:tcPr/>
                </a:tc>
              </a:tr>
              <a:tr h="3315624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ru-RU" sz="1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Признаки:</a:t>
                      </a:r>
                    </a:p>
                    <a:p>
                      <a:pPr marL="0" indent="0">
                        <a:buNone/>
                      </a:pPr>
                      <a:r>
                        <a:rPr lang="ru-RU" sz="1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быстрый и всеобъемлющий характер;</a:t>
                      </a:r>
                    </a:p>
                    <a:p>
                      <a:pPr marL="0" indent="0">
                        <a:buNone/>
                      </a:pPr>
                      <a:r>
                        <a:rPr lang="ru-RU" sz="1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использованием незаконных способов достижения целей (применение насилия);</a:t>
                      </a:r>
                    </a:p>
                    <a:p>
                      <a:pPr marL="0" indent="0">
                        <a:buNone/>
                      </a:pPr>
                      <a:r>
                        <a:rPr lang="ru-RU" sz="1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порыв широких масс (движение «снизу»);</a:t>
                      </a:r>
                    </a:p>
                    <a:p>
                      <a:pPr marL="0" indent="0">
                        <a:buNone/>
                      </a:pPr>
                      <a:r>
                        <a:rPr lang="ru-RU" sz="1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направленностью на смену власти;</a:t>
                      </a:r>
                    </a:p>
                    <a:p>
                      <a:pPr marL="0" indent="0">
                        <a:buNone/>
                      </a:pPr>
                      <a:r>
                        <a:rPr lang="ru-RU" sz="1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всеобщность перемен.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ru-RU" sz="1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Признаки:</a:t>
                      </a:r>
                    </a:p>
                    <a:p>
                      <a:pPr marL="0" indent="0">
                        <a:buNone/>
                      </a:pPr>
                      <a:r>
                        <a:rPr lang="ru-RU" sz="1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осуществляется «сверху»;</a:t>
                      </a:r>
                    </a:p>
                    <a:p>
                      <a:pPr marL="0" indent="0">
                        <a:buNone/>
                      </a:pPr>
                      <a:r>
                        <a:rPr lang="ru-RU" sz="1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властные органы определяют основные направления и характер, средства и методы проведения;</a:t>
                      </a:r>
                    </a:p>
                    <a:p>
                      <a:pPr marL="0" indent="0">
                        <a:buNone/>
                      </a:pPr>
                      <a:r>
                        <a:rPr lang="ru-RU" sz="1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медленный, ограниченный характер; </a:t>
                      </a:r>
                    </a:p>
                    <a:p>
                      <a:pPr>
                        <a:buFontTx/>
                        <a:buChar char="-"/>
                      </a:pPr>
                      <a:r>
                        <a:rPr lang="ru-RU" sz="1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законные, общепризнанные методы осуществления; </a:t>
                      </a:r>
                    </a:p>
                    <a:p>
                      <a:pPr>
                        <a:buFontTx/>
                        <a:buChar char="-"/>
                      </a:pPr>
                      <a:r>
                        <a:rPr lang="ru-RU" sz="1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направленность на укрепление действующего политического строя.</a:t>
                      </a:r>
                    </a:p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603546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03366" y="763346"/>
            <a:ext cx="10515600" cy="1325563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человечества </a:t>
            </a:r>
            <a:b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b="1" i="1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веке</a:t>
            </a:r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94013" y="2836410"/>
            <a:ext cx="4421777" cy="64702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ГЛОБАЛИЗАЦИЯ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352210" y="2338977"/>
            <a:ext cx="3375661" cy="1048511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Позитивное отношение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344592" y="3683725"/>
            <a:ext cx="3383279" cy="1044735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Противники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7" name="Прямая со стрелкой 6"/>
          <p:cNvCxnSpPr/>
          <p:nvPr/>
        </p:nvCxnSpPr>
        <p:spPr>
          <a:xfrm flipV="1">
            <a:off x="5305697" y="2899809"/>
            <a:ext cx="1809206" cy="8618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>
            <a:off x="5305697" y="3387488"/>
            <a:ext cx="1809206" cy="58362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2" name="Рисунок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9158" y="3483430"/>
            <a:ext cx="3441518" cy="3090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03001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Глобальные проблемы</a:t>
            </a:r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590494"/>
            <a:ext cx="10515600" cy="4351338"/>
          </a:xfrm>
        </p:spPr>
        <p:txBody>
          <a:bodyPr/>
          <a:lstStyle/>
          <a:p>
            <a:pPr algn="just">
              <a:buFontTx/>
              <a:buChar char="-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загрязнение и разрушение природной среды обитания человека;</a:t>
            </a:r>
          </a:p>
          <a:p>
            <a:pPr algn="just">
              <a:buFontTx/>
              <a:buChar char="-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величение числа техногенных катастроф;</a:t>
            </a:r>
          </a:p>
          <a:p>
            <a:pPr algn="just">
              <a:buFontTx/>
              <a:buChar char="-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гроза мирового терроризма;</a:t>
            </a:r>
          </a:p>
          <a:p>
            <a:pPr algn="just">
              <a:buFontTx/>
              <a:buChar char="-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ктивная пропаганда насилия и жестокого обращения;</a:t>
            </a:r>
          </a:p>
          <a:p>
            <a:pPr algn="just">
              <a:buFontTx/>
              <a:buChar char="-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роблема народонаселения и др.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724" y="4380931"/>
            <a:ext cx="3436504" cy="214781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7181" y="4552910"/>
            <a:ext cx="3246942" cy="180385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3075" y="3766163"/>
            <a:ext cx="4480725" cy="251816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46912743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Домашнее задание</a:t>
            </a:r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477282"/>
            <a:ext cx="10515600" cy="1596844"/>
          </a:xfrm>
        </p:spPr>
        <p:txBody>
          <a:bodyPr/>
          <a:lstStyle/>
          <a:p>
            <a:pPr marL="514350" indent="-514350" algn="just">
              <a:buAutoNum type="arabicParenR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Параграф №4 (читать);</a:t>
            </a:r>
          </a:p>
          <a:p>
            <a:pPr marL="514350" indent="-514350" algn="just">
              <a:buAutoNum type="arabicParenR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Рубрика «Проверим себя» № 3 (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пис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.);</a:t>
            </a:r>
          </a:p>
          <a:p>
            <a:pPr marL="514350" indent="-514350" algn="just">
              <a:buAutoNum type="arabicParenR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Рубрика «В классе и дома» №1,2 (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пис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.).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3894" y="3161212"/>
            <a:ext cx="6488974" cy="340671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44529538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70</TotalTime>
  <Words>219</Words>
  <Application>Microsoft Office PowerPoint</Application>
  <PresentationFormat>Широкоэкранный</PresentationFormat>
  <Paragraphs>49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4" baseType="lpstr">
      <vt:lpstr>Arial</vt:lpstr>
      <vt:lpstr>Calibri</vt:lpstr>
      <vt:lpstr>Calibri Light</vt:lpstr>
      <vt:lpstr>Times New Roman</vt:lpstr>
      <vt:lpstr>Тема Office</vt:lpstr>
      <vt:lpstr>Развитие общества</vt:lpstr>
      <vt:lpstr>Что общего между развитием общества и эволюцией в мире природы?</vt:lpstr>
      <vt:lpstr>Всегда ли  происходит эволюционный прогресс?</vt:lpstr>
      <vt:lpstr>Презентация PowerPoint</vt:lpstr>
      <vt:lpstr>Презентация PowerPoint</vt:lpstr>
      <vt:lpstr>Революция=Реформа?</vt:lpstr>
      <vt:lpstr>Развитие человечества  в 21 веке</vt:lpstr>
      <vt:lpstr>Глобальные проблемы</vt:lpstr>
      <vt:lpstr>Домашнее задание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Развитие общества</dc:title>
  <dc:creator>Учитель</dc:creator>
  <cp:lastModifiedBy>Учитель</cp:lastModifiedBy>
  <cp:revision>9</cp:revision>
  <dcterms:created xsi:type="dcterms:W3CDTF">2021-09-30T03:49:54Z</dcterms:created>
  <dcterms:modified xsi:type="dcterms:W3CDTF">2021-10-01T03:46:56Z</dcterms:modified>
</cp:coreProperties>
</file>