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7" r:id="rId2"/>
    <p:sldId id="265" r:id="rId3"/>
    <p:sldId id="256" r:id="rId4"/>
    <p:sldId id="259" r:id="rId5"/>
    <p:sldId id="260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6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flip="none" rotWithShape="1">
          <a:gsLst>
            <a:gs pos="0">
              <a:srgbClr val="B1DDFF"/>
            </a:gs>
            <a:gs pos="100000">
              <a:srgbClr val="B1DDFF">
                <a:lumMod val="64000"/>
                <a:lumOff val="36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2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368300" ty="203200" sx="64000" sy="6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C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2AED8E5B-0D98-4FE1-9B26-D1041E3A89F9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159CD-DA3A-463F-AFEF-A68838A6859B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2A925-E007-46C2-84AB-35EE10DCAD39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DCB-466C-4061-8D51-D3254DD77FA1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flip="none" rotWithShape="1">
          <a:gsLst>
            <a:gs pos="0">
              <a:schemeClr val="bg2">
                <a:tint val="80000"/>
                <a:shade val="100000"/>
                <a:satMod val="300000"/>
              </a:schemeClr>
            </a:gs>
            <a:gs pos="100000">
              <a:srgbClr val="B1DDFF">
                <a:lumMod val="64000"/>
                <a:lumOff val="36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2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68300" ty="203200" sx="64000" sy="6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C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bg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642357F-39F6-401C-9FF8-3072724998F3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DB09B-D413-414E-B13F-B1984CD8FF65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F992-55E7-4B2D-A6F1-8C9243CBFE1B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98110-BAA6-4256-A2E5-BB66A47D2616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3892-3343-4E4E-B81B-70A099359AD2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2F85-D33A-46AF-9088-5A7400C1018E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rgbClr val="969696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ffectLst>
                  <a:outerShdw blurRad="12700" dist="381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EB3A624-F501-46A9-B8CA-4949E24E27C8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lang="en-US" sz="1000" kern="1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381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0C4D3C1-679D-44D8-8A9C-D402CE4EF569}" type="datetimeFigureOut">
              <a:rPr lang="en-US" dirty="0"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831273"/>
            <a:ext cx="10058400" cy="5203767"/>
          </a:xfrm>
        </p:spPr>
        <p:txBody>
          <a:bodyPr>
            <a:normAutofit fontScale="92500" lnSpcReduction="20000"/>
          </a:bodyPr>
          <a:lstStyle/>
          <a:p>
            <a:r>
              <a:rPr lang="ru-RU" sz="4800" dirty="0">
                <a:latin typeface="Bahnschrift SemiBold Condensed" panose="020B0502040204020203" pitchFamily="34" charset="0"/>
              </a:rPr>
              <a:t>Чтение текста </a:t>
            </a:r>
            <a:r>
              <a:rPr lang="ru-RU" sz="4800" dirty="0" smtClean="0">
                <a:latin typeface="Bahnschrift SemiBold Condensed" panose="020B0502040204020203" pitchFamily="34" charset="0"/>
              </a:rPr>
              <a:t>вслух</a:t>
            </a:r>
          </a:p>
          <a:p>
            <a:pPr marL="0" indent="0">
              <a:buNone/>
            </a:pPr>
            <a:endParaRPr lang="ru-RU" sz="4800" dirty="0" smtClean="0">
              <a:latin typeface="Bahnschrift SemiBold Condensed" panose="020B0502040204020203" pitchFamily="34" charset="0"/>
            </a:endParaRPr>
          </a:p>
          <a:p>
            <a:r>
              <a:rPr lang="ru-RU" sz="4800" dirty="0">
                <a:solidFill>
                  <a:srgbClr val="FFFF99"/>
                </a:solidFill>
                <a:latin typeface="Bahnschrift SemiBold Condensed" panose="020B0502040204020203" pitchFamily="34" charset="0"/>
              </a:rPr>
              <a:t>Подробный пересказ текста с включением приведённого </a:t>
            </a:r>
            <a:r>
              <a:rPr lang="ru-RU" sz="4800" dirty="0" smtClean="0">
                <a:solidFill>
                  <a:srgbClr val="FFFF99"/>
                </a:solidFill>
                <a:latin typeface="Bahnschrift SemiBold Condensed" panose="020B0502040204020203" pitchFamily="34" charset="0"/>
              </a:rPr>
              <a:t>высказывания</a:t>
            </a:r>
          </a:p>
          <a:p>
            <a:pPr marL="0" indent="0">
              <a:buNone/>
            </a:pPr>
            <a:endParaRPr lang="ru-RU" sz="4800" dirty="0" smtClean="0">
              <a:latin typeface="Bahnschrift SemiBold Condensed" panose="020B0502040204020203" pitchFamily="34" charset="0"/>
            </a:endParaRPr>
          </a:p>
          <a:p>
            <a:r>
              <a:rPr lang="ru-RU" sz="4800" dirty="0">
                <a:latin typeface="Bahnschrift SemiBold Condensed" panose="020B0502040204020203" pitchFamily="34" charset="0"/>
              </a:rPr>
              <a:t>Монологическое </a:t>
            </a:r>
            <a:r>
              <a:rPr lang="ru-RU" sz="4800" dirty="0" smtClean="0">
                <a:latin typeface="Bahnschrift SemiBold Condensed" panose="020B0502040204020203" pitchFamily="34" charset="0"/>
              </a:rPr>
              <a:t>высказывание</a:t>
            </a:r>
          </a:p>
          <a:p>
            <a:pPr marL="0" indent="0">
              <a:buNone/>
            </a:pPr>
            <a:endParaRPr lang="ru-RU" sz="4800" dirty="0" smtClean="0">
              <a:latin typeface="Bahnschrift SemiBold Condensed" panose="020B0502040204020203" pitchFamily="34" charset="0"/>
            </a:endParaRPr>
          </a:p>
          <a:p>
            <a:r>
              <a:rPr lang="ru-RU" sz="4800" dirty="0" smtClean="0">
                <a:solidFill>
                  <a:srgbClr val="FFFF99"/>
                </a:solidFill>
                <a:latin typeface="Bahnschrift SemiBold Condensed" panose="020B0502040204020203" pitchFamily="34" charset="0"/>
              </a:rPr>
              <a:t>Диалог</a:t>
            </a:r>
            <a:endParaRPr lang="ru-RU" sz="4800" dirty="0">
              <a:solidFill>
                <a:srgbClr val="FFFF99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479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" y="651353"/>
            <a:ext cx="10797436" cy="5699343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b="1" dirty="0"/>
              <a:t>Текст</a:t>
            </a:r>
            <a:r>
              <a:rPr lang="ru-RU" dirty="0"/>
              <a:t>- это группа предложений, объединённых одной__________________________ </a:t>
            </a:r>
            <a:r>
              <a:rPr lang="ru-RU" dirty="0" smtClean="0"/>
              <a:t>.</a:t>
            </a:r>
          </a:p>
          <a:p>
            <a:pPr marL="0" lvl="0" indent="0">
              <a:buNone/>
            </a:pPr>
            <a:r>
              <a:rPr lang="ru-RU" dirty="0" smtClean="0"/>
              <a:t>Предложения </a:t>
            </a:r>
            <a:r>
              <a:rPr lang="ru-RU" dirty="0"/>
              <a:t>в тексте могут быть связаны как ____________, так и _____________ </a:t>
            </a:r>
            <a:r>
              <a:rPr lang="ru-RU" dirty="0" smtClean="0"/>
              <a:t>.</a:t>
            </a:r>
            <a:endParaRPr lang="ru-RU" dirty="0"/>
          </a:p>
          <a:p>
            <a:pPr marL="0" lvl="0" indent="0">
              <a:buNone/>
            </a:pPr>
            <a:r>
              <a:rPr lang="ru-RU" u="sng" dirty="0"/>
              <a:t>Признаки текста:</a:t>
            </a:r>
          </a:p>
          <a:p>
            <a:pPr lvl="0"/>
            <a:r>
              <a:rPr lang="ru-RU" dirty="0"/>
              <a:t>Текст состоит из ____________ </a:t>
            </a:r>
            <a:r>
              <a:rPr lang="ru-RU" dirty="0" smtClean="0"/>
              <a:t>предложений.</a:t>
            </a:r>
            <a:endParaRPr lang="ru-RU" dirty="0"/>
          </a:p>
          <a:p>
            <a:pPr lvl="0"/>
            <a:r>
              <a:rPr lang="ru-RU" dirty="0"/>
              <a:t>В тексте предложения связаны </a:t>
            </a:r>
            <a:r>
              <a:rPr lang="ru-RU" dirty="0" smtClean="0"/>
              <a:t>___________.</a:t>
            </a:r>
            <a:endParaRPr lang="ru-RU" dirty="0"/>
          </a:p>
          <a:p>
            <a:pPr lvl="0"/>
            <a:r>
              <a:rPr lang="ru-RU" dirty="0"/>
              <a:t>Все предложения в тексте объединены </a:t>
            </a:r>
            <a:r>
              <a:rPr lang="ru-RU" dirty="0" smtClean="0"/>
              <a:t>__________.</a:t>
            </a:r>
            <a:endParaRPr lang="ru-RU" dirty="0"/>
          </a:p>
          <a:p>
            <a:pPr lvl="0"/>
            <a:r>
              <a:rPr lang="ru-RU" dirty="0"/>
              <a:t>Текст состоит из 3 частей: </a:t>
            </a:r>
            <a:r>
              <a:rPr lang="ru-RU" dirty="0" smtClean="0"/>
              <a:t>__________________.</a:t>
            </a:r>
            <a:endParaRPr lang="ru-RU" dirty="0"/>
          </a:p>
          <a:p>
            <a:pPr marL="0" lvl="0" indent="0">
              <a:buNone/>
            </a:pPr>
            <a:r>
              <a:rPr lang="ru-RU" dirty="0"/>
              <a:t>Тема текста- это то</a:t>
            </a:r>
            <a:r>
              <a:rPr lang="ru-RU" dirty="0" smtClean="0"/>
              <a:t>,________.</a:t>
            </a:r>
            <a:endParaRPr lang="ru-RU" dirty="0"/>
          </a:p>
          <a:p>
            <a:pPr marL="0" lvl="0" indent="0">
              <a:buNone/>
            </a:pPr>
            <a:r>
              <a:rPr lang="ru-RU" dirty="0"/>
              <a:t>Текст обычно разделён на части, которые называются </a:t>
            </a:r>
            <a:r>
              <a:rPr lang="ru-RU" dirty="0" smtClean="0"/>
              <a:t>__________, </a:t>
            </a:r>
            <a:r>
              <a:rPr lang="ru-RU" dirty="0"/>
              <a:t>каждый абзац отделён от другого, так как в нём содержится своя </a:t>
            </a:r>
            <a:r>
              <a:rPr lang="ru-RU" dirty="0" smtClean="0"/>
              <a:t>_____________.</a:t>
            </a:r>
            <a:endParaRPr lang="ru-RU" dirty="0"/>
          </a:p>
          <a:p>
            <a:pPr marL="0" lvl="0" indent="0">
              <a:buNone/>
            </a:pPr>
            <a:r>
              <a:rPr lang="ru-RU" dirty="0"/>
              <a:t>Основная мысль текста - это то, что</a:t>
            </a:r>
            <a:r>
              <a:rPr lang="ru-RU" dirty="0" smtClean="0"/>
              <a:t>______.</a:t>
            </a:r>
            <a:endParaRPr lang="ru-RU" dirty="0"/>
          </a:p>
          <a:p>
            <a:pPr marL="0" lvl="0" indent="0">
              <a:buNone/>
            </a:pPr>
            <a:r>
              <a:rPr lang="ru-RU" dirty="0"/>
              <a:t>В </a:t>
            </a:r>
            <a:r>
              <a:rPr lang="ru-RU" dirty="0" smtClean="0"/>
              <a:t>___________________рассказывается </a:t>
            </a:r>
            <a:r>
              <a:rPr lang="ru-RU" dirty="0"/>
              <a:t>о последовательно происходящих действиях и событиях. К ним можно поставить вопросы что? когда? где? как? (они происходили)</a:t>
            </a:r>
          </a:p>
          <a:p>
            <a:pPr marL="0" lvl="0" indent="0">
              <a:buNone/>
            </a:pPr>
            <a:r>
              <a:rPr lang="ru-RU" dirty="0"/>
              <a:t>В </a:t>
            </a:r>
            <a:r>
              <a:rPr lang="ru-RU" dirty="0" smtClean="0"/>
              <a:t>___________________называются</a:t>
            </a:r>
            <a:r>
              <a:rPr lang="ru-RU" dirty="0"/>
              <a:t>, описываются признаки чего-либо или кого-либо: предметов, природы, мест, людей, животных. К этим текстам можно поставить вопрос какой?  каков? (предмет, человек и т.д.)</a:t>
            </a:r>
          </a:p>
          <a:p>
            <a:pPr marL="0" lvl="0" indent="0">
              <a:buNone/>
            </a:pPr>
            <a:r>
              <a:rPr lang="ru-RU" dirty="0"/>
              <a:t>В </a:t>
            </a:r>
            <a:r>
              <a:rPr lang="ru-RU" dirty="0" smtClean="0"/>
              <a:t>_________________что-то </a:t>
            </a:r>
            <a:r>
              <a:rPr lang="ru-RU" dirty="0"/>
              <a:t>объясняется или доказывается, говорится о причинах действий, событий, явлений, устанавливаются взаимосвязи между действиями, событиями, явлениями.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571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1708" y="3416531"/>
            <a:ext cx="9068586" cy="1265531"/>
          </a:xfrm>
        </p:spPr>
        <p:txBody>
          <a:bodyPr/>
          <a:lstStyle/>
          <a:p>
            <a:r>
              <a:rPr lang="ru-RU" sz="6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Урок-практикум </a:t>
            </a:r>
            <a:br>
              <a:rPr lang="ru-RU" sz="6000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6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«Монологическое высказывание»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3001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980902"/>
            <a:ext cx="10058400" cy="5054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i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Цели урока:</a:t>
            </a:r>
          </a:p>
          <a:p>
            <a:pPr marL="342900" indent="-342900">
              <a:buAutoNum type="arabicPeriod"/>
            </a:pPr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Закрепить </a:t>
            </a:r>
            <a:r>
              <a:rPr lang="ru-RU" sz="5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знания </a:t>
            </a:r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…</a:t>
            </a:r>
          </a:p>
          <a:p>
            <a:pPr marL="342900" indent="-342900">
              <a:buAutoNum type="arabicPeriod"/>
            </a:pPr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Развивать …</a:t>
            </a:r>
          </a:p>
          <a:p>
            <a:pPr marL="342900" indent="-342900">
              <a:buAutoNum type="arabicPeriod"/>
            </a:pPr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Научиться …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79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Предмет описания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 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раскрывается 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через перечисление</a:t>
            </a:r>
            <a:r>
              <a:rPr lang="ru-RU" sz="2400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признаков;</a:t>
            </a:r>
          </a:p>
          <a:p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Описание статично, действие не 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развивается;</a:t>
            </a:r>
          </a:p>
          <a:p>
            <a:r>
              <a:rPr lang="ru-RU" sz="2400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Ведущая часть речи </a:t>
            </a:r>
            <a:r>
              <a:rPr lang="ru-RU" sz="24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—</a:t>
            </a:r>
            <a:r>
              <a:rPr lang="ru-RU" sz="2400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 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имя существительное, имя 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прилагательное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;</a:t>
            </a:r>
            <a:endParaRPr lang="ru-RU" sz="24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r>
              <a:rPr lang="ru-RU" sz="2400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Принцип построения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 — 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однотипность конструкций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;</a:t>
            </a:r>
          </a:p>
          <a:p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О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писание 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может быть дано как в 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настоящем, 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так и в прошедшем и будущем </a:t>
            </a:r>
            <a:r>
              <a:rPr lang="ru-RU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времени. В </a:t>
            </a:r>
            <a:r>
              <a:rPr lang="ru-RU" sz="2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описании невозможно сочетание времен глагола.</a:t>
            </a:r>
            <a:endParaRPr lang="ru-RU" sz="24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9775" y="764462"/>
            <a:ext cx="9805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Признаки текста-описания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977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23445" y="855902"/>
            <a:ext cx="5545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Виды описания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427316" y="2477193"/>
            <a:ext cx="1562793" cy="1463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95999" y="2369127"/>
            <a:ext cx="0" cy="11970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262851" y="2477193"/>
            <a:ext cx="1845425" cy="1354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64029" y="4214553"/>
            <a:ext cx="27930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B0F0"/>
                </a:solidFill>
              </a:rPr>
              <a:t>Описание предмета, животного или человека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63440" y="4214553"/>
            <a:ext cx="2818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B0F0"/>
                </a:solidFill>
              </a:rPr>
              <a:t>Описание</a:t>
            </a:r>
            <a:r>
              <a:rPr lang="ru-RU" dirty="0" smtClean="0"/>
              <a:t> </a:t>
            </a:r>
            <a:r>
              <a:rPr lang="ru-RU" sz="2800" dirty="0">
                <a:solidFill>
                  <a:srgbClr val="00B0F0"/>
                </a:solidFill>
              </a:rPr>
              <a:t>места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94865" y="4214553"/>
            <a:ext cx="27847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B0F0"/>
                </a:solidFill>
              </a:rPr>
              <a:t>Описание</a:t>
            </a:r>
            <a:r>
              <a:rPr lang="ru-RU" dirty="0" smtClean="0"/>
              <a:t> </a:t>
            </a:r>
            <a:r>
              <a:rPr lang="ru-RU" sz="2800" dirty="0">
                <a:solidFill>
                  <a:srgbClr val="00B0F0"/>
                </a:solidFill>
              </a:rPr>
              <a:t>состояния</a:t>
            </a:r>
            <a:r>
              <a:rPr lang="ru-RU" dirty="0" smtClean="0"/>
              <a:t> </a:t>
            </a:r>
            <a:r>
              <a:rPr lang="ru-RU" sz="2800" dirty="0">
                <a:solidFill>
                  <a:srgbClr val="00B0F0"/>
                </a:solidFill>
              </a:rPr>
              <a:t>(среды или человека)</a:t>
            </a:r>
          </a:p>
        </p:txBody>
      </p:sp>
    </p:spTree>
    <p:extLst>
      <p:ext uri="{BB962C8B-B14F-4D97-AF65-F5344CB8AC3E}">
        <p14:creationId xmlns:p14="http://schemas.microsoft.com/office/powerpoint/2010/main" val="140756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02266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«Любимое занятие в нашей семье»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" t="16512" r="9937" b="20356"/>
          <a:stretch/>
        </p:blipFill>
        <p:spPr bwMode="auto">
          <a:xfrm>
            <a:off x="2830882" y="1473866"/>
            <a:ext cx="6526060" cy="49018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247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24693" t="17388" r="25601" b="17617"/>
          <a:stretch/>
        </p:blipFill>
        <p:spPr bwMode="auto">
          <a:xfrm>
            <a:off x="1961804" y="382386"/>
            <a:ext cx="8212974" cy="61098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0810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373545"/>
      </a:dk2>
      <a:lt2>
        <a:srgbClr val="BCD0E0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6793CD"/>
      </a:accent6>
      <a:hlink>
        <a:srgbClr val="6B9F25"/>
      </a:hlink>
      <a:folHlink>
        <a:srgbClr val="9F6715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913DB040-6816-4415-960D-8178C78575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50</TotalTime>
  <Words>131</Words>
  <Application>Microsoft Office PowerPoint</Application>
  <PresentationFormat>Широкоэкранный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Bahnschrift SemiBold Condensed</vt:lpstr>
      <vt:lpstr>Century Gothic</vt:lpstr>
      <vt:lpstr>Савон</vt:lpstr>
      <vt:lpstr>Презентация PowerPoint</vt:lpstr>
      <vt:lpstr>Презентация PowerPoint</vt:lpstr>
      <vt:lpstr>Урок-практикум  «Монологическое высказывание» </vt:lpstr>
      <vt:lpstr>Презентация PowerPoint</vt:lpstr>
      <vt:lpstr>Презентация PowerPoint</vt:lpstr>
      <vt:lpstr>Презентация PowerPoint</vt:lpstr>
      <vt:lpstr>«Любимое занятие в нашей семье»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2021-12-13T16:55:55Z</dcterms:created>
  <dcterms:modified xsi:type="dcterms:W3CDTF">2022-09-24T07:33:09Z</dcterms:modified>
</cp:coreProperties>
</file>