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6"/>
  </p:notesMasterIdLst>
  <p:sldIdLst>
    <p:sldId id="291" r:id="rId2"/>
    <p:sldId id="292" r:id="rId3"/>
    <p:sldId id="257" r:id="rId4"/>
    <p:sldId id="258" r:id="rId5"/>
    <p:sldId id="296" r:id="rId6"/>
    <p:sldId id="267" r:id="rId7"/>
    <p:sldId id="332" r:id="rId8"/>
    <p:sldId id="281" r:id="rId9"/>
    <p:sldId id="295" r:id="rId10"/>
    <p:sldId id="268" r:id="rId11"/>
    <p:sldId id="333" r:id="rId12"/>
    <p:sldId id="334" r:id="rId13"/>
    <p:sldId id="338" r:id="rId14"/>
    <p:sldId id="339" r:id="rId15"/>
    <p:sldId id="342" r:id="rId16"/>
    <p:sldId id="340" r:id="rId17"/>
    <p:sldId id="341" r:id="rId18"/>
    <p:sldId id="343" r:id="rId19"/>
    <p:sldId id="344" r:id="rId20"/>
    <p:sldId id="299" r:id="rId21"/>
    <p:sldId id="330" r:id="rId22"/>
    <p:sldId id="272" r:id="rId23"/>
    <p:sldId id="335" r:id="rId24"/>
    <p:sldId id="302" r:id="rId25"/>
    <p:sldId id="336" r:id="rId26"/>
    <p:sldId id="273" r:id="rId27"/>
    <p:sldId id="274" r:id="rId28"/>
    <p:sldId id="337" r:id="rId29"/>
    <p:sldId id="275" r:id="rId30"/>
    <p:sldId id="303" r:id="rId31"/>
    <p:sldId id="278" r:id="rId32"/>
    <p:sldId id="263" r:id="rId33"/>
    <p:sldId id="305" r:id="rId34"/>
    <p:sldId id="264" r:id="rId35"/>
    <p:sldId id="306" r:id="rId36"/>
    <p:sldId id="307" r:id="rId37"/>
    <p:sldId id="288" r:id="rId38"/>
    <p:sldId id="317" r:id="rId39"/>
    <p:sldId id="310" r:id="rId40"/>
    <p:sldId id="316" r:id="rId41"/>
    <p:sldId id="319" r:id="rId42"/>
    <p:sldId id="315" r:id="rId43"/>
    <p:sldId id="320" r:id="rId44"/>
    <p:sldId id="314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EBC3"/>
    <a:srgbClr val="CCFFCC"/>
    <a:srgbClr val="FFFFCC"/>
    <a:srgbClr val="CCFF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385" autoAdjust="0"/>
  </p:normalViewPr>
  <p:slideViewPr>
    <p:cSldViewPr>
      <p:cViewPr varScale="1">
        <p:scale>
          <a:sx n="45" d="100"/>
          <a:sy n="45" d="100"/>
        </p:scale>
        <p:origin x="-23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9A41B0-A34C-4813-B643-F71991BE5743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0DB80E-47DE-40EB-A3C0-3A195672E1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5594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0DB80E-47DE-40EB-A3C0-3A195672E1ED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35875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механизме отдельные тела для переноса (передачи) движения могут быть не только твердыми, но и жидкими или газообразными(гидропресс, </a:t>
            </a:r>
            <a:r>
              <a:rPr lang="ru-RU" dirty="0" err="1" smtClean="0"/>
              <a:t>пневмопривод</a:t>
            </a:r>
            <a:r>
              <a:rPr lang="ru-RU" smtClean="0"/>
              <a:t>), </a:t>
            </a:r>
            <a:r>
              <a:rPr lang="ru-RU" dirty="0" smtClean="0"/>
              <a:t>а также перенос энергии может осуществляться электромагнитными </a:t>
            </a:r>
            <a:r>
              <a:rPr lang="ru-RU" smtClean="0"/>
              <a:t>полями(электромагнитный клапан)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0DB80E-47DE-40EB-A3C0-3A195672E1ED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14182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 smtClean="0"/>
              <a:t>Всп</a:t>
            </a:r>
            <a:r>
              <a:rPr lang="ru-RU" dirty="0" smtClean="0"/>
              <a:t>. Переход – не сопровождаются изменением формы, размеров, шероховатости поверхности…. Но</a:t>
            </a:r>
            <a:r>
              <a:rPr lang="ru-RU" baseline="0" dirty="0" smtClean="0"/>
              <a:t> необходимы – например установка заготовки, смена инструмента…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0DB80E-47DE-40EB-A3C0-3A195672E1ED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39225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Схема обработки уступов</a:t>
            </a:r>
            <a:r>
              <a:rPr lang="ru-RU" baseline="0" dirty="0" smtClean="0"/>
              <a:t> заготовки детали с двух сторон в два </a:t>
            </a:r>
            <a:r>
              <a:rPr lang="ru-RU" baseline="0" dirty="0" err="1" smtClean="0"/>
              <a:t>установа</a:t>
            </a:r>
            <a:r>
              <a:rPr lang="ru-RU" baseline="0" dirty="0" smtClean="0"/>
              <a:t>. Уступы обрабатываются последовательно: вначале обрабатывается уступ первая позиция. Затем заготовку снимают, поворачивают и снова закрепляют и обрабатывают уступ с другой стороны.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0DB80E-47DE-40EB-A3C0-3A195672E1ED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29202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Обычно приемами являются вспомогательные действия, постановка или снятие заготовки, пуск станка, переключение скорости  или передачи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0DB80E-47DE-40EB-A3C0-3A195672E1ED}" type="slidenum">
              <a:rPr lang="ru-RU" smtClean="0"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14825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Обычно приемами являются вспомогательные действия, постановка или снятие заготовки, пуск станка, переключение скорости  или передачи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0DB80E-47DE-40EB-A3C0-3A195672E1ED}" type="slidenum">
              <a:rPr lang="ru-RU" smtClean="0"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67608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Обычно приемами являются вспомогательные действия, постановка или снятие заготовки, пуск станка, переключение скорости  или передачи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0DB80E-47DE-40EB-A3C0-3A195672E1ED}" type="slidenum">
              <a:rPr lang="ru-RU" smtClean="0"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73106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C0F07E2-D047-4036-96F3-D337D61C878B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60FBF699-2418-4396-9D84-04C27B85098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F07E2-D047-4036-96F3-D337D61C878B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F699-2418-4396-9D84-04C27B8509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/>
          <a:p>
            <a:fld id="{4C0F07E2-D047-4036-96F3-D337D61C878B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0FBF699-2418-4396-9D84-04C27B8509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F07E2-D047-4036-96F3-D337D61C878B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F699-2418-4396-9D84-04C27B8509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C0F07E2-D047-4036-96F3-D337D61C878B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/>
          <a:p>
            <a:fld id="{60FBF699-2418-4396-9D84-04C27B85098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F07E2-D047-4036-96F3-D337D61C878B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F699-2418-4396-9D84-04C27B8509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F07E2-D047-4036-96F3-D337D61C878B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F699-2418-4396-9D84-04C27B8509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F07E2-D047-4036-96F3-D337D61C878B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F699-2418-4396-9D84-04C27B8509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C0F07E2-D047-4036-96F3-D337D61C878B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F699-2418-4396-9D84-04C27B8509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F07E2-D047-4036-96F3-D337D61C878B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F699-2418-4396-9D84-04C27B8509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F07E2-D047-4036-96F3-D337D61C878B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F699-2418-4396-9D84-04C27B85098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4C0F07E2-D047-4036-96F3-D337D61C878B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60FBF699-2418-4396-9D84-04C27B85098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476672"/>
            <a:ext cx="8348464" cy="2190105"/>
          </a:xfrm>
        </p:spPr>
        <p:txBody>
          <a:bodyPr/>
          <a:lstStyle/>
          <a:p>
            <a:r>
              <a:rPr lang="ru-RU" b="1" dirty="0"/>
              <a:t>Производственный и технологический  процессы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3222104"/>
            <a:ext cx="7704856" cy="240776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9552" y="137135"/>
            <a:ext cx="7632848" cy="38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b="1" cap="all" dirty="0" err="1">
                <a:solidFill>
                  <a:srgbClr val="F9B639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  <a:cs typeface="Calibri"/>
              </a:rPr>
              <a:t>гАПОУ</a:t>
            </a:r>
            <a:r>
              <a:rPr lang="ru-RU" b="1" cap="all" dirty="0">
                <a:solidFill>
                  <a:srgbClr val="F9B639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  <a:cs typeface="Calibri"/>
              </a:rPr>
              <a:t> СО КАМЕНСК-УРАЛЬСКИЙ РАДИОТЕХНИЧЕСКИЙ ТЕХНИКУМ</a:t>
            </a:r>
            <a:endParaRPr lang="ru-RU" b="1" dirty="0">
              <a:solidFill>
                <a:srgbClr val="F9B639">
                  <a:lumMod val="40000"/>
                  <a:lumOff val="6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imes New Roman"/>
              <a:cs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55976" y="6165304"/>
            <a:ext cx="4536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cap="all" dirty="0" smtClean="0">
                <a:solidFill>
                  <a:srgbClr val="F9B639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Преподаватель:   </a:t>
            </a:r>
            <a:r>
              <a:rPr lang="ru-RU" b="1" cap="all" dirty="0" err="1" smtClean="0">
                <a:solidFill>
                  <a:srgbClr val="F9B639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Лесюк</a:t>
            </a:r>
            <a:r>
              <a:rPr lang="ru-RU" b="1" cap="all" dirty="0" smtClean="0">
                <a:solidFill>
                  <a:srgbClr val="F9B639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 </a:t>
            </a:r>
            <a:r>
              <a:rPr lang="ru-RU" b="1" cap="all" dirty="0" err="1" smtClean="0">
                <a:solidFill>
                  <a:srgbClr val="F9B639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в.с</a:t>
            </a:r>
            <a:r>
              <a:rPr lang="ru-RU" b="1" cap="all" dirty="0" smtClean="0">
                <a:solidFill>
                  <a:srgbClr val="F9B639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.</a:t>
            </a:r>
            <a:endParaRPr lang="ru-RU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236418"/>
            <a:ext cx="476672" cy="47667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355976" y="6152792"/>
            <a:ext cx="4536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cap="all" dirty="0" smtClean="0">
                <a:solidFill>
                  <a:srgbClr val="F9B639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Преподаватель:   </a:t>
            </a:r>
            <a:r>
              <a:rPr lang="ru-RU" b="1" cap="all" dirty="0" err="1" smtClean="0">
                <a:solidFill>
                  <a:srgbClr val="F9B639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Лесюк</a:t>
            </a:r>
            <a:r>
              <a:rPr lang="ru-RU" b="1" cap="all" dirty="0" smtClean="0">
                <a:solidFill>
                  <a:srgbClr val="F9B639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 </a:t>
            </a:r>
            <a:r>
              <a:rPr lang="ru-RU" b="1" cap="all" dirty="0" err="1" smtClean="0">
                <a:solidFill>
                  <a:srgbClr val="F9B639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в.с</a:t>
            </a:r>
            <a:r>
              <a:rPr lang="ru-RU" b="1" cap="all" dirty="0" smtClean="0">
                <a:solidFill>
                  <a:srgbClr val="F9B639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.</a:t>
            </a:r>
            <a:endParaRPr lang="ru-RU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33035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6632"/>
            <a:ext cx="8568952" cy="6741368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	</a:t>
            </a:r>
            <a:r>
              <a:rPr lang="ru-RU" sz="3400" b="1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Установлены следующие разновидности технологического процесса:</a:t>
            </a:r>
          </a:p>
          <a:p>
            <a:pPr marL="0" indent="0" algn="ctr">
              <a:buNone/>
            </a:pPr>
            <a:r>
              <a:rPr lang="ru-RU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литье, формование, спекание, гальванопластика, обработка давлением, термическая обработка,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8" y="3933056"/>
            <a:ext cx="3832588" cy="259228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236418"/>
            <a:ext cx="476672" cy="4766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1577" y="3924794"/>
            <a:ext cx="3915434" cy="2600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056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6632"/>
            <a:ext cx="8784976" cy="6741368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	</a:t>
            </a:r>
            <a:r>
              <a:rPr lang="ru-RU" sz="3400" b="1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Установлены следующие разновидности технологического процесса:</a:t>
            </a:r>
          </a:p>
          <a:p>
            <a:pPr marL="0" indent="0" algn="ctr">
              <a:buNone/>
            </a:pPr>
            <a:r>
              <a:rPr lang="ru-RU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электрохимическая и слесарная обработка, нанесение покрытий, </a:t>
            </a:r>
          </a:p>
          <a:p>
            <a:pPr marL="0" indent="0" algn="ctr">
              <a:buNone/>
            </a:pPr>
            <a:r>
              <a:rPr lang="ru-RU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сборка, сварка, пайка, клепка, склеивание, монтаж,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2121" y="4116874"/>
            <a:ext cx="4279575" cy="263148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404" y="4116874"/>
            <a:ext cx="4103580" cy="263926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2364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489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6632"/>
            <a:ext cx="8640960" cy="6741368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	</a:t>
            </a:r>
            <a:r>
              <a:rPr lang="ru-RU" sz="3400" b="1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Установлены следующие разновидности технологического процесса:</a:t>
            </a:r>
          </a:p>
          <a:p>
            <a:pPr marL="0" indent="0" algn="ctr">
              <a:buNone/>
            </a:pPr>
            <a:r>
              <a:rPr lang="ru-RU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контроль качества изделий, маркирование, консервация, упаковывание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2536" y="3696819"/>
            <a:ext cx="4896544" cy="301627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236418"/>
            <a:ext cx="476672" cy="4766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3963" y="3705487"/>
            <a:ext cx="4510525" cy="3007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773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8784976" cy="936104"/>
          </a:xfrm>
          <a:solidFill>
            <a:srgbClr val="FFFFCC"/>
          </a:solidFill>
        </p:spPr>
        <p:txBody>
          <a:bodyPr>
            <a:noAutofit/>
          </a:bodyPr>
          <a:lstStyle/>
          <a:p>
            <a:pPr algn="ctr"/>
            <a:r>
              <a:rPr lang="ru-RU" sz="3000" dirty="0">
                <a:solidFill>
                  <a:srgbClr val="C00000"/>
                </a:solidFill>
              </a:rPr>
              <a:t>Типовой, единичный, групповой технологический процесс.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268760"/>
            <a:ext cx="8856984" cy="5472608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3600" b="1" u="sng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ru-RU" sz="36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Типовой </a:t>
            </a:r>
            <a:r>
              <a:rPr lang="ru-RU" sz="36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технологический процесс (ТТП) </a:t>
            </a:r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— 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техпроцесс </a:t>
            </a:r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изготовления группы изделий с общими конструктивными и технологическими признаками.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6165304"/>
            <a:ext cx="475529" cy="475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692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552728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Типовой </a:t>
            </a:r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технологический процесс (ТТП</a:t>
            </a: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764704"/>
            <a:ext cx="8414135" cy="295232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6339" y="3797435"/>
            <a:ext cx="4752528" cy="297033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2364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216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552728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Использование заранее разработанных технологических процессов, обеспечиваемых не только типовыми документами, но и типовым оборудованием, приспособлениями, режущими, измерительными и вспомогательными инструментами, позволяет значительно повысить производительность труда, ускорить процесс освоения новых изделий и уменьшить их себестоимость.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2364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19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552728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3600" b="1" u="sng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ru-RU" sz="36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Единичный </a:t>
            </a:r>
            <a:r>
              <a:rPr lang="ru-RU" sz="36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технологический процесс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создается для производства уникальной по конструктивным и технологическим параметрам детали или изделия; </a:t>
            </a:r>
            <a:endParaRPr lang="ru-RU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Иллюстрацией такого положения может служить технологический процесс изготовления деталей на станке с ЧПУ.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2364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261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552728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Иллюстрацией процесса может служить технологический процесс изготовления деталей на станке с ЧПУ</a:t>
            </a:r>
          </a:p>
          <a:p>
            <a:pPr marL="0" indent="0" algn="ctr">
              <a:buNone/>
            </a:pP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ru-RU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ru-RU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ru-RU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Затраты времени на разработку технологического процесса могут во много раз превышать затраты времени на его осуществление.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236418"/>
            <a:ext cx="476672" cy="47667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832" y="1569433"/>
            <a:ext cx="8526336" cy="3286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254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88640"/>
            <a:ext cx="8712968" cy="6480720"/>
          </a:xfrm>
          <a:solidFill>
            <a:srgbClr val="CCFFCC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u="sng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Групповой технологический процесс </a:t>
            </a: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— это процесс изготовления группы изделий с разными конструктивными, но общими технологическими </a:t>
            </a:r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признаками.</a:t>
            </a:r>
          </a:p>
          <a:p>
            <a:pPr marL="0" indent="0" algn="ctr">
              <a:buNone/>
            </a:pP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Группы деталей создаются для шлифовального, токарного, револьверного, фрезерного и других классов, т. е. для определенного вида обработки деталей.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2364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231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480720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Условное обозначение единичного процесса в целом пли отдельной операции единичного процесса в коде характеристики документа - </a:t>
            </a:r>
            <a:r>
              <a:rPr lang="ru-RU" sz="3600" b="1" i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цифра 1</a:t>
            </a:r>
            <a:r>
              <a:rPr lang="ru-RU" sz="3600" b="1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Типовые техпроцессы </a:t>
            </a:r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 отдельные операции 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кодах 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техдокументации имеют </a:t>
            </a:r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шифр - </a:t>
            </a:r>
            <a:r>
              <a:rPr lang="ru-RU" sz="3600" b="1" i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цифру 2</a:t>
            </a:r>
            <a:r>
              <a:rPr lang="ru-RU" sz="3600" b="1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 кодах технологической документации групповые техпроцессы и операции имеют шифр </a:t>
            </a:r>
            <a:r>
              <a:rPr lang="ru-RU" sz="3600" b="1" i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- цифру 3.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2364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51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8363272" cy="1143000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C00000"/>
                </a:solidFill>
              </a:rPr>
              <a:t>Основные понятия о технологическом процессе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734661"/>
            <a:ext cx="8147248" cy="4934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284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6632"/>
            <a:ext cx="8568952" cy="6596458"/>
          </a:xfrm>
          <a:solidFill>
            <a:srgbClr val="EFEBC3"/>
          </a:solidFill>
        </p:spPr>
        <p:txBody>
          <a:bodyPr/>
          <a:lstStyle/>
          <a:p>
            <a:pPr marL="0" indent="0" algn="ctr">
              <a:buNone/>
            </a:pPr>
            <a:r>
              <a:rPr lang="ru-RU" sz="3400" b="1" i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Оборудование</a:t>
            </a:r>
            <a:r>
              <a:rPr lang="ru-RU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это совокупность механизмов, машин, устройств, приборов необходимых для производственной деятельности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236418"/>
            <a:ext cx="476672" cy="47667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9632" y="2312269"/>
            <a:ext cx="6446982" cy="4400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975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6632"/>
            <a:ext cx="8712968" cy="6596458"/>
          </a:xfrm>
          <a:solidFill>
            <a:srgbClr val="EFEBC3"/>
          </a:solidFill>
        </p:spPr>
        <p:txBody>
          <a:bodyPr/>
          <a:lstStyle/>
          <a:p>
            <a:pPr marL="0" indent="0" algn="ctr">
              <a:buNone/>
            </a:pPr>
            <a:r>
              <a:rPr lang="ru-RU" sz="3200" b="1" i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Продукция</a:t>
            </a:r>
            <a:r>
              <a:rPr lang="ru-RU" sz="32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- это материализованный результат процесса трудовой деятельности, обладающая полезными свойствами, полученный в определенном месте за определенный интервал времени и предназначенный для использования потребителями в целях удовлетворения их потребностей.</a:t>
            </a:r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4053825"/>
            <a:ext cx="3744416" cy="280831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2364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991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640960" cy="6669360"/>
          </a:xfrm>
          <a:solidFill>
            <a:srgbClr val="CCFFFF"/>
          </a:solidFill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b="1" dirty="0" smtClean="0"/>
              <a:t>	</a:t>
            </a:r>
            <a:r>
              <a:rPr lang="ru-RU" sz="41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Операцией</a:t>
            </a:r>
            <a:r>
              <a:rPr lang="ru-RU" sz="4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41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технологической операцией</a:t>
            </a:r>
            <a:r>
              <a:rPr lang="ru-RU" sz="4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называют законченную часть технологического процесса, выполняемую на одном рабочем месте одним или несколькими рабочими, одной или несколькими единицами  автоматического оборудования.</a:t>
            </a:r>
          </a:p>
          <a:p>
            <a:pPr marL="0" indent="0" algn="ctr">
              <a:buNone/>
            </a:pPr>
            <a:r>
              <a:rPr lang="ru-RU" sz="43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Операция является основным элементом производственного планирования и учета.</a:t>
            </a:r>
          </a:p>
          <a:p>
            <a:pPr marL="0" indent="0">
              <a:buNone/>
            </a:pPr>
            <a:r>
              <a:rPr lang="ru-RU" dirty="0" smtClean="0"/>
              <a:t>	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2364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23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520" y="188640"/>
            <a:ext cx="8712968" cy="6469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042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712968" cy="6524450"/>
          </a:xfrm>
          <a:solidFill>
            <a:srgbClr val="CCFFFF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800" i="1" dirty="0" smtClean="0"/>
              <a:t>На операцию обычно разрабатывают и выписывают всю учетную, технологическую и плановую документацию; устанавливают норму времени.</a:t>
            </a:r>
            <a:endParaRPr lang="ru-RU" sz="3800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236418"/>
            <a:ext cx="476672" cy="47667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7704" y="3284984"/>
            <a:ext cx="4752528" cy="3357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467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90955"/>
            <a:ext cx="8640960" cy="6422135"/>
          </a:xfrm>
          <a:solidFill>
            <a:srgbClr val="FFFFCC"/>
          </a:solidFill>
        </p:spPr>
        <p:txBody>
          <a:bodyPr/>
          <a:lstStyle/>
          <a:p>
            <a:pPr marL="0" indent="0" algn="ctr">
              <a:buNone/>
            </a:pP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Основными технологическими элементами, из которых формируется операция, являются </a:t>
            </a: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переходы.</a:t>
            </a:r>
          </a:p>
          <a:p>
            <a:pPr marL="0" indent="0" algn="ctr">
              <a:buNone/>
            </a:pPr>
            <a:endParaRPr lang="ru-RU" sz="3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ru-RU" sz="2800" dirty="0" smtClean="0"/>
              <a:t>	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236418"/>
            <a:ext cx="476672" cy="4766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7644" y="3068960"/>
            <a:ext cx="6336704" cy="3580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15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6124"/>
            <a:ext cx="8777620" cy="6339104"/>
          </a:xfrm>
          <a:solidFill>
            <a:srgbClr val="CCFFFF"/>
          </a:solidFill>
        </p:spPr>
        <p:txBody>
          <a:bodyPr/>
          <a:lstStyle/>
          <a:p>
            <a:pPr marL="0" indent="0" algn="ctr">
              <a:buNone/>
            </a:pPr>
            <a:r>
              <a:rPr lang="ru-RU" sz="38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Технологические переходы </a:t>
            </a:r>
            <a:r>
              <a:rPr lang="ru-RU" sz="3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– законченная часть операции, выполняемая одним и теми же средствами технологического оснащения при постоянных режимах и установке.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6528" y="3506251"/>
            <a:ext cx="7236804" cy="320683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2364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654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07658"/>
            <a:ext cx="8568952" cy="6267096"/>
          </a:xfrm>
          <a:solidFill>
            <a:srgbClr val="CCFFCC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800" b="1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Вспомогательным переходом </a:t>
            </a:r>
            <a:r>
              <a:rPr lang="ru-RU" sz="3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называется законченная часть технологической операции, состоящая из действий человека и (или)оборудования, которая не сопровождается изменением свойств предметов труда, но необходимы для выполнения технологического перехода. </a:t>
            </a:r>
          </a:p>
          <a:p>
            <a:pPr marL="0" indent="0" algn="ctr">
              <a:buNone/>
            </a:pPr>
            <a:r>
              <a:rPr lang="ru-RU" sz="3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2364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907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640960" cy="6552728"/>
          </a:xfrm>
          <a:solidFill>
            <a:srgbClr val="FFFFCC"/>
          </a:solidFill>
        </p:spPr>
        <p:txBody>
          <a:bodyPr/>
          <a:lstStyle/>
          <a:p>
            <a:pPr marL="0" indent="0" algn="ctr">
              <a:buNone/>
            </a:pPr>
            <a:r>
              <a:rPr lang="ru-RU" sz="3800" b="1" i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Вспомогательным переходом</a:t>
            </a:r>
            <a:endParaRPr lang="ru-RU" dirty="0" smtClean="0"/>
          </a:p>
          <a:p>
            <a:pPr marL="0" indent="0" algn="ctr">
              <a:buNone/>
            </a:pPr>
            <a:r>
              <a:rPr lang="ru-RU" sz="3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3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установка и снятие заготовки, инструмента, контрольный промер)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236418"/>
            <a:ext cx="476672" cy="4766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119" y="2022670"/>
            <a:ext cx="7254281" cy="4588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91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371" y="250371"/>
            <a:ext cx="8426085" cy="6607629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	</a:t>
            </a:r>
          </a:p>
          <a:p>
            <a:pPr marL="0" indent="0" algn="ctr">
              <a:buNone/>
            </a:pPr>
            <a:r>
              <a:rPr lang="ru-RU" sz="3800" b="1" u="sng" dirty="0" smtClean="0">
                <a:solidFill>
                  <a:srgbClr val="C00000"/>
                </a:solidFill>
              </a:rPr>
              <a:t>Рабочим ходом </a:t>
            </a:r>
            <a:r>
              <a:rPr lang="ru-RU" sz="3800" dirty="0" smtClean="0"/>
              <a:t>называется законченная часть технологического перехода, состоящая из однократного перемещения инструмента относительно заготовки, сопровождаемая изменением формы, размеров, качества поверхности или свойств заготовки.</a:t>
            </a:r>
            <a:endParaRPr lang="ru-RU" sz="3800" dirty="0"/>
          </a:p>
          <a:p>
            <a:pPr marL="0" indent="0" algn="ctr">
              <a:buNone/>
            </a:pPr>
            <a:r>
              <a:rPr lang="ru-RU" sz="3800" dirty="0" smtClean="0"/>
              <a:t>	</a:t>
            </a:r>
            <a:endParaRPr lang="ru-RU" sz="3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2364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145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712968" cy="6687525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800" b="1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Производственный процесс </a:t>
            </a:r>
          </a:p>
          <a:p>
            <a:pPr marL="0" indent="0" algn="ctr">
              <a:buNone/>
            </a:pPr>
            <a:r>
              <a:rPr lang="ru-RU" sz="3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(по ГОСТ 14–004-83) определяется как совокупность всех действий людей и орудий труда, необходимых на данном предприятии для изготовления продукции.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933" y="3784621"/>
            <a:ext cx="4574291" cy="309154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236418"/>
            <a:ext cx="476672" cy="4766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4319" y="3776659"/>
            <a:ext cx="4631119" cy="3073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673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371" y="116633"/>
            <a:ext cx="8714117" cy="6339104"/>
          </a:xfrm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ru-RU" sz="3400" dirty="0"/>
              <a:t> </a:t>
            </a:r>
            <a:r>
              <a:rPr lang="ru-RU" sz="3400" dirty="0" smtClean="0"/>
              <a:t>  </a:t>
            </a:r>
            <a:r>
              <a:rPr lang="ru-RU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На станках, обрабатывающих тела вращения, под рабочим ходом понимают непрерывную работу инструмента. Например, на токарном станке – снятие резцом одного слоя стружки непрерывно, на строгальном станке – снятие одного слоя металла по всей поверхности заготовки.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236418"/>
            <a:ext cx="476672" cy="47667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5816" y="3795809"/>
            <a:ext cx="5976664" cy="3382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789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6632"/>
            <a:ext cx="8712968" cy="6741368"/>
          </a:xfrm>
          <a:solidFill>
            <a:srgbClr val="CCFFCC"/>
          </a:solidFill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	</a:t>
            </a:r>
          </a:p>
          <a:p>
            <a:pPr marL="0" indent="0" algn="ctr">
              <a:buNone/>
            </a:pPr>
            <a:r>
              <a:rPr lang="ru-RU" sz="3000" b="1" dirty="0">
                <a:solidFill>
                  <a:srgbClr val="C00000"/>
                </a:solidFill>
              </a:rPr>
              <a:t>	</a:t>
            </a:r>
            <a:r>
              <a:rPr lang="ru-RU" sz="3800" b="1" u="sng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Вспомогательным ходом </a:t>
            </a:r>
            <a:r>
              <a:rPr lang="ru-RU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называется законченная часть технологического перехода, состоящая из однократного перемещения инструмента относительно заготовки, необходимого для подготовки </a:t>
            </a:r>
          </a:p>
          <a:p>
            <a:pPr marL="0" indent="0" algn="ctr">
              <a:buNone/>
            </a:pPr>
            <a:r>
              <a:rPr lang="ru-RU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рабочего хода.</a:t>
            </a:r>
          </a:p>
          <a:p>
            <a:pPr marL="0" indent="0" algn="ctr">
              <a:buNone/>
            </a:pPr>
            <a:r>
              <a:rPr lang="ru-RU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	Например</a:t>
            </a:r>
            <a:r>
              <a:rPr lang="ru-RU" sz="3800" dirty="0">
                <a:latin typeface="Arial" panose="020B0604020202020204" pitchFamily="34" charset="0"/>
                <a:cs typeface="Arial" panose="020B0604020202020204" pitchFamily="34" charset="0"/>
              </a:rPr>
              <a:t>, при черновой обточке вала резец возвращается в исходное положение, совершая </a:t>
            </a:r>
            <a:endParaRPr lang="ru-RU" sz="3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ru-RU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вспомогательный </a:t>
            </a:r>
            <a:r>
              <a:rPr lang="ru-RU" sz="3800" dirty="0">
                <a:latin typeface="Arial" panose="020B0604020202020204" pitchFamily="34" charset="0"/>
                <a:cs typeface="Arial" panose="020B0604020202020204" pitchFamily="34" charset="0"/>
              </a:rPr>
              <a:t>ход.</a:t>
            </a:r>
            <a:endParaRPr lang="ru-RU" sz="3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ru-RU" sz="3800" dirty="0" smtClean="0"/>
              <a:t>	</a:t>
            </a:r>
          </a:p>
          <a:p>
            <a:pPr marL="0" indent="0">
              <a:buNone/>
            </a:pPr>
            <a:r>
              <a:rPr lang="ru-RU" b="1" i="1" dirty="0"/>
              <a:t>	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2364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300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6632"/>
            <a:ext cx="8784976" cy="6339104"/>
          </a:xfrm>
          <a:solidFill>
            <a:srgbClr val="CCFFFF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Процесс придания требуемого положения и закрепле­ния заготовки, детали в приспособлении, на столе станка и другом виде оборудования получил название </a:t>
            </a:r>
            <a:r>
              <a:rPr lang="ru-RU" sz="3800" b="1" u="sng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установа</a:t>
            </a:r>
            <a:r>
              <a:rPr lang="ru-RU" sz="38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411" y="3382884"/>
            <a:ext cx="8312368" cy="333020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2364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113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6632"/>
            <a:ext cx="8640960" cy="6596458"/>
          </a:xfrm>
          <a:solidFill>
            <a:srgbClr val="CCFFFF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sz="36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Установка</a:t>
            </a:r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– это физический процесс установки заготовки(или детали) в приспособление станка или на конвейере с требуемой точностью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236418"/>
            <a:ext cx="476672" cy="47667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5696" y="2636912"/>
            <a:ext cx="4847489" cy="4221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811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79512" y="188640"/>
            <a:ext cx="8712968" cy="6524450"/>
          </a:xfrm>
          <a:solidFill>
            <a:srgbClr val="FFFFCC"/>
          </a:solidFill>
        </p:spPr>
        <p:txBody>
          <a:bodyPr/>
          <a:lstStyle/>
          <a:p>
            <a:pPr marL="0" indent="0" algn="ctr">
              <a:buNone/>
            </a:pPr>
            <a:r>
              <a:rPr lang="ru-RU" b="1" i="1" dirty="0"/>
              <a:t>	</a:t>
            </a:r>
            <a:r>
              <a:rPr lang="ru-RU" sz="2100" dirty="0" smtClean="0"/>
              <a:t>После установки заготовки в приспособление станка или оборудования её необходимо закрепить.</a:t>
            </a:r>
            <a:endParaRPr lang="ru-RU" sz="2100" b="1" i="1" dirty="0" smtClean="0"/>
          </a:p>
          <a:p>
            <a:pPr marL="0" indent="0" algn="ctr">
              <a:buNone/>
            </a:pPr>
            <a:r>
              <a:rPr lang="ru-RU" sz="3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Закрепление</a:t>
            </a:r>
            <a:r>
              <a:rPr lang="ru-RU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приложение сил к предмету труда для обеспечения постоянства его положения, доступного при </a:t>
            </a:r>
            <a:r>
              <a:rPr lang="ru-RU" sz="3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базированинии</a:t>
            </a:r>
            <a:r>
              <a:rPr lang="ru-RU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617" y="3203810"/>
            <a:ext cx="5904656" cy="351634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2364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955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07504" y="118807"/>
            <a:ext cx="8928992" cy="6524450"/>
          </a:xfrm>
          <a:solidFill>
            <a:srgbClr val="FFFFCC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Проходом</a:t>
            </a:r>
            <a:r>
              <a:rPr lang="ru-RU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называется однократное относительное движение режущего инструмента и обрабатываемой детали, в результате которого с поверхности заготовки снимается один слой материала.</a:t>
            </a:r>
          </a:p>
          <a:p>
            <a:pPr marL="0" indent="0">
              <a:buNone/>
            </a:pPr>
            <a:endParaRPr lang="ru-RU" sz="3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2994333"/>
            <a:ext cx="8136904" cy="364892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2364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43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23527" y="116632"/>
            <a:ext cx="8496945" cy="6596458"/>
          </a:xfrm>
          <a:solidFill>
            <a:srgbClr val="CCFFCC"/>
          </a:solidFill>
        </p:spPr>
        <p:txBody>
          <a:bodyPr/>
          <a:lstStyle/>
          <a:p>
            <a:pPr marL="0" indent="0">
              <a:buNone/>
            </a:pPr>
            <a:r>
              <a:rPr lang="ru-RU" b="1" i="1" dirty="0"/>
              <a:t>	</a:t>
            </a:r>
            <a:r>
              <a:rPr lang="ru-RU" sz="3400" b="1" u="sng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Прием</a:t>
            </a:r>
            <a:r>
              <a:rPr lang="ru-RU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 – законченная совокупность действий человека, применяемых при выполнении перехода или его части и объединенных одним целевым назначением.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236418"/>
            <a:ext cx="476672" cy="47667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3688" y="2818598"/>
            <a:ext cx="5812904" cy="3877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014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07504" y="116632"/>
            <a:ext cx="8208912" cy="669674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1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Наладка</a:t>
            </a:r>
            <a:r>
              <a:rPr lang="ru-RU" sz="3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это подготовка технологического оборудования и технологической оснастки к выполнению технологической операции(установка  приспособления, переключение скорости или подачи, настройка заданной температуры)</a:t>
            </a:r>
          </a:p>
          <a:p>
            <a:pPr marL="0" indent="0">
              <a:buNone/>
            </a:pPr>
            <a:r>
              <a:rPr lang="ru-RU" sz="3100" b="1" u="sng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Подналадка</a:t>
            </a:r>
            <a:r>
              <a:rPr lang="ru-RU" sz="3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это дополнительная регулировка технологического оборудования и (или) технологической оснастки при выполнении технологической операции для восстановления достигнутых при наладке значений параметров.</a:t>
            </a:r>
            <a:endParaRPr lang="ru-RU" sz="3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8" y="6336704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574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260648"/>
            <a:ext cx="7920880" cy="6480720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4000" dirty="0" smtClean="0"/>
          </a:p>
          <a:p>
            <a:pPr marL="0" indent="0" algn="ctr">
              <a:buNone/>
            </a:pP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Маршрутная </a:t>
            </a: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</a:rPr>
              <a:t>карта </a:t>
            </a:r>
            <a:endParaRPr lang="ru-RU" sz="40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0" indent="0" algn="ctr">
              <a:buNone/>
            </a:pPr>
            <a:r>
              <a:rPr lang="ru-RU" sz="4000" dirty="0" smtClean="0"/>
              <a:t>— описание </a:t>
            </a:r>
            <a:r>
              <a:rPr lang="ru-RU" sz="4000" dirty="0"/>
              <a:t>высокого уровня, в нем перечислены маршруты перемещения детали или заготовки от одного рабочего места к другому или между цехами.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2364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161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7085" y="404664"/>
            <a:ext cx="8537217" cy="605169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2364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319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88640"/>
            <a:ext cx="8928992" cy="652445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100" dirty="0" smtClean="0"/>
              <a:t>	</a:t>
            </a:r>
            <a:r>
              <a:rPr lang="ru-RU" sz="3800" b="1" i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Производственный процесс на предприятии включает:</a:t>
            </a:r>
          </a:p>
          <a:p>
            <a:r>
              <a:rPr lang="ru-RU" sz="3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Получение и входной контроль материалов, заготовок, комплектующих и их складирование;</a:t>
            </a:r>
          </a:p>
          <a:p>
            <a:r>
              <a:rPr lang="ru-RU" sz="3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Подготовку и обслуживание средств производства заготовок(отладку, регулирование, настройку станков и другого технологического оборудования);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2364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797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260648"/>
            <a:ext cx="7992888" cy="6408712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4000" dirty="0" smtClean="0"/>
          </a:p>
          <a:p>
            <a:pPr marL="0" indent="0" algn="ctr">
              <a:buNone/>
            </a:pP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Операционная </a:t>
            </a: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</a:rPr>
              <a:t>карта </a:t>
            </a:r>
            <a:endParaRPr lang="ru-RU" sz="40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0" indent="0" algn="ctr">
              <a:buNone/>
            </a:pPr>
            <a:r>
              <a:rPr lang="ru-RU" sz="4000" dirty="0" smtClean="0"/>
              <a:t>– </a:t>
            </a:r>
            <a:r>
              <a:rPr lang="ru-RU" sz="4000" dirty="0"/>
              <a:t>описание среднего уровня, более подробное, в нем перечислены все операционные переходы, операции установки-съемки, используемые инструменты.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2364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478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950" y="516468"/>
            <a:ext cx="7588250" cy="568377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2364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923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60647"/>
            <a:ext cx="8064896" cy="6221997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endParaRPr lang="ru-RU" sz="4000" dirty="0" smtClean="0"/>
          </a:p>
          <a:p>
            <a:pPr marL="0" indent="0" algn="ctr">
              <a:buNone/>
            </a:pP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Технологическая </a:t>
            </a: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</a:rPr>
              <a:t>карта </a:t>
            </a:r>
            <a:endParaRPr lang="ru-RU" sz="40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0" indent="0" algn="ctr">
              <a:buNone/>
            </a:pPr>
            <a:r>
              <a:rPr lang="ru-RU" sz="4000" dirty="0" smtClean="0"/>
              <a:t>— </a:t>
            </a:r>
            <a:r>
              <a:rPr lang="ru-RU" sz="4000" dirty="0"/>
              <a:t>документ самого низкого уровня, содержит самое подробное описание процессов обработки материалов, заготовок, узлов и сборок, параметры этих процессов, рабочие чертежи и используемая оснастка 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2364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39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14108" y="260350"/>
            <a:ext cx="4375934" cy="619601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2364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34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68798" y="548680"/>
            <a:ext cx="8075240" cy="1164744"/>
          </a:xfrm>
        </p:spPr>
        <p:txBody>
          <a:bodyPr>
            <a:noAutofit/>
          </a:bodyPr>
          <a:lstStyle/>
          <a:p>
            <a:pPr algn="ctr"/>
            <a:r>
              <a:rPr lang="ru-RU" sz="5000" b="1" dirty="0" smtClean="0">
                <a:solidFill>
                  <a:schemeClr val="tx2">
                    <a:lumMod val="75000"/>
                  </a:schemeClr>
                </a:solidFill>
              </a:rPr>
              <a:t>Спасибо за внимание!</a:t>
            </a:r>
            <a:endParaRPr lang="ru-RU" sz="5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337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132856"/>
            <a:ext cx="6525620" cy="4465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6328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408712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ru-RU" sz="3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Внутризаводское транспортирование заготовок к рабочим местам;</a:t>
            </a:r>
          </a:p>
          <a:p>
            <a:r>
              <a:rPr lang="ru-RU" sz="3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Различные виды обработки</a:t>
            </a:r>
          </a:p>
          <a:p>
            <a:pPr marL="0" indent="0">
              <a:buNone/>
            </a:pPr>
            <a:r>
              <a:rPr lang="ru-RU" sz="3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(механическую, </a:t>
            </a:r>
            <a:r>
              <a:rPr lang="ru-RU" sz="3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электрофизико</a:t>
            </a:r>
            <a:r>
              <a:rPr lang="ru-RU" sz="3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</a:p>
          <a:p>
            <a:pPr marL="0" indent="0">
              <a:buNone/>
            </a:pPr>
            <a:r>
              <a:rPr lang="ru-RU" sz="3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химическую, термическую и т.д.)</a:t>
            </a:r>
          </a:p>
          <a:p>
            <a:r>
              <a:rPr lang="ru-RU" sz="3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Вспомогательные процессы (контроль качества деталей, заточку и изготовление инструмента и оснастки);</a:t>
            </a:r>
            <a:endParaRPr lang="ru-RU" sz="3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2364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835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6632"/>
            <a:ext cx="8928992" cy="6596458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endParaRPr lang="ru-RU" sz="3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Сборку изделий, их испытания и регулировку;</a:t>
            </a:r>
          </a:p>
          <a:p>
            <a:r>
              <a:rPr lang="ru-RU" sz="3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Отделку, окраску и упаковку;</a:t>
            </a:r>
          </a:p>
          <a:p>
            <a:r>
              <a:rPr lang="ru-RU" sz="3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Хранение и отправку готовой продукции.</a:t>
            </a:r>
          </a:p>
          <a:p>
            <a:pPr marL="0" indent="0" algn="ctr">
              <a:buNone/>
            </a:pPr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2364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129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6632"/>
            <a:ext cx="8928992" cy="6596458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 smtClean="0"/>
              <a:t>	</a:t>
            </a:r>
          </a:p>
          <a:p>
            <a:pPr marL="0" indent="0" algn="ctr">
              <a:buNone/>
            </a:pPr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</a:rPr>
              <a:t>Наилучший результат дает тот производственный процесс, в котором все этапы строго организационно согласованы и экономически обоснованы.</a:t>
            </a:r>
          </a:p>
          <a:p>
            <a:pPr marL="0" indent="0" algn="ctr">
              <a:buNone/>
            </a:pPr>
            <a:endParaRPr lang="ru-RU" sz="4400" b="1" dirty="0"/>
          </a:p>
          <a:p>
            <a:pPr marL="0" indent="0" algn="ctr">
              <a:buNone/>
            </a:pPr>
            <a:endParaRPr lang="ru-RU" sz="4400" b="1" dirty="0" smtClean="0"/>
          </a:p>
          <a:p>
            <a:pPr marL="0" indent="0" algn="ctr">
              <a:buNone/>
            </a:pPr>
            <a:endParaRPr lang="ru-RU" sz="4400" b="1" dirty="0" smtClean="0"/>
          </a:p>
          <a:p>
            <a:pPr marL="0" indent="0" algn="ctr">
              <a:buNone/>
            </a:pPr>
            <a:endParaRPr lang="ru-RU" sz="4400" b="1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236418"/>
            <a:ext cx="476672" cy="47667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616" y="4167572"/>
            <a:ext cx="2394717" cy="239471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5936" y="4209652"/>
            <a:ext cx="3672408" cy="2352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14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31627"/>
            <a:ext cx="8513810" cy="6596458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Технологический процесс </a:t>
            </a:r>
            <a:endParaRPr lang="ru-RU" sz="3600" b="1" i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 </a:t>
            </a: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часть производственного процесса, включающая в себя последовательное изменение размеров, формы, внешнего вида или внутренних свойств предмета производства и их контроль. </a:t>
            </a:r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5656" y="4132828"/>
            <a:ext cx="6192688" cy="270023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2364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78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9494" y="116632"/>
            <a:ext cx="9020022" cy="6267096"/>
          </a:xfrm>
          <a:solidFill>
            <a:srgbClr val="FFFFCC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Технологические </a:t>
            </a:r>
            <a:r>
              <a:rPr lang="ru-RU" sz="3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процессы строятся по отдельным методам их выполнения (процессы механической обработки, сборки, литья, термической обработки, покрытий и т.п.).</a:t>
            </a:r>
            <a:endParaRPr lang="ru-RU" sz="3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544" y="2996952"/>
            <a:ext cx="9010972" cy="393216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2364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5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838</TotalTime>
  <Words>898</Words>
  <Application>Microsoft Office PowerPoint</Application>
  <PresentationFormat>Экран (4:3)</PresentationFormat>
  <Paragraphs>115</Paragraphs>
  <Slides>44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Изящная</vt:lpstr>
      <vt:lpstr>Производственный и технологический  процессы</vt:lpstr>
      <vt:lpstr>Основные понятия о технологическом процессе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Типовой, единичный, групповой технологический процесс.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Производственный и технологический  процессы</dc:title>
  <dc:creator>Василий Лесюк</dc:creator>
  <cp:lastModifiedBy>prepod</cp:lastModifiedBy>
  <cp:revision>75</cp:revision>
  <dcterms:created xsi:type="dcterms:W3CDTF">2018-08-30T14:17:57Z</dcterms:created>
  <dcterms:modified xsi:type="dcterms:W3CDTF">2022-09-23T05:38:51Z</dcterms:modified>
</cp:coreProperties>
</file>