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85" r:id="rId2"/>
    <p:sldId id="312" r:id="rId3"/>
    <p:sldId id="257" r:id="rId4"/>
    <p:sldId id="394" r:id="rId5"/>
    <p:sldId id="353" r:id="rId6"/>
    <p:sldId id="354" r:id="rId7"/>
    <p:sldId id="296" r:id="rId8"/>
    <p:sldId id="316" r:id="rId9"/>
    <p:sldId id="355" r:id="rId10"/>
    <p:sldId id="356" r:id="rId11"/>
    <p:sldId id="357" r:id="rId12"/>
    <p:sldId id="358" r:id="rId13"/>
    <p:sldId id="318" r:id="rId14"/>
    <p:sldId id="319" r:id="rId15"/>
    <p:sldId id="393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21" r:id="rId24"/>
    <p:sldId id="366" r:id="rId25"/>
    <p:sldId id="367" r:id="rId26"/>
    <p:sldId id="368" r:id="rId27"/>
    <p:sldId id="369" r:id="rId28"/>
    <p:sldId id="371" r:id="rId29"/>
    <p:sldId id="370" r:id="rId30"/>
    <p:sldId id="372" r:id="rId31"/>
    <p:sldId id="373" r:id="rId32"/>
    <p:sldId id="374" r:id="rId33"/>
    <p:sldId id="375" r:id="rId34"/>
    <p:sldId id="322" r:id="rId35"/>
    <p:sldId id="324" r:id="rId36"/>
    <p:sldId id="323" r:id="rId37"/>
    <p:sldId id="376" r:id="rId38"/>
    <p:sldId id="377" r:id="rId39"/>
    <p:sldId id="378" r:id="rId40"/>
    <p:sldId id="342" r:id="rId41"/>
    <p:sldId id="379" r:id="rId42"/>
    <p:sldId id="380" r:id="rId43"/>
    <p:sldId id="381" r:id="rId44"/>
    <p:sldId id="382" r:id="rId45"/>
    <p:sldId id="350" r:id="rId46"/>
    <p:sldId id="351" r:id="rId47"/>
    <p:sldId id="352" r:id="rId48"/>
    <p:sldId id="383" r:id="rId49"/>
    <p:sldId id="384" r:id="rId50"/>
    <p:sldId id="385" r:id="rId51"/>
    <p:sldId id="386" r:id="rId52"/>
    <p:sldId id="334" r:id="rId53"/>
    <p:sldId id="387" r:id="rId54"/>
    <p:sldId id="395" r:id="rId55"/>
    <p:sldId id="388" r:id="rId56"/>
    <p:sldId id="389" r:id="rId57"/>
    <p:sldId id="390" r:id="rId58"/>
    <p:sldId id="391" r:id="rId59"/>
    <p:sldId id="392" r:id="rId60"/>
    <p:sldId id="315" r:id="rId61"/>
    <p:sldId id="311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FFCCFF"/>
    <a:srgbClr val="CCFFFF"/>
    <a:srgbClr val="FFCCCC"/>
    <a:srgbClr val="006600"/>
    <a:srgbClr val="CF350B"/>
    <a:srgbClr val="CCE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0" autoAdjust="0"/>
    <p:restoredTop sz="94639" autoAdjust="0"/>
  </p:normalViewPr>
  <p:slideViewPr>
    <p:cSldViewPr>
      <p:cViewPr varScale="1">
        <p:scale>
          <a:sx n="68" d="100"/>
          <a:sy n="68" d="100"/>
        </p:scale>
        <p:origin x="96" y="3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555B4-735B-4815-926D-FC3507B2756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5FF3E-AE46-4047-AAEA-38B8C754E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21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FF3E-AE46-4047-AAEA-38B8C754E1E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690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Недостатки – высокие удельные усилия деформирования, большие </a:t>
            </a:r>
            <a:r>
              <a:rPr lang="ru-RU" dirty="0" err="1" smtClean="0"/>
              <a:t>энергозатраты</a:t>
            </a:r>
            <a:r>
              <a:rPr lang="ru-RU" dirty="0" smtClean="0"/>
              <a:t> и низкая стойкость штамповой оснастки. Применяются для заготовок с высокой пластичностью.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FF3E-AE46-4047-AAEA-38B8C754E1E1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5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C0F07E2-D047-4036-96F3-D337D61C878B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0FBF699-2418-4396-9D84-04C27B8509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348464" cy="2190105"/>
          </a:xfrm>
        </p:spPr>
        <p:txBody>
          <a:bodyPr/>
          <a:lstStyle/>
          <a:p>
            <a:r>
              <a:rPr lang="ru-RU" b="1" dirty="0"/>
              <a:t>Производственный и технологический  процессы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6" y="2906942"/>
            <a:ext cx="8713374" cy="27229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37135"/>
            <a:ext cx="7632848" cy="38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cap="all" dirty="0" err="1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гАПОУ</a:t>
            </a:r>
            <a:r>
              <a:rPr lang="ru-RU" b="1" cap="all" dirty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Calibri"/>
              </a:rPr>
              <a:t> СО КАМЕНСК-УРАЛЬСКИЙ РАДИОТЕХНИЧЕСКИЙ ТЕХНИКУМ</a:t>
            </a:r>
            <a:endParaRPr lang="ru-RU" b="1" dirty="0">
              <a:solidFill>
                <a:srgbClr val="F9B639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616530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Преподаватель:  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Лесюк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lang="ru-RU" b="1" cap="all" dirty="0" err="1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в.с</a:t>
            </a:r>
            <a:r>
              <a:rPr lang="ru-RU" b="1" cap="all" dirty="0" smtClean="0">
                <a:solidFill>
                  <a:srgbClr val="F9B639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648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получения заготовок: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76378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	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получения заготовок </a:t>
            </a:r>
            <a:r>
              <a:rPr lang="ru-RU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литьём в песчано- глинистые формы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вследствие своей универсальности применяются во всех типах производства. Этим методом производится около 80…85 % литых заготовок. Могут быть получены самые сложные отливки, практически неограниченных размеров. Отливки имеют равномерную структуру и характеризуются хорошей обрабатываемостью резанием.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9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648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получения заготовок: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76378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 позволяет получить отливки невысокой точности(14-17 квалитет), чистоту поверхности (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Rz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=320÷80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 algn="ctr"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Литьем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получают разнообразные конструкции отливок массой от нескольких граммов до 300 т</a:t>
            </a:r>
            <a:b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2564904"/>
            <a:ext cx="5256584" cy="266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9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648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получения заготовок: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76378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недостаткам этого метода относятся: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расход металла и формовочных материалов;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припуски на м/о;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производственные площади;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капитальные затраты для создания нормальных условий труда;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значительное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9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7658"/>
            <a:ext cx="7920880" cy="6505432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Литьё в постоянные металлические формы –</a:t>
            </a:r>
            <a:r>
              <a:rPr lang="ru-RU" sz="36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кокили</a:t>
            </a:r>
            <a:endParaRPr lang="ru-RU" sz="36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528514"/>
            <a:ext cx="691276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9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848872" cy="6480720"/>
          </a:xfrm>
          <a:solidFill>
            <a:srgbClr val="CCFFCC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</a:p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увеличить производительность и съём с производственных площадей, увеличить точность и уменьшить шероховатость </a:t>
            </a:r>
            <a:r>
              <a:rPr lang="ru-RU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пов-тей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уменьшить расход металла и формовочных материалов, припуски на м/о, улучшить мех-е свойства материала, уменьшить себестоимость отливок и кол-во брака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9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270" y="188640"/>
            <a:ext cx="8743209" cy="6552728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4000" b="1" dirty="0" smtClean="0"/>
              <a:t>литьё </a:t>
            </a:r>
            <a:r>
              <a:rPr lang="ru-RU" sz="4000" b="1" dirty="0"/>
              <a:t>в </a:t>
            </a:r>
            <a:r>
              <a:rPr lang="ru-RU" sz="4000" b="1" dirty="0" smtClean="0"/>
              <a:t>кокиль </a:t>
            </a:r>
          </a:p>
          <a:p>
            <a:pPr marL="36576" indent="0" algn="ctr">
              <a:buNone/>
            </a:pPr>
            <a:endParaRPr lang="ru-RU" sz="4500" dirty="0" smtClean="0"/>
          </a:p>
          <a:p>
            <a:pPr marL="36576" indent="0" algn="just">
              <a:buNone/>
            </a:pPr>
            <a:r>
              <a:rPr lang="ru-RU" b="1" i="1" dirty="0" smtClean="0">
                <a:solidFill>
                  <a:srgbClr val="FFFF00"/>
                </a:solidFill>
              </a:rPr>
              <a:t>	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323" y="6029301"/>
            <a:ext cx="47625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1" y="1628800"/>
            <a:ext cx="4539796" cy="408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242" y="1627342"/>
            <a:ext cx="4608512" cy="408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1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848872" cy="6480720"/>
          </a:xfrm>
          <a:solidFill>
            <a:srgbClr val="CCFFCC"/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</a:p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кокилей изготовляются из чугуна или стали литьём с последующей м/о. 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Наибольшее применение для литья в кокиль получили цветные сплавы, имеющие более низкую температуру плавления, а следовательно, более высокую стойкость форм.</a:t>
            </a:r>
          </a:p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Стойкость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кокилей составляет : при литье цветных сплавов – до 150 тыс. заливок, при литье чугуна – до 1-5 тыс. заливок, стали – не более 100-500 заливок.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9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848872" cy="6480720"/>
          </a:xfrm>
          <a:solidFill>
            <a:srgbClr val="CC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Точность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отливок в кокилях обычно соответствует классам 5 – 9 для отливок из цветных сплавов и классам 7 – 11 для отливок из черных металлов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чистотой поверхности(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Rz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=40÷10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при этом вес отливки не должен превышать 30 кг.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848872" cy="6480720"/>
          </a:xfrm>
          <a:solidFill>
            <a:srgbClr val="CCFFCC"/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недостаткам литья в кокиль относятся:</a:t>
            </a: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необходимость упрощения конфигурации отливок и увеличения толщины стенок полых отливок;</a:t>
            </a: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затруднение выхода газов из формы, и как следствие – возможность образования газовых раковин;</a:t>
            </a: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появления отбелённого слоя на </a:t>
            </a:r>
            <a:r>
              <a:rPr lang="ru-RU" sz="4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пов-ти</a:t>
            </a: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чугунных заготовок</a:t>
            </a: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2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848872" cy="640871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rgbClr val="C00000"/>
                </a:solidFill>
              </a:rPr>
              <a:t>Центробежное литьё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2420888"/>
            <a:ext cx="7848872" cy="37674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24744"/>
            <a:ext cx="4042148" cy="4176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296143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4200" dirty="0">
                <a:solidFill>
                  <a:srgbClr val="CF350B"/>
                </a:solidFill>
              </a:rPr>
              <a:t>Виды заготовок и методы их </a:t>
            </a:r>
            <a:r>
              <a:rPr lang="ru-RU" sz="4200" dirty="0" smtClean="0">
                <a:solidFill>
                  <a:srgbClr val="CF350B"/>
                </a:solidFill>
              </a:rPr>
              <a:t>получения</a:t>
            </a:r>
            <a:endParaRPr lang="ru-RU" sz="4200" dirty="0">
              <a:solidFill>
                <a:srgbClr val="CF350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72401" y="3946061"/>
            <a:ext cx="72008" cy="250642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6483" y="1530285"/>
            <a:ext cx="3821934" cy="2635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530285"/>
            <a:ext cx="3617657" cy="25838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4238514"/>
            <a:ext cx="3698175" cy="2583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20" y="4159615"/>
            <a:ext cx="3938124" cy="26464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8906" y="2461731"/>
            <a:ext cx="345638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95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85584" cy="6524450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Применяется </a:t>
            </a:r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получения отливок типа тел вращения ( труб, дисков, втулок, цилиндров, шпинделей) и фасонных отливок из стали, чугуна, цветных металлов и сплавов</a:t>
            </a:r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получить </a:t>
            </a:r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сравнении </a:t>
            </a:r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другими </a:t>
            </a:r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способами более высокое качество </a:t>
            </a:r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структуры металла, </a:t>
            </a:r>
            <a:r>
              <a:rPr lang="ru-RU" sz="3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меньший расход металла ( отсутствуют прибыли, литниковые системы), уменьшить кол-во брака – выход годного литья достигает 95% ( на – 20-60% больше, чем при литье в песчано- глинистые формы), снижение себестоимости изготовления отливок на 20-40%.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0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85584" cy="6524450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 </a:t>
            </a:r>
            <a:r>
              <a:rPr lang="ru-RU" sz="3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центробежного литья.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ЦЛ является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то,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существенно улучшается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заполняемости формы расплавом,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как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него действует повышенное давление, возникающее под воздействием центробежных сил. Кроме того, в отливках образуется меньше раковин, пор, разнообразных включений, существенно возрастает их плотность.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расхода металла и повышение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показателя выхода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годного, по причине отсутствия литниковой системы.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85584" cy="6524450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недостаткам </a:t>
            </a:r>
            <a:r>
              <a:rPr lang="ru-RU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относится трудность изготовления отливок из тех сплавов, что склонны к ликвации; неточность размеров полости отливок, имеющих свободные поверхности; повышенная загрязненность поверхностей отливок </a:t>
            </a:r>
            <a:r>
              <a:rPr lang="ru-RU" sz="3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ликватами</a:t>
            </a:r>
            <a:r>
              <a:rPr lang="ru-RU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неметаллическими включениями (из-за этого приходится существенно повышать припуски на их механическую обработку</a:t>
            </a:r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 </a:t>
            </a:r>
            <a:r>
              <a:rPr lang="ru-RU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ограниченность конфигурации и размеров отливок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CCCC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Литьё под давлением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836712"/>
            <a:ext cx="7092788" cy="567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0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CCCC"/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получать точные отливки из цветных сплавов с малой шероховатостью и небольшой толщиной стенок, повышенную прочность отливок на 25-40% по сравнению с литьём в песчано- глинистые формы, уменьшить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припуски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обработку, осуществить высокую автоматизацию процесса, улучшить условия труда, сократить производственный цикл. Этим способом отливают заготовки деталей : корпуса карбюраторов, электромагниты, щиты малых электродвигателей и др.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1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CCCC"/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получать точные отливки из цветных сплавов с малой шероховатостью и небольшой толщиной стенок, повышенную прочность отливок на 25-40% по сравнению с литьём в песчано- глинистые формы, </a:t>
            </a:r>
            <a:r>
              <a:rPr lang="ru-RU" sz="3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уменьшить </a:t>
            </a:r>
            <a:r>
              <a:rPr lang="ru-RU" sz="3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припуски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обработку, осуществить высокую автоматизацию процесса, улучшить условия труда, сократить производственный цикл. Этим способом отливают заготовки деталей : корпуса карбюраторов, электромагниты, щиты малых электродвигателей и др.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CC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Отливки,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полученные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литьем под давлением, соответствуют 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15–12-му квалитетам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размерной точности (можно добиться размерной точности</a:t>
            </a:r>
          </a:p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11–12 квалитетов). Шероховатость поверхности соответствует</a:t>
            </a:r>
          </a:p>
          <a:p>
            <a:pPr marL="0" indent="0" algn="ctr">
              <a:buNone/>
            </a:pPr>
            <a:r>
              <a:rPr lang="ru-RU" sz="3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– </a:t>
            </a:r>
            <a:r>
              <a:rPr lang="ru-RU" sz="3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5,0. 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CC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Наибольшей эффективности достигают при получении отливок массой до 30 кг, размеры до 1,5 м из цветных металлов и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сплавов.</a:t>
            </a:r>
          </a:p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Отливки почти не требуют дальнейшей механической обработки, с готовой внутренней или внешней резьбой, с разнообразной арматурой, с полостями и каналами сложной конфигурации</a:t>
            </a: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9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362"/>
            <a:ext cx="8712968" cy="6552728"/>
          </a:xfrm>
          <a:solidFill>
            <a:srgbClr val="FFFFCC"/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 способа </a:t>
            </a:r>
            <a:r>
              <a:rPr lang="ru-RU" sz="3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</a:p>
          <a:p>
            <a:pPr marL="0" indent="0" algn="ctr">
              <a:buNone/>
            </a:pP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необходимость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применения сложных форм и специального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оборудования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3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достаточно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высокую стоимость пресс-форм, сложность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длительность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изготовления (стоимость пресс-формы в среднем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3–5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 выше стоимости кокиля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,);</a:t>
            </a:r>
            <a:endParaRPr lang="ru-RU" sz="3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невысокую стойкость пресс-форм, особенно при литье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сплавов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высокой температурой плавления (при литье медных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сплавов стойкость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составляет 5–20 тыс. запрессовок; при литье 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алюминиевых сплавов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30–50 тыс. запрессовок</a:t>
            </a:r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6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80720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rgbClr val="C00000"/>
                </a:solidFill>
              </a:rPr>
              <a:t>Литьё по выплавляемым моделям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40768"/>
            <a:ext cx="4500519" cy="5024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340768"/>
            <a:ext cx="4680520" cy="50405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704856" cy="648072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Требования к заготовкам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7920880" cy="558834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469900" lvl="0" indent="-469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8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Заготовка – предмет производства, из которого изменением формы, размеров и шероховатостей поверхностей, а также свойств материала изготавливают деталь.</a:t>
            </a:r>
          </a:p>
          <a:p>
            <a:pPr marL="0" indent="0" algn="ctr">
              <a:buNone/>
            </a:pPr>
            <a:endParaRPr lang="ru-RU" sz="3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80720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получать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высокую точность и малую шероховатость поверхностей отливок, уменьшить внутренние напряжения в отливках или устранить совсем, получить минимальные припуски и улучшить условия труда.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0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80720"/>
          </a:xfrm>
          <a:solidFill>
            <a:srgbClr val="CCFFFF"/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Основными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преимуществами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этой технологии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 следующие: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 высокая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точность получаемых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отливок.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(7-12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класс)</a:t>
            </a:r>
            <a:endParaRPr lang="ru-RU" sz="4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высокое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поверхности отливок (RZ 80) позволяет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совсем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отказаться от механической обработки, которая была бы необходима при другом способе изготовления.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припуск на механическую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обработку.</a:t>
            </a:r>
            <a:endParaRPr lang="ru-RU" sz="4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полная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идентичность отливок в серии.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7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  <a:solidFill>
            <a:srgbClr val="CCFFFF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Материалы отливок – это практически все марки чугунов от СЧ15 до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ВЧ-50.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 – от простых углеродистых ст. 20-45 до высоколегированных, теплостойких и жаропрочных. Бронзы – практически все литейные марки бронз.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развес отливок от 1 до 300 кг. </a:t>
            </a:r>
            <a:endParaRPr lang="ru-RU" sz="4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Штучное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– до 1 </a:t>
            </a:r>
            <a:r>
              <a:rPr lang="ru-RU" sz="4000" b="1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тн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824" y="6296876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 способов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сложный технологический процесс получения отливок, требующий специального оборудования и специальной оснастки, длительный производственный цикл. </a:t>
            </a: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824" y="6296876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7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0040"/>
            <a:ext cx="8496944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Заготовки, получаемые обработкой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давлением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634" y="1604906"/>
            <a:ext cx="8735462" cy="5108184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	</a:t>
            </a:r>
            <a:endParaRPr lang="ru-RU" dirty="0" smtClean="0"/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Различают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следующие способы получения заготовок обработкой давлением: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ковка;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штамповка ( горячая и холодная);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специальные способы.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7992888" cy="6552728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процессы обработки металлов давлением основаны на способности металлов в твёрдом состоянии устойчиво изменять формы и размеры под действием приложенных внешних сил,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пластически деформироваться. В процессе пластической деформации металл приобретает не только требуемую форму, но и меняет свою структуру и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физико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механические свойства.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6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000" b="1" u="sng" dirty="0" smtClean="0">
                <a:solidFill>
                  <a:srgbClr val="C00000"/>
                </a:solidFill>
              </a:rPr>
              <a:t>Ковка</a:t>
            </a:r>
            <a:endParaRPr lang="ru-RU" sz="5000" b="1" u="sng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78" y="980728"/>
            <a:ext cx="4704523" cy="3528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3393301"/>
            <a:ext cx="5580112" cy="33480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9536" y="978279"/>
            <a:ext cx="346504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2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  <a:solidFill>
            <a:srgbClr val="FFFFCC"/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ковке формообразование происходит вследствие свободного течения металла в стороны, перпендикулярные к движению формообразующего инструмента – </a:t>
            </a:r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бойка</a:t>
            </a:r>
            <a:r>
              <a:rPr lang="ru-R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Ковкой </a:t>
            </a:r>
            <a:r>
              <a:rPr lang="ru-R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заготовок на молотах и прессах получают поковки простой конфигурации с большой массой ( до 250т). Поковки имеют хорошую структуру металла по всему сечению, </a:t>
            </a:r>
            <a:r>
              <a:rPr lang="ru-RU" sz="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т.к</a:t>
            </a:r>
            <a:r>
              <a:rPr lang="ru-RU" sz="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течение металла не ограничивается инструментом, и он хорошо проковывается. Ковка не требует специального инструмента и оснастки.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1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  <a:solidFill>
            <a:srgbClr val="FFFFCC"/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 </a:t>
            </a:r>
            <a:r>
              <a:rPr 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sz="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производительность , большая трудоёмкость, большие припуски и напуски на обработку, низкая точность. Для получения поковок более сложной конфигурации применяют подкладные кольца и штампы. Уменьшить припуски на обработку и снизить трудоёмкость позволяет применение радиально- ковочных машин. Однако область их применения ограничена только телами вращения.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475" y="620688"/>
            <a:ext cx="8064450" cy="5756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61188"/>
            <a:ext cx="58128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/>
              <a:t>Ротационно-ковочная машина</a:t>
            </a:r>
          </a:p>
        </p:txBody>
      </p:sp>
    </p:spTree>
    <p:extLst>
      <p:ext uri="{BB962C8B-B14F-4D97-AF65-F5344CB8AC3E}">
        <p14:creationId xmlns:p14="http://schemas.microsoft.com/office/powerpoint/2010/main" val="332024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966" y="3068960"/>
            <a:ext cx="4981209" cy="369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323" y="6029301"/>
            <a:ext cx="47625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51" y="332656"/>
            <a:ext cx="4413757" cy="3263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57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260648"/>
            <a:ext cx="7848871" cy="671607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штамповка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704" y="1119050"/>
            <a:ext cx="3437315" cy="39661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1" y="1119051"/>
            <a:ext cx="3845780" cy="384578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47664" y="4152730"/>
            <a:ext cx="4990955" cy="256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сравнению с ковкой горячая объёмная штамповка имеет ряд преимуществ: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сложная форма поковки и лучшее качество поверхности;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припусков на обработку;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экономия металла;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точности изготовления заготовок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уменьшение штамповочных уклонов за счёт наличия в конструкции штамповочного оборудования выталкивателей;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производительности труда;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уменьшение трудоёмкости;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улучшение условий труда.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недостаткам горячей объёмной штамповки относится: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дорогостоящая оснастка </a:t>
            </a: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(инструмент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штамп), что позволяет применять штамповку только при большом объёме выпуска деталей;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ограничения по массе получаемых поковок;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дополнительный отход металла в заусенец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(10-30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от массы поковки);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усилия деформирования , чем при ковке.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4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74136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зависимости от оборудования имеются следующие виды объёмной штамповки: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штамповочных паровоздушных молотах двойного действия;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кривошипных горячештамповочных прессах;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горизонтально- ковочных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машинах(ГКМ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гидравлических прессах;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высокоскоростных молотах;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специальных машинах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(ротационно-обжимные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радиально- обжимные машины,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раскатные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машины).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787208" cy="626328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паровоздушный молот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852161"/>
            <a:ext cx="5616624" cy="6969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7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920880" cy="12744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кривошипный горячештамповочный пресс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491760"/>
            <a:ext cx="6483560" cy="53107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83152" cy="698336"/>
          </a:xfrm>
          <a:solidFill>
            <a:srgbClr val="FFFFCC"/>
          </a:solidFill>
        </p:spPr>
        <p:txBody>
          <a:bodyPr/>
          <a:lstStyle/>
          <a:p>
            <a:pPr algn="ctr"/>
            <a:r>
              <a:rPr lang="ru-RU" dirty="0" err="1">
                <a:solidFill>
                  <a:srgbClr val="006600"/>
                </a:solidFill>
              </a:rPr>
              <a:t>электровинтовой</a:t>
            </a:r>
            <a:r>
              <a:rPr lang="ru-RU" dirty="0">
                <a:solidFill>
                  <a:srgbClr val="006600"/>
                </a:solidFill>
              </a:rPr>
              <a:t> пресс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052736"/>
            <a:ext cx="4108406" cy="5805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74866"/>
            <a:ext cx="3581743" cy="57845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8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зависимости от типа штампа штамповка подразделяется на следующие виды: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открытых штампах;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закрытых штампах;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штампах выдавливания.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8712968" cy="948720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Схема процесса штамповки в открытом штампе: а – начальный этап штамповки; б – конец штамповки; в – </a:t>
            </a:r>
            <a:r>
              <a:rPr lang="ru-RU" sz="2000" dirty="0" err="1">
                <a:solidFill>
                  <a:schemeClr val="tx1"/>
                </a:solidFill>
              </a:rPr>
              <a:t>облойная</a:t>
            </a:r>
            <a:r>
              <a:rPr lang="ru-RU" sz="2000" dirty="0">
                <a:solidFill>
                  <a:schemeClr val="tx1"/>
                </a:solidFill>
              </a:rPr>
              <a:t> канавка с мостиком и магазином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268760"/>
            <a:ext cx="5419496" cy="5256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4549676"/>
            <a:ext cx="4608512" cy="2123658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Наличие </a:t>
            </a:r>
            <a:r>
              <a:rPr lang="ru-RU" sz="2200" b="1" dirty="0">
                <a:solidFill>
                  <a:srgbClr val="C00000"/>
                </a:solidFill>
              </a:rPr>
              <a:t>заусенца </a:t>
            </a:r>
            <a:r>
              <a:rPr lang="ru-RU" sz="2200" b="1" dirty="0" smtClean="0">
                <a:solidFill>
                  <a:srgbClr val="C00000"/>
                </a:solidFill>
              </a:rPr>
              <a:t>(</a:t>
            </a:r>
            <a:r>
              <a:rPr lang="ru-RU" sz="2200" b="1" dirty="0" err="1" smtClean="0">
                <a:solidFill>
                  <a:srgbClr val="C00000"/>
                </a:solidFill>
              </a:rPr>
              <a:t>облой</a:t>
            </a:r>
            <a:r>
              <a:rPr lang="ru-RU" sz="2200" b="1" dirty="0" smtClean="0">
                <a:solidFill>
                  <a:srgbClr val="C00000"/>
                </a:solidFill>
              </a:rPr>
              <a:t>) увеличивает </a:t>
            </a:r>
            <a:r>
              <a:rPr lang="ru-RU" sz="2200" b="1" dirty="0">
                <a:solidFill>
                  <a:srgbClr val="C00000"/>
                </a:solidFill>
              </a:rPr>
              <a:t>расход металла, а для обрезки заусенца необходимо применение специальных обрезных прессов и штампов.</a:t>
            </a:r>
          </a:p>
        </p:txBody>
      </p:sp>
    </p:spTree>
    <p:extLst>
      <p:ext uri="{BB962C8B-B14F-4D97-AF65-F5344CB8AC3E}">
        <p14:creationId xmlns:p14="http://schemas.microsoft.com/office/powerpoint/2010/main" val="30730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8212"/>
            <a:ext cx="8469560" cy="648072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Требования к заготовкам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458" y="886284"/>
            <a:ext cx="8757592" cy="582680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469900" lvl="0" indent="-469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u="sng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Общие требования:</a:t>
            </a:r>
          </a:p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1 по форме должна быть максимально приближена к детали,</a:t>
            </a:r>
          </a:p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2 должна быть выполнена из материала, указанного на чертеже,</a:t>
            </a:r>
          </a:p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3 не должна иметь внутренних дефектов,</a:t>
            </a:r>
          </a:p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4 поверхность заготовки должна быть чистой без пригаров</a:t>
            </a:r>
            <a:r>
              <a:rPr lang="ru-RU" altLang="ru-RU" sz="3200" b="1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,</a:t>
            </a:r>
            <a:endParaRPr lang="ru-RU" altLang="ru-RU" sz="3200" b="1" kern="0" dirty="0">
              <a:solidFill>
                <a:srgbClr val="2929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1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656184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Схема штамповки в закрытых штампах (</a:t>
            </a:r>
            <a:r>
              <a:rPr lang="ru-RU" sz="2000" dirty="0" err="1">
                <a:solidFill>
                  <a:schemeClr val="tx1"/>
                </a:solidFill>
              </a:rPr>
              <a:t>безоблойная</a:t>
            </a:r>
            <a:r>
              <a:rPr lang="ru-RU" sz="2000" dirty="0">
                <a:solidFill>
                  <a:schemeClr val="tx1"/>
                </a:solidFill>
              </a:rPr>
              <a:t> штамповка): 1, 2 – подвижная и неподвижная части штампа; 3 – штампуемая заготовка; O – зазор между подвижной и неподвижной частями штампа; h – высота замка; </a:t>
            </a:r>
            <a:r>
              <a:rPr lang="ru-RU" sz="2000" dirty="0" err="1">
                <a:solidFill>
                  <a:schemeClr val="tx1"/>
                </a:solidFill>
              </a:rPr>
              <a:t>Dп</a:t>
            </a:r>
            <a:r>
              <a:rPr lang="ru-RU" sz="2000" dirty="0">
                <a:solidFill>
                  <a:schemeClr val="tx1"/>
                </a:solidFill>
              </a:rPr>
              <a:t> – диаметр поковки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3661"/>
            <a:ext cx="6020713" cy="482942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94499" y="4298375"/>
            <a:ext cx="3320464" cy="178510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необходимость применения прутка </a:t>
            </a:r>
            <a:endParaRPr 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(проката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повышенной точности.</a:t>
            </a:r>
          </a:p>
        </p:txBody>
      </p:sp>
    </p:spTree>
    <p:extLst>
      <p:ext uri="{BB962C8B-B14F-4D97-AF65-F5344CB8AC3E}">
        <p14:creationId xmlns:p14="http://schemas.microsoft.com/office/powerpoint/2010/main" val="40714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656184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Штамповка </a:t>
            </a:r>
            <a:r>
              <a:rPr lang="ru-RU" sz="2000" dirty="0" err="1">
                <a:solidFill>
                  <a:schemeClr val="tx1"/>
                </a:solidFill>
              </a:rPr>
              <a:t>выдавливаниемПо</a:t>
            </a:r>
            <a:r>
              <a:rPr lang="ru-RU" sz="2000" dirty="0">
                <a:solidFill>
                  <a:schemeClr val="tx1"/>
                </a:solidFill>
              </a:rPr>
              <a:t> направлению течения металла деформируемой заготовки относительно направления перемещения пуансона различают прямое (рис. 3, а), обратное (рис. 3, б) и комбинированное (рис. 3, в) выдавливание.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0236" y="1757946"/>
            <a:ext cx="8272214" cy="44643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5949280"/>
            <a:ext cx="8352928" cy="9233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высокие удельные усилия деформирования, большие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энергозатраты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низкая стойкость штамповой оснастки. Применяются для заготовок с высокой пластичностью.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Получение заготовок из проката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832" y="1052736"/>
            <a:ext cx="8690656" cy="5760640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Прокатка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деформирование металла вращающимися валками для изменения формы и размеров поперечного сечения и увеличения длины предварительно нагретых или холодных заготовок</a:t>
            </a:r>
            <a:r>
              <a:rPr lang="ru-RU" sz="3200" dirty="0"/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83" y="1196752"/>
            <a:ext cx="8116441" cy="318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63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Продольная прокатка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908720"/>
            <a:ext cx="4526096" cy="591365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Применяют станы непрерывной прокатки, имеющие  по 3 или 3 пары валков.</a:t>
            </a:r>
          </a:p>
          <a:p>
            <a:pPr marL="0" indent="0" algn="ctr">
              <a:buNone/>
            </a:pPr>
            <a:r>
              <a:rPr lang="ru-RU" b="1" dirty="0" smtClean="0"/>
              <a:t>Валки </a:t>
            </a:r>
            <a:r>
              <a:rPr lang="ru-RU" b="1" dirty="0"/>
              <a:t>расположены в плоскостях, перпендикулярных направлению проката. Чем сложнее форма поперечного сечения проката, тем больше число проходов при продольной прокатке.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1586942"/>
            <a:ext cx="4716016" cy="464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Продольная прокатка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928" y="1340768"/>
            <a:ext cx="8565168" cy="48980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5884" y="6189870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Виды сортового проката</a:t>
            </a:r>
          </a:p>
        </p:txBody>
      </p:sp>
    </p:spTree>
    <p:extLst>
      <p:ext uri="{BB962C8B-B14F-4D97-AF65-F5344CB8AC3E}">
        <p14:creationId xmlns:p14="http://schemas.microsoft.com/office/powerpoint/2010/main" val="23543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60" y="93689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Поперечная прокатка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44417" y="669753"/>
            <a:ext cx="5480111" cy="60523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5060" y="669753"/>
            <a:ext cx="3888432" cy="61247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Используют 2-х и 3-х валковые станы с неизменным и 3-х валковые с изме­няющимся расстоянием между валками. Благодаря косому расположению осей валков обрабатываемая заготовка получает винтообразной движение.</a:t>
            </a:r>
          </a:p>
        </p:txBody>
      </p:sp>
    </p:spTree>
    <p:extLst>
      <p:ext uri="{BB962C8B-B14F-4D97-AF65-F5344CB8AC3E}">
        <p14:creationId xmlns:p14="http://schemas.microsoft.com/office/powerpoint/2010/main" val="21071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60" y="93689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Поперечная прокатка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060" y="764704"/>
            <a:ext cx="8700036" cy="5948386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недостаткам относится возможность образования </a:t>
            </a:r>
            <a:r>
              <a:rPr lang="ru-RU" sz="3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рыхлот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сердцевине заготовки, такой прокат необходимо подвергать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штамповке.В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калибрах получают изделия типа коротких валов и роликов, шаров диамет­ром  d=25-125 мм.</a:t>
            </a:r>
          </a:p>
          <a:p>
            <a:pPr marL="0" indent="0"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Кроме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цилиндрических заготовок  сплошного сечения прокатке подвергают трубные заготовки на специальных оправках, а также изделия типа колец и вту­лок.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824" y="63888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0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60" y="93689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Поперечная прокатка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060" y="764704"/>
            <a:ext cx="8700036" cy="5948386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недостаткам относится возможность образования </a:t>
            </a:r>
            <a:r>
              <a:rPr lang="ru-RU" sz="3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рыхлот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сердцевине заготовки, такой прокат необходимо подвергать </a:t>
            </a:r>
            <a:r>
              <a:rPr lang="ru-RU" sz="3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штамповке.В</a:t>
            </a: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калибрах получают изделия типа коротких валов и роликов, шаров диамет­ром  d=25-125 мм.</a:t>
            </a:r>
          </a:p>
          <a:p>
            <a:pPr marL="0" indent="0"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Кроме </a:t>
            </a:r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цилиндрических заготовок  сплошного сечения прокатке подвергают трубные заготовки на специальных оправках, а также изделия типа колец и вту­лок.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824" y="63888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60" y="93689"/>
            <a:ext cx="8685584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Поперечно-винтовая прокатка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060" y="1700806"/>
            <a:ext cx="4519951" cy="38823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824" y="6388818"/>
            <a:ext cx="476672" cy="476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011" y="1700806"/>
            <a:ext cx="4422044" cy="388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1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93689"/>
            <a:ext cx="8836789" cy="576064"/>
          </a:xfrm>
          <a:solidFill>
            <a:srgbClr val="FFCCFF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Поперечно-винтовая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прокатка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69752"/>
            <a:ext cx="8908797" cy="6188247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Поперечно-винтовая прокатка занимает промежуточное положение между продольной и поперечной. Этот способ широко используется для получения полых трубных заготовок (гильз). Обрабатываемое тело (цилиндрической формы) проходя между валками, вращается и одновременно совершает поступательное движение, то есть каждая точка тела (за исключением расположенных на его оси) движется по винтовой траектории.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824" y="63888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5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96944" cy="648072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Требования к заготовкам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757592" cy="558834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5 </a:t>
            </a: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должна обладать соответствующими свойствами (утверждаются техническими условиями),</a:t>
            </a:r>
          </a:p>
          <a:p>
            <a:pPr marL="469900" lvl="0" indent="-469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6 заготовки подвергают техническому контролю (проверяют </a:t>
            </a:r>
            <a:r>
              <a:rPr lang="ru-RU" altLang="ru-RU" sz="3200" b="1" kern="0" dirty="0" err="1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химсостав</a:t>
            </a:r>
            <a:r>
              <a:rPr lang="ru-RU" altLang="ru-RU" sz="3200" b="1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, механические свойства, размеры и взаимное расположение поверхностей).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smtClean="0"/>
              <a:t>helpiks.org/9-8568.html</a:t>
            </a:r>
            <a:endParaRPr lang="ru-RU" dirty="0" smtClean="0"/>
          </a:p>
          <a:p>
            <a:r>
              <a:rPr lang="en-US" dirty="0"/>
              <a:t>https://lektsii.com/1-101573.html?</a:t>
            </a:r>
            <a:endParaRPr lang="ru-RU" dirty="0" smtClean="0"/>
          </a:p>
          <a:p>
            <a:r>
              <a:rPr lang="en-US" dirty="0"/>
              <a:t>https://</a:t>
            </a:r>
            <a:r>
              <a:rPr lang="en-US" dirty="0" smtClean="0"/>
              <a:t>studizba.com/lectures/inzhenerija/tehnologicheskie-metody-proizvodstva-zagotovok/40077-poluchenie-zagotovok-metodami-prokatki-i-pressovanija.html</a:t>
            </a:r>
            <a:endParaRPr lang="ru-RU" dirty="0" smtClean="0"/>
          </a:p>
          <a:p>
            <a:r>
              <a:rPr lang="en-US" dirty="0"/>
              <a:t>https://extxe.com/10871/shtampovka-na-pressah-i-molotah/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48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8798" y="548680"/>
            <a:ext cx="8075240" cy="1164744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5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6525620" cy="446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36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0366"/>
            <a:ext cx="8928992" cy="1505150"/>
          </a:xfrm>
          <a:solidFill>
            <a:srgbClr val="FFCCFF"/>
          </a:solidFill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accent3">
                    <a:lumMod val="50000"/>
                  </a:schemeClr>
                </a:solidFill>
              </a:rPr>
              <a:t>Факторами, влияющими на выбор процесса и метода изготовления заготовки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4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1.Технологическая </a:t>
            </a:r>
            <a:r>
              <a:rPr lang="ru-RU" altLang="ru-RU" sz="3400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характеристика материала. </a:t>
            </a:r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4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2.Физико </a:t>
            </a:r>
            <a:r>
              <a:rPr lang="ru-RU" altLang="ru-RU" sz="3400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– химические свойства материала в процессе </a:t>
            </a:r>
            <a:r>
              <a:rPr lang="ru-RU" altLang="ru-RU" sz="34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формоизменения.</a:t>
            </a:r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1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3.Конструктивные </a:t>
            </a:r>
            <a:r>
              <a:rPr lang="ru-RU" altLang="ru-RU" sz="3100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формы  и размеры детали, её масса. </a:t>
            </a:r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4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4.Объем </a:t>
            </a:r>
            <a:r>
              <a:rPr lang="ru-RU" altLang="ru-RU" sz="3400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выпуска. </a:t>
            </a:r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D8F67"/>
              </a:buClr>
              <a:buSzTx/>
              <a:buNone/>
            </a:pPr>
            <a:r>
              <a:rPr lang="ru-RU" altLang="ru-RU" sz="3400" kern="0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5.Наличие  </a:t>
            </a:r>
            <a:r>
              <a:rPr lang="ru-RU" altLang="ru-RU" sz="3400" kern="0" dirty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</a:rPr>
              <a:t>технологического оборудования </a:t>
            </a:r>
          </a:p>
          <a:p>
            <a:pPr marL="0" indent="0">
              <a:buNone/>
            </a:pPr>
            <a:endParaRPr lang="ru-RU" sz="3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8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13576" cy="648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получения заготовок: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321" y="836712"/>
            <a:ext cx="8613576" cy="5832648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</a:t>
            </a: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заготовок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литьём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756" y="1634352"/>
            <a:ext cx="7309103" cy="48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2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648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получения заготовок: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76378"/>
          </a:xfrm>
          <a:solidFill>
            <a:srgbClr val="CC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	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сравнению с другими методами получения заготовок литьё обладает рядом преимуществ: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коэффициенты использования металла и весовой точности;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 неограниченные габариты и масса отливок;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использования сплавов, не поддающихся пластическому деформированию и трудно обрабатываемых резанием.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623641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2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1239</TotalTime>
  <Words>1792</Words>
  <Application>Microsoft Office PowerPoint</Application>
  <PresentationFormat>Экран (4:3)</PresentationFormat>
  <Paragraphs>181</Paragraphs>
  <Slides>61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8" baseType="lpstr">
      <vt:lpstr>Calibri</vt:lpstr>
      <vt:lpstr>Times New Roman</vt:lpstr>
      <vt:lpstr>Trebuchet MS</vt:lpstr>
      <vt:lpstr>Verdana</vt:lpstr>
      <vt:lpstr>Wingdings</vt:lpstr>
      <vt:lpstr>Wingdings 2</vt:lpstr>
      <vt:lpstr>Изящная</vt:lpstr>
      <vt:lpstr>Производственный и технологический  процессы</vt:lpstr>
      <vt:lpstr>Виды заготовок и методы их получения</vt:lpstr>
      <vt:lpstr>Требования к заготовкам</vt:lpstr>
      <vt:lpstr>Презентация PowerPoint</vt:lpstr>
      <vt:lpstr>Требования к заготовкам</vt:lpstr>
      <vt:lpstr>Требования к заготовкам</vt:lpstr>
      <vt:lpstr>Факторами, влияющими на выбор процесса и метода изготовления заготовки </vt:lpstr>
      <vt:lpstr>Методы получения заготовок:</vt:lpstr>
      <vt:lpstr>Методы получения заготовок:</vt:lpstr>
      <vt:lpstr>Методы получения заготовок:</vt:lpstr>
      <vt:lpstr>Методы получения заготовок:</vt:lpstr>
      <vt:lpstr>Методы получения заготовок: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Заготовки, получаемые обработкой давлением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штамповка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паровоздушный молот</vt:lpstr>
      <vt:lpstr>кривошипный горячештамповочный пресс</vt:lpstr>
      <vt:lpstr>электровинтовой пресс</vt:lpstr>
      <vt:lpstr>Презентация PowerPoint</vt:lpstr>
      <vt:lpstr>Схема процесса штамповки в открытом штампе: а – начальный этап штамповки; б – конец штамповки; в – облойная канавка с мостиком и магазином</vt:lpstr>
      <vt:lpstr>Схема штамповки в закрытых штампах (безоблойная штамповка): 1, 2 – подвижная и неподвижная части штампа; 3 – штампуемая заготовка; O – зазор между подвижной и неподвижной частями штампа; h – высота замка; Dп – диаметр поковки</vt:lpstr>
      <vt:lpstr>Штамповка выдавливаниемПо направлению течения металла деформируемой заготовки относительно направления перемещения пуансона различают прямое (рис. 3, а), обратное (рис. 3, б) и комбинированное (рис. 3, в) выдавливание.</vt:lpstr>
      <vt:lpstr> Получение заготовок из проката</vt:lpstr>
      <vt:lpstr> Продольная прокатка</vt:lpstr>
      <vt:lpstr> Продольная прокатка</vt:lpstr>
      <vt:lpstr> Поперечная прокатка</vt:lpstr>
      <vt:lpstr> Поперечная прокатка</vt:lpstr>
      <vt:lpstr> Поперечная прокатка</vt:lpstr>
      <vt:lpstr> Поперечно-винтовая прокатка</vt:lpstr>
      <vt:lpstr> Поперечно-винтовая прокатка</vt:lpstr>
      <vt:lpstr>Источники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Производственный и технологический  процессы</dc:title>
  <dc:creator>Василий Лесюк</dc:creator>
  <cp:lastModifiedBy>Василий Степанович</cp:lastModifiedBy>
  <cp:revision>105</cp:revision>
  <dcterms:created xsi:type="dcterms:W3CDTF">2018-08-30T14:17:57Z</dcterms:created>
  <dcterms:modified xsi:type="dcterms:W3CDTF">2022-09-22T01:44:53Z</dcterms:modified>
</cp:coreProperties>
</file>