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0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4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062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68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8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10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510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043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086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341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6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6DEF4C3-928D-4431-998D-456A889C4C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DEBF920-39DF-4DDF-95F3-AFADC558C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75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780_%D0%B3%D0%BE%D0%B4" TargetMode="External"/><Relationship Id="rId13" Type="http://schemas.openxmlformats.org/officeDocument/2006/relationships/hyperlink" Target="https://ru.wikipedia.org/wiki/%D0%93%D0%B5%D1%80%D0%B1_%D0%9A%D1%83%D1%80%D1%81%D0%BA%D0%B0#cite_note-4" TargetMode="External"/><Relationship Id="rId18" Type="http://schemas.openxmlformats.org/officeDocument/2006/relationships/hyperlink" Target="https://ru.wikipedia.org/wiki/%D0%9A%D0%BE%D1%80%D0%BE%D0%BD%D0%B0" TargetMode="External"/><Relationship Id="rId3" Type="http://schemas.openxmlformats.org/officeDocument/2006/relationships/hyperlink" Target="https://ru.wikipedia.org/wiki/1730_%D0%B3%D0%BE%D0%B4" TargetMode="External"/><Relationship Id="rId7" Type="http://schemas.openxmlformats.org/officeDocument/2006/relationships/hyperlink" Target="https://ru.wikipedia.org/wiki/19_%D1%8F%D0%BD%D0%B2%D0%B0%D1%80%D1%8F" TargetMode="External"/><Relationship Id="rId12" Type="http://schemas.openxmlformats.org/officeDocument/2006/relationships/hyperlink" Target="https://ru.wikipedia.org/wiki/1878_%D0%B3%D0%BE%D0%B4" TargetMode="External"/><Relationship Id="rId17" Type="http://schemas.openxmlformats.org/officeDocument/2006/relationships/hyperlink" Target="https://ru.wikipedia.org/wiki/%D0%A9%D0%B8%D1%82" TargetMode="External"/><Relationship Id="rId2" Type="http://schemas.openxmlformats.org/officeDocument/2006/relationships/hyperlink" Target="https://ru.wikipedia.org/wiki/%D0%97%D0%BD%D0%B0%D0%BC%D1%91%D0%BD%D0%BD%D1%8B%D0%B9_%D0%B3%D0%B5%D1%80%D0%B1%D0%BE%D0%B2%D0%BD%D0%B8%D0%BA" TargetMode="External"/><Relationship Id="rId16" Type="http://schemas.openxmlformats.org/officeDocument/2006/relationships/hyperlink" Target="https://ru.wikipedia.org/wiki/%D0%9A%D1%83%D1%80%D0%BE%D0%BF%D0%B0%D1%82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1%83%D1%80%D1%81%D0%BA" TargetMode="External"/><Relationship Id="rId11" Type="http://schemas.openxmlformats.org/officeDocument/2006/relationships/hyperlink" Target="https://ru.wikipedia.org/wiki/%D0%9A%D1%83%D1%80%D1%81%D0%BA%D0%B0%D1%8F_%D0%B3%D1%83%D0%B1%D0%B5%D1%80%D0%BD%D0%B8%D1%8F" TargetMode="External"/><Relationship Id="rId5" Type="http://schemas.openxmlformats.org/officeDocument/2006/relationships/hyperlink" Target="https://ru.wikipedia.org/wiki/%D0%93%D0%BE%D1%80%D0%BE%D0%B4" TargetMode="External"/><Relationship Id="rId15" Type="http://schemas.openxmlformats.org/officeDocument/2006/relationships/hyperlink" Target="https://ru.wikipedia.org/wiki/%D0%93%D0%B5%D1%80%D0%B1_%D0%9A%D1%83%D1%80%D1%81%D0%BA%D0%B0#cite_note-5" TargetMode="External"/><Relationship Id="rId10" Type="http://schemas.openxmlformats.org/officeDocument/2006/relationships/hyperlink" Target="https://ru.wikipedia.org/wiki/%D0%9A%D1%83%D1%80%D1%81%D0%BA%D0%BE%D0%B5_%D0%BD%D0%B0%D0%BC%D0%B5%D1%81%D1%82%D0%BD%D0%B8%D1%87%D0%B5%D1%81%D1%82%D0%B2%D0%BE" TargetMode="External"/><Relationship Id="rId19" Type="http://schemas.openxmlformats.org/officeDocument/2006/relationships/hyperlink" Target="https://ru.wikipedia.org/wiki/%D0%9A%D0%BE%D0%BB%D0%BE%D1%81" TargetMode="External"/><Relationship Id="rId4" Type="http://schemas.openxmlformats.org/officeDocument/2006/relationships/hyperlink" Target="https://ru.wikipedia.org/wiki/%D0%93%D0%B5%D1%80%D0%B1" TargetMode="External"/><Relationship Id="rId9" Type="http://schemas.openxmlformats.org/officeDocument/2006/relationships/hyperlink" Target="https://ru.wikipedia.org/wiki/%D0%93%D0%B5%D1%80%D0%B1_%D0%9A%D1%83%D1%80%D1%81%D0%BA%D0%B0#cite_note-3" TargetMode="External"/><Relationship Id="rId14" Type="http://schemas.openxmlformats.org/officeDocument/2006/relationships/hyperlink" Target="https://ru.wikipedia.org/wiki/1859_%D0%B3%D0%BE%D0%B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5%D1%80%D0%B1_%D0%9A%D1%83%D1%80%D1%81%D0%BA%D0%B0#cite_note-7" TargetMode="External"/><Relationship Id="rId2" Type="http://schemas.openxmlformats.org/officeDocument/2006/relationships/hyperlink" Target="https://ru.wikipedia.org/wiki/%D0%93%D0%B5%D1%80%D0%B1_%D0%9A%D1%83%D1%80%D1%81%D0%BA%D0%B0#cite_note-6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7EB1A0D-81AC-4070-82E9-44E6CA182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158" t="11278" r="26768" b="16688"/>
          <a:stretch/>
        </p:blipFill>
        <p:spPr>
          <a:xfrm>
            <a:off x="1258110" y="299890"/>
            <a:ext cx="9969230" cy="640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9855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6767B9-ADAC-846A-79B5-0AB09302D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65" t="19316" r="26179" b="22513"/>
          <a:stretch/>
        </p:blipFill>
        <p:spPr>
          <a:xfrm>
            <a:off x="377072" y="282805"/>
            <a:ext cx="11589656" cy="602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173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3C3E21-9815-024D-F775-F1D5BC8079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419" t="11172" r="36781" b="12506"/>
          <a:stretch/>
        </p:blipFill>
        <p:spPr>
          <a:xfrm>
            <a:off x="2828041" y="294458"/>
            <a:ext cx="6249972" cy="6269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4643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2B40FB-33A4-494A-9F3F-274CDA324D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312" t="24169" r="39878" b="11377"/>
          <a:stretch/>
        </p:blipFill>
        <p:spPr>
          <a:xfrm>
            <a:off x="1659117" y="92411"/>
            <a:ext cx="8691514" cy="6765589"/>
          </a:xfrm>
        </p:spPr>
      </p:pic>
    </p:spTree>
    <p:extLst>
      <p:ext uri="{BB962C8B-B14F-4D97-AF65-F5344CB8AC3E}">
        <p14:creationId xmlns:p14="http://schemas.microsoft.com/office/powerpoint/2010/main" val="1974940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6F2E0C-F741-8F8D-A6DD-FB3A6F0593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54" t="16082" r="39614" b="20275"/>
          <a:stretch/>
        </p:blipFill>
        <p:spPr>
          <a:xfrm>
            <a:off x="1819373" y="334806"/>
            <a:ext cx="8069344" cy="638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02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AEA5E8-3FB3-F25B-4E75-045636B211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15" t="8380" r="39268" b="8086"/>
          <a:stretch/>
        </p:blipFill>
        <p:spPr>
          <a:xfrm>
            <a:off x="2862606" y="0"/>
            <a:ext cx="6466788" cy="6690424"/>
          </a:xfrm>
        </p:spPr>
      </p:pic>
    </p:spTree>
    <p:extLst>
      <p:ext uri="{BB962C8B-B14F-4D97-AF65-F5344CB8AC3E}">
        <p14:creationId xmlns:p14="http://schemas.microsoft.com/office/powerpoint/2010/main" val="3596250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7F6D40-62E0-8DA0-5516-2C175523F7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183" t="16259" r="39399" b="31386"/>
          <a:stretch/>
        </p:blipFill>
        <p:spPr>
          <a:xfrm>
            <a:off x="1128074" y="207723"/>
            <a:ext cx="9935851" cy="644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8487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ED0F9-FF0E-24C6-5334-092D3AEB5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85949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Современный </a:t>
            </a:r>
            <a:r>
              <a:rPr lang="ru-RU" dirty="0" err="1">
                <a:solidFill>
                  <a:srgbClr val="FF0000"/>
                </a:solidFill>
              </a:rPr>
              <a:t>курск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471BA5-1BAA-8A65-B187-815FDCA1A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564849"/>
            <a:ext cx="10058400" cy="4607351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Современный Курск —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это </a:t>
            </a:r>
            <a:r>
              <a:rPr lang="ru-RU" sz="2600" b="0" i="0" dirty="0" err="1">
                <a:solidFill>
                  <a:srgbClr val="000000"/>
                </a:solidFill>
                <a:effectLst/>
                <a:latin typeface="ff2"/>
              </a:rPr>
              <a:t>болышой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 промышленный центр. Здесь работают пищевые комбинаты, швейные, машиностроительные и приборостроительные заводы.  В Курске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находится Курская магнитная аномалия крупнейшее месторождение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6"/>
              </a:rPr>
              <a:t>железной руды.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 </a:t>
            </a:r>
            <a:endParaRPr lang="ru-RU" sz="2600" dirty="0">
              <a:solidFill>
                <a:srgbClr val="000000"/>
              </a:solidFill>
              <a:latin typeface="ff2"/>
            </a:endParaRP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В Курской области много садов с яблоками, вишней, сливами и другими фруктами.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Еще одной особенностью города Курска является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соловей. Соловей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- 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2"/>
              </a:rPr>
              <a:t>любимая птица русского народа. Лучшими мастерами считаются соловьи из средней части России, особенно из окрестностей Курска. Поэтому они ценились выше других на птичьем рынке.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ff3"/>
              </a:rPr>
              <a:t> </a:t>
            </a:r>
            <a:endParaRPr lang="ru-RU" sz="2600" b="0" i="0" dirty="0">
              <a:solidFill>
                <a:srgbClr val="000000"/>
              </a:solidFill>
              <a:effectLst/>
              <a:latin typeface="ff2"/>
            </a:endParaRPr>
          </a:p>
          <a:p>
            <a:pPr marL="0" indent="0" algn="l" fontAlgn="base">
              <a:buNone/>
            </a:pPr>
            <a:endParaRPr lang="ru-RU" sz="2800" b="0" i="0" dirty="0">
              <a:solidFill>
                <a:srgbClr val="000000"/>
              </a:solidFill>
              <a:effectLst/>
              <a:latin typeface="ff2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438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00FE3-6BDC-6154-C11A-90DBDCC2F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-80976"/>
            <a:ext cx="10058400" cy="102365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ВОРОНЕЖ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B5D2CB-7869-6164-BC21-CB3735F24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942681"/>
            <a:ext cx="10058400" cy="5656082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Этот город расположен на юге лесостепной зоны, на реке Воронеж. Орёл символизирует власть, мощь, бесстрашие. Кувшин с изливающейся из него водой – уникальный исторический символ Воронежа – отражает богатство и плодородие здешних земель.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621FA8-8057-925F-51F2-8EDD0CC632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16" t="21856" r="42241" b="24673"/>
          <a:stretch/>
        </p:blipFill>
        <p:spPr>
          <a:xfrm>
            <a:off x="6645896" y="2774782"/>
            <a:ext cx="4260916" cy="397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325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6471BA5-1BAA-8A65-B187-815FDCA1A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791852"/>
            <a:ext cx="10058400" cy="5380348"/>
          </a:xfrm>
        </p:spPr>
        <p:txBody>
          <a:bodyPr>
            <a:normAutofit fontScale="55000" lnSpcReduction="20000"/>
          </a:bodyPr>
          <a:lstStyle/>
          <a:p>
            <a:pPr marL="0" indent="0" algn="l" fontAlgn="base">
              <a:buNone/>
            </a:pPr>
            <a:r>
              <a:rPr lang="ru-RU" sz="6000" b="0" i="0" dirty="0">
                <a:solidFill>
                  <a:srgbClr val="000000"/>
                </a:solidFill>
                <a:effectLst/>
              </a:rPr>
              <a:t>Есть серебряные детали? </a:t>
            </a:r>
          </a:p>
          <a:p>
            <a:pPr marL="0" indent="0" algn="l" fontAlgn="base">
              <a:buNone/>
            </a:pPr>
            <a:r>
              <a:rPr lang="ru-RU" sz="6000" b="0" i="0" dirty="0">
                <a:solidFill>
                  <a:srgbClr val="000000"/>
                </a:solidFill>
                <a:effectLst/>
              </a:rPr>
              <a:t>Серебро – символ благородства, справедливости, мира. Золото – символ величия, уважения, прочности. Золото символизирует урожай, изобилие и плодородие, указывает на развитое сельское хозяйство города. Древнерусские воины символизируют доблесть, храбрость и героизм, проявленные жителями города при обороне земель русских. Городу Воронежу присвоено почётное звание «Город воинской славы». </a:t>
            </a:r>
          </a:p>
          <a:p>
            <a:pPr marL="0" indent="0" algn="l" fontAlgn="base">
              <a:buNone/>
            </a:pPr>
            <a:r>
              <a:rPr lang="ru-RU" sz="6000" b="0" i="0" dirty="0">
                <a:solidFill>
                  <a:srgbClr val="000000"/>
                </a:solidFill>
                <a:effectLst/>
              </a:rPr>
              <a:t>Население Воронежа - 850 тысяч человек. В Воронеже много образовательных и культурных учреждений, город украшают различные фонтаны и памятники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263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18168" y="1710235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sz="6000" b="1" dirty="0"/>
              <a:t>Города степей и лесостепей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00FE3-6BDC-6154-C11A-90DBDCC2F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604" y="-118872"/>
            <a:ext cx="10058400" cy="160934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Заповедник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B5D2CB-7869-6164-BC21-CB3735F24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225485"/>
            <a:ext cx="10058400" cy="4946715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К северу от города расположен Воронежский заповедник, в котором сохранилась естественная растительность лесостепной зоны. В заповеднике разводят речных бобров.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2D0286-8DED-FC71-0EDE-F1994B6D33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39" t="17870" r="27474" b="20550"/>
          <a:stretch/>
        </p:blipFill>
        <p:spPr>
          <a:xfrm>
            <a:off x="2191637" y="2507530"/>
            <a:ext cx="7362334" cy="4223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9352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ED0F9-FF0E-24C6-5334-092D3AEB5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7238" y="98980"/>
            <a:ext cx="10058400" cy="976523"/>
          </a:xfrm>
        </p:spPr>
        <p:txBody>
          <a:bodyPr/>
          <a:lstStyle/>
          <a:p>
            <a:r>
              <a:rPr lang="ru-RU" dirty="0"/>
              <a:t>достопримечательности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64E0752-7578-CDDA-506B-70F80C4B34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163" t="20480" r="54058" b="20418"/>
          <a:stretch/>
        </p:blipFill>
        <p:spPr>
          <a:xfrm>
            <a:off x="2997722" y="888035"/>
            <a:ext cx="6495070" cy="5870986"/>
          </a:xfrm>
        </p:spPr>
      </p:pic>
    </p:spTree>
    <p:extLst>
      <p:ext uri="{BB962C8B-B14F-4D97-AF65-F5344CB8AC3E}">
        <p14:creationId xmlns:p14="http://schemas.microsoft.com/office/powerpoint/2010/main" val="3724015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F966F2-CC45-DA10-4B92-4DF676DE9F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956" t="19782" r="13222" b="25770"/>
          <a:stretch/>
        </p:blipFill>
        <p:spPr>
          <a:xfrm>
            <a:off x="2196445" y="74116"/>
            <a:ext cx="7799109" cy="6486940"/>
          </a:xfrm>
        </p:spPr>
      </p:pic>
    </p:spTree>
    <p:extLst>
      <p:ext uri="{BB962C8B-B14F-4D97-AF65-F5344CB8AC3E}">
        <p14:creationId xmlns:p14="http://schemas.microsoft.com/office/powerpoint/2010/main" val="3023437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69C44F-2F70-EDF0-6FA9-EBF88FAE18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950" t="21450" r="54499" b="19068"/>
          <a:stretch/>
        </p:blipFill>
        <p:spPr>
          <a:xfrm>
            <a:off x="2546808" y="110437"/>
            <a:ext cx="7098384" cy="6497751"/>
          </a:xfrm>
        </p:spPr>
      </p:pic>
    </p:spTree>
    <p:extLst>
      <p:ext uri="{BB962C8B-B14F-4D97-AF65-F5344CB8AC3E}">
        <p14:creationId xmlns:p14="http://schemas.microsoft.com/office/powerpoint/2010/main" val="35034165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C8EB21-B882-78B7-993F-82DF4AA2C6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967" t="23440" r="13075" b="24411"/>
          <a:stretch/>
        </p:blipFill>
        <p:spPr>
          <a:xfrm>
            <a:off x="1692111" y="153497"/>
            <a:ext cx="8262594" cy="6558387"/>
          </a:xfrm>
        </p:spPr>
      </p:pic>
    </p:spTree>
    <p:extLst>
      <p:ext uri="{BB962C8B-B14F-4D97-AF65-F5344CB8AC3E}">
        <p14:creationId xmlns:p14="http://schemas.microsoft.com/office/powerpoint/2010/main" val="4143933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58166AD-99D6-05BD-0828-731054AF33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78" t="22806" r="54581" b="26701"/>
          <a:stretch/>
        </p:blipFill>
        <p:spPr>
          <a:xfrm>
            <a:off x="2033047" y="313591"/>
            <a:ext cx="8125905" cy="6230817"/>
          </a:xfrm>
        </p:spPr>
      </p:pic>
    </p:spTree>
    <p:extLst>
      <p:ext uri="{BB962C8B-B14F-4D97-AF65-F5344CB8AC3E}">
        <p14:creationId xmlns:p14="http://schemas.microsoft.com/office/powerpoint/2010/main" val="1953406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CB47780-49C0-E571-3245-EF3238F38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518093"/>
            <a:ext cx="10058400" cy="4050792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</a:rPr>
              <a:t>В центре европейской части России, к югу от Среднерусской возвышенности, раскинулись лесостепи. Плодородные чернозёмные почвы, мягкая зима и жаркое лето сделали этот район благоприятным для сельского хозяйства. Этот район называют Чернозёмным. Здесь находятся города Курск, Воронеж, Тула, Липецк, Тамбов, Белгород и другие.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806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D5458-0B74-33EF-9DEB-21BD10858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73971"/>
            <a:ext cx="10058400" cy="102365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КУРСК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D1CFB5-D6ED-657D-C28F-F46B03BAE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300899"/>
            <a:ext cx="10058400" cy="4871301"/>
          </a:xfrm>
        </p:spPr>
        <p:txBody>
          <a:bodyPr>
            <a:normAutofit fontScale="92500" lnSpcReduction="10000"/>
          </a:bodyPr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Мягкий климат и плодородные почвы всегда способствовали заселению и освоению территорий степи и лесостепи. Первый город, с которым мы познакомимся – Курск. </a:t>
            </a:r>
          </a:p>
          <a:p>
            <a:pPr marL="0" indent="0" algn="l" fontAlgn="base">
              <a:buNone/>
            </a:pPr>
            <a:r>
              <a:rPr lang="ru-RU" sz="3000" b="0" i="0" dirty="0">
                <a:solidFill>
                  <a:srgbClr val="000000"/>
                </a:solidFill>
                <a:effectLst/>
              </a:rPr>
              <a:t>Это древний русский город. Он расположен в</a:t>
            </a:r>
            <a:r>
              <a:rPr lang="ru-RU" sz="3000" dirty="0">
                <a:solidFill>
                  <a:srgbClr val="000000"/>
                </a:solidFill>
              </a:rPr>
              <a:t> </a:t>
            </a:r>
            <a:r>
              <a:rPr lang="ru-RU" sz="3000" b="0" i="0" dirty="0">
                <a:solidFill>
                  <a:srgbClr val="000000"/>
                </a:solidFill>
                <a:effectLst/>
              </a:rPr>
              <a:t>центральной части России, в лесостепной зоне. </a:t>
            </a:r>
          </a:p>
          <a:p>
            <a:pPr marL="0" indent="0" algn="l" fontAlgn="base">
              <a:buNone/>
            </a:pPr>
            <a:r>
              <a:rPr lang="ru-RU" sz="3000" b="0" i="0" dirty="0">
                <a:solidFill>
                  <a:srgbClr val="000000"/>
                </a:solidFill>
                <a:effectLst/>
              </a:rPr>
              <a:t>- Название города связывается с курицами. Этих домашних птиц разводили в этом районе издавна. Другие ученые объясняют название города куропатками, которые обитали в данной местности. Но и те, и другие ученые сходятся во мнении, что название города было связано с птицами. Поэтому на гербе города Курска можем увидеть на серебряном щите трех летящих куропаток. </a:t>
            </a:r>
          </a:p>
          <a:p>
            <a:pPr marL="0" indent="0" algn="l" fontAlgn="base">
              <a:buNone/>
            </a:pPr>
            <a:endParaRPr lang="ru-RU" sz="2800" b="0" i="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91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F5021-95FE-0E1F-2E5F-62D4FE57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7652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Герб </a:t>
            </a:r>
            <a:r>
              <a:rPr lang="ru-RU" dirty="0" err="1">
                <a:solidFill>
                  <a:srgbClr val="FF0000"/>
                </a:solidFill>
              </a:rPr>
              <a:t>курска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F7BD89-6EB7-FDB5-E64D-625FFEF927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339" t="14399" r="41355" b="16208"/>
          <a:stretch/>
        </p:blipFill>
        <p:spPr>
          <a:xfrm>
            <a:off x="3699473" y="1236852"/>
            <a:ext cx="4793054" cy="5453512"/>
          </a:xfrm>
        </p:spPr>
      </p:pic>
    </p:spTree>
    <p:extLst>
      <p:ext uri="{BB962C8B-B14F-4D97-AF65-F5344CB8AC3E}">
        <p14:creationId xmlns:p14="http://schemas.microsoft.com/office/powerpoint/2010/main" val="2800918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C924A1-9DC1-D4C8-DD9E-DE2F7ECAB4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55667" y="797510"/>
            <a:ext cx="10480665" cy="52629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Впервые герб Курска с изображением трёх куропаток приводится в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2" tooltip="Знамённый гербовник"/>
              </a:rPr>
              <a:t>Знаменном гербовнике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3" tooltip="1730 год"/>
              </a:rPr>
              <a:t>1730 года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4" tooltip="Герб"/>
              </a:rPr>
              <a:t>Герб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5" tooltip="Город"/>
              </a:rPr>
              <a:t>города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6" tooltip="Курск"/>
              </a:rPr>
              <a:t>Курска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был утверждён как официальный 8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7" tooltip="19 января"/>
              </a:rPr>
              <a:t>(19) января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8" tooltip="1780 год"/>
              </a:rPr>
              <a:t>1780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года.</a:t>
            </a:r>
            <a:r>
              <a:rPr kumimoji="0" lang="ru-RU" altLang="ru-RU" sz="2400" b="0" i="0" u="none" strike="noStrike" cap="none" normalizeH="0" baseline="3000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9"/>
              </a:rPr>
              <a:t>[3]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В серебряном поле синяя полоса и на оной три летящие куропатки.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Герб Курска одновременно являлся гербом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0" tooltip="Курское наместничество"/>
              </a:rPr>
              <a:t>Курского наместничества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, а затем и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1" tooltip="Курская губерния"/>
              </a:rPr>
              <a:t>Курской губернии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(до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2" tooltip="1878 год"/>
              </a:rPr>
              <a:t>1878 года</a:t>
            </a:r>
            <a:r>
              <a:rPr kumimoji="0" lang="ru-RU" altLang="ru-RU" sz="2400" b="0" i="0" u="none" strike="noStrike" cap="none" normalizeH="0" baseline="3000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3"/>
              </a:rPr>
              <a:t>[4]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), и был помещён в верхнюю часть остальных утверждённых гербов Курского наместничества.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В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4" tooltip="1859 год"/>
              </a:rPr>
              <a:t>1859 году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разработан проект нового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4" tooltip="Герб"/>
              </a:rPr>
              <a:t>герба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6" tooltip="Курск"/>
              </a:rPr>
              <a:t>Курска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, который так и не был официально утверждён</a:t>
            </a:r>
            <a:r>
              <a:rPr kumimoji="0" lang="ru-RU" altLang="ru-RU" sz="2400" b="0" i="0" u="none" strike="noStrike" cap="none" normalizeH="0" baseline="3000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5"/>
              </a:rPr>
              <a:t>[5]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В серебряном щите лазурная перевязь влево, обремененная 3 серебряными же летящими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6" tooltip="Куропатка"/>
              </a:rPr>
              <a:t>куропатками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. В вольной части герб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1" tooltip="Курская губерния"/>
              </a:rPr>
              <a:t>Курской губернии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;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7" tooltip="Щит"/>
              </a:rPr>
              <a:t>щит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увенчан золотой </a:t>
            </a:r>
            <a:r>
              <a:rPr kumimoji="0" lang="ru-RU" altLang="ru-RU" sz="24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стенчатой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8" tooltip="Корона"/>
              </a:rPr>
              <a:t>короной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 и окружён золотыми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19" tooltip="Колос"/>
              </a:rPr>
              <a:t>колосьями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, соединёнными Александровскою лентою.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2351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CB47780-49C0-E571-3245-EF3238F38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650450"/>
            <a:ext cx="10058400" cy="572914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В советские годы куропатки на гербе Курска сохранились, но к ним на щит были добавлены половина шестерни, подшипник, бобина ниток.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Решением Малого совета Курского горсовета народных депутатов № 48 27 февраля 1992 года восстановлен исторический герб города: в серебряном щите лазуревая перевязь — лента, на которой изображены три летящие куропатки.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Иногда на неофициальных мероприятиях используется ещё одна версия нового Курского герба, которая является неутверждённым проектом, где официальный герб обрамлен дубовым венком, перевязанным лентой расцветки российского триколора, а над щитом — синяя ленточка с белыми буквами 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КУРСК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.</a:t>
            </a:r>
            <a:r>
              <a:rPr kumimoji="0" lang="ru-RU" altLang="ru-RU" sz="2400" b="0" i="0" u="none" strike="noStrike" cap="none" normalizeH="0" baseline="3000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2"/>
              </a:rPr>
              <a:t>[6]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+mn-lt"/>
                <a:cs typeface="Arial" panose="020B0604020202020204" pitchFamily="34" charset="0"/>
              </a:rPr>
              <a:t>С 2014 года неутвержденный герб (с щитом, обрамленным золотыми дубовыми листьями, перевитыми лентой-триколором) изображается на аверсе золотых и серебряных медалей города Курска «За отличную учёбу».</a:t>
            </a:r>
            <a:r>
              <a:rPr kumimoji="0" lang="ru-RU" altLang="ru-RU" sz="2400" b="0" i="0" u="none" strike="noStrike" cap="none" normalizeH="0" baseline="30000" dirty="0">
                <a:ln>
                  <a:noFill/>
                </a:ln>
                <a:solidFill>
                  <a:srgbClr val="0645AD"/>
                </a:solidFill>
                <a:effectLst/>
                <a:latin typeface="+mn-lt"/>
                <a:cs typeface="Arial" panose="020B0604020202020204" pitchFamily="34" charset="0"/>
                <a:hlinkClick r:id="rId3"/>
              </a:rPr>
              <a:t>[7]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02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D5458-0B74-33EF-9DEB-21BD10858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-118872"/>
            <a:ext cx="10058400" cy="160934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Население </a:t>
            </a:r>
            <a:r>
              <a:rPr lang="ru-RU" dirty="0" err="1">
                <a:solidFill>
                  <a:srgbClr val="FF0000"/>
                </a:solidFill>
              </a:rPr>
              <a:t>курска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D1CFB5-D6ED-657D-C28F-F46B03BAE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772239"/>
            <a:ext cx="10058400" cy="4399961"/>
          </a:xfrm>
        </p:spPr>
        <p:txBody>
          <a:bodyPr>
            <a:normAutofit lnSpcReduction="10000"/>
          </a:bodyPr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Население Курска около 410 тысяч человек.  Древняя курская земля – один духовных центров </a:t>
            </a:r>
          </a:p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православной России. Во время венной войны недалеко от города произошло одно из крупнейших сражений — Курская битва. Хотя оно и было выиграно русскими войсками, на поле боя полегло огромное количество людей. </a:t>
            </a:r>
          </a:p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В их честь изготовили мемориальную доску с именами воинов-героев, павших в Курской битве. В городе также есть памятник героям гражданской войны. В 2007 г. Указом Президента РФ Курску присвоено почетное звание Российской Федерации «Город воинской славы».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014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F5021-95FE-0E1F-2E5F-62D4FE57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314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B47780-49C0-E571-3245-EF3238F38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389982"/>
            <a:ext cx="10058400" cy="4050792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В городе можно увидеть различные здания. Они используются по-разному. Но есть у них общая черта – все эти здания очень красивые, построены необычно. Они являются памятниками архитектуры. Тоже самое касается соборов, церквей и храмов.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0956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97</TotalTime>
  <Words>823</Words>
  <Application>Microsoft Office PowerPoint</Application>
  <PresentationFormat>Широкоэкранный</PresentationFormat>
  <Paragraphs>40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Cambria</vt:lpstr>
      <vt:lpstr>ff2</vt:lpstr>
      <vt:lpstr>ff3</vt:lpstr>
      <vt:lpstr>ff6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Города степей и лесостепей</vt:lpstr>
      <vt:lpstr>Презентация PowerPoint</vt:lpstr>
      <vt:lpstr>КУРСК</vt:lpstr>
      <vt:lpstr>Герб курска</vt:lpstr>
      <vt:lpstr>Презентация PowerPoint</vt:lpstr>
      <vt:lpstr>Презентация PowerPoint</vt:lpstr>
      <vt:lpstr>Население курска</vt:lpstr>
      <vt:lpstr>здания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Современный курск</vt:lpstr>
      <vt:lpstr>ВОРОНЕЖ</vt:lpstr>
      <vt:lpstr>Презентация PowerPoint</vt:lpstr>
      <vt:lpstr>Заповедник</vt:lpstr>
      <vt:lpstr>достопримечательности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dcterms:created xsi:type="dcterms:W3CDTF">2022-07-20T22:58:02Z</dcterms:created>
  <dcterms:modified xsi:type="dcterms:W3CDTF">2022-09-24T08:27:50Z</dcterms:modified>
</cp:coreProperties>
</file>