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335" r:id="rId3"/>
    <p:sldId id="334" r:id="rId4"/>
    <p:sldId id="361" r:id="rId5"/>
    <p:sldId id="258" r:id="rId6"/>
    <p:sldId id="385" r:id="rId7"/>
    <p:sldId id="386" r:id="rId8"/>
    <p:sldId id="387" r:id="rId9"/>
    <p:sldId id="336" r:id="rId10"/>
    <p:sldId id="384" r:id="rId11"/>
    <p:sldId id="374" r:id="rId12"/>
    <p:sldId id="389" r:id="rId13"/>
    <p:sldId id="390" r:id="rId14"/>
    <p:sldId id="391" r:id="rId15"/>
    <p:sldId id="394" r:id="rId16"/>
    <p:sldId id="396" r:id="rId17"/>
    <p:sldId id="397" r:id="rId18"/>
    <p:sldId id="388" r:id="rId19"/>
    <p:sldId id="398" r:id="rId20"/>
    <p:sldId id="399" r:id="rId21"/>
    <p:sldId id="405" r:id="rId22"/>
    <p:sldId id="406" r:id="rId23"/>
    <p:sldId id="400" r:id="rId24"/>
    <p:sldId id="402" r:id="rId25"/>
    <p:sldId id="404" r:id="rId26"/>
    <p:sldId id="401" r:id="rId27"/>
    <p:sldId id="34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A9B51F-30A0-4B6D-A68E-B8E9700D6944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97AA8-8040-46EA-AB13-A825657A26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700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97AA8-8040-46EA-AB13-A825657A267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97AA8-8040-46EA-AB13-A825657A267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97AA8-8040-46EA-AB13-A825657A267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5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B2265-C636-45C7-AF52-89A236E4C2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630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31DFA-1A81-489B-B574-1556DE372B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571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7EAB5-94A8-4990-88BB-FF12C18087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633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6FEA4-6316-4B76-829E-223E4E0DCBB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521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F62FF-7BD7-47E6-95BD-179EA81503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394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E8275-5467-4569-9E47-A3D6694826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1424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39D95-F7A8-4E11-AE91-588E2E62E5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559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0379D-0CAD-4F9E-9198-40DD74956A7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605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32D57-B67E-4E35-B388-35B6A3E8E9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4825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1D47B-8603-4DB7-B3AA-9118FE7D56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361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5BBBE-F57C-477B-8780-FCA86EBDC1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738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922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0BE54D-E3E5-4C8F-B60B-38C457BFBAF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973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ritm-magazine.ru/ru/public/osnovy-pravilnogo-vybora-sozh" TargetMode="External"/><Relationship Id="rId2" Type="http://schemas.openxmlformats.org/officeDocument/2006/relationships/hyperlink" Target="https://oilcool.ru/article/sozh_kharakteristiki_sostav_primenenie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zlib.com/873702/tehnika/smazochno_ohlazhdayuschie_zhidkosti_obrabotke_rezaniem" TargetMode="External"/><Relationship Id="rId4" Type="http://schemas.openxmlformats.org/officeDocument/2006/relationships/hyperlink" Target="https://ozlib.com/811640/tehnika/primenenie_smazochno_ohlazhdayuschih_tehnologicheskih_sredstv_rezanii_materialov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200" y="188640"/>
            <a:ext cx="7886600" cy="93610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ГАПОУ СО «Каменск–Уральский радиотехнический техникум</a:t>
            </a:r>
            <a:r>
              <a:rPr lang="ru-RU" sz="2500" b="1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endParaRPr lang="ru-RU" sz="25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25" y="3861048"/>
            <a:ext cx="8852963" cy="248834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ПМ.01. РАЗРАБОТКА ТЕХНОЛОГИЧЕСКИХ ПРОЦЕССОВ И УПРАВЛЯЮЩИХ ПРОГРАММ ДЛЯ ИЗГОТОВЛЕНИЯ ДЕТАЛЕЙ В МЕТАЛЛООБРАБАТЫВАЮЩИХ И АДДИТИВНЫХ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ПРОИЗВОДСТВАХ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20" y="188640"/>
            <a:ext cx="936104" cy="9361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16016" y="6349390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Преподаватель: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Лесюк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 В.С.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24744"/>
            <a:ext cx="6083233" cy="272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81" y="1107013"/>
            <a:ext cx="1923740" cy="272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565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635460" cy="626469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обработке резанием существуют следующие методы подвода </a:t>
            </a: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СОЖ:</a:t>
            </a:r>
          </a:p>
          <a:p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а)Полива(рис. </a:t>
            </a: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напорного охлаждения (</a:t>
            </a:r>
            <a:r>
              <a:rPr lang="ru-RU" sz="35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рис.б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охлаждения туманом </a:t>
            </a: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(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рис. </a:t>
            </a: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78" y="1988840"/>
            <a:ext cx="8347428" cy="3060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81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712968" cy="504056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Недостатки </a:t>
            </a:r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1 -го метода 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охлаждается наружная поверхность стружки, наименее нагретая. Второй метод более эффективен - охлаждение подается в точки, наиболее приближенные к точкам с максимальной температурой. Достоинства третьего метода - очень интенсивное поглощение тепла за счет повышения </a:t>
            </a:r>
            <a:r>
              <a:rPr lang="ru-RU" sz="35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мелкодисперсности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90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542" y="692696"/>
            <a:ext cx="8712968" cy="518457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т.е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жидкость уже готова к испарению и встретившись с нагретым источником тепла быстро испаряется, поглощая при этом значительное количества тепла. Третий метод считается самым эффективным. При сверлении незаменимым является второй метод, когда подача СОЖ осуществляется через каналы в сверле. Метод полива менее эффективен.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711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9822"/>
            <a:ext cx="8568952" cy="645215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3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3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3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3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резании СОЖ уменьшает силу резания, улучшает качество обработанной поверхности и в большинстве случаев повышает стойкость инструмента.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9822"/>
            <a:ext cx="5815630" cy="3271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9544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542" y="188640"/>
            <a:ext cx="8767938" cy="6453336"/>
          </a:xfrm>
          <a:solidFill>
            <a:srgbClr val="FFFFCC"/>
          </a:solidFill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фрезеровании без применения СОЖ наблюдается приваривание стружки к твердосплавным зубьям с последующим отделением крупных частиц твердого сплава инструмента вместе со стружкой. Применение СОЖ препятствует этому процессу, повышая стойкость и работоспособность инструмента.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06" y="3772643"/>
            <a:ext cx="367240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783711"/>
            <a:ext cx="4863455" cy="242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2939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542" y="188640"/>
            <a:ext cx="8767938" cy="645333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обработке </a:t>
            </a:r>
            <a:r>
              <a:rPr lang="ru-RU" sz="35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нержавеющих сталей 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 применяемых СОЖ существенно влияет на износ инструмента. Для повышения стойкости инструмента более эффективными являются СОЖ не на масляной, а на водной </a:t>
            </a: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основе.</a:t>
            </a: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4" y="3476783"/>
            <a:ext cx="7920880" cy="327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583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542" y="116632"/>
            <a:ext cx="8911954" cy="1008112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Правила выбора </a:t>
            </a:r>
            <a:r>
              <a:rPr lang="ru-RU" b="1" dirty="0"/>
              <a:t>СОЖ на масляной основе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44522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и применение СОЖ </a:t>
            </a:r>
            <a:r>
              <a:rPr lang="ru-RU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масляной </a:t>
            </a:r>
            <a:r>
              <a:rPr lang="ru-RU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Делая выбор между несколькими марками смазочно-охлаждающей жидкости с аналогичными характеристиками, специалисты рекомендуют отдать предпочтение тем продуктам, которые:</a:t>
            </a:r>
          </a:p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имеют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высокую прозрачность для лучшего обзора рабочей зоны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не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образуют масляный туман и безопасные для персонала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не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содержат хлора и при этом обладают высокими смазывающими свойствами и обеспечивают требуемое качество обработки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432" y="6237312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8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237312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выборе состава СОЖ для механообработки необходимо учитывать следующее. На контактирующих поверхностях обрабатываемой заготовки и инструмента возникают высокие контактные давления. Контактное давление максимально в непосредственной близости к главной режущей кромке (до 60...70 ГПа). Такое давление препятствует доступу в активную зону смазочно-охлаждающей жидкости и эффективному охлаждению. Проблему повышения эффективности решают подачей СОЖ оптимальным способом в зону резания и обоснованным выбором рациональной рецептуры СОЖ.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5258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00200"/>
            <a:ext cx="8280920" cy="391703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включает три основных разновидности СОЖ с разной дисперсностью основного компонента: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1214" y="188640"/>
            <a:ext cx="8291266" cy="1323439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и применение синтетических и полусинтетических СОЖ. </a:t>
            </a:r>
          </a:p>
        </p:txBody>
      </p:sp>
    </p:spTree>
    <p:extLst>
      <p:ext uri="{BB962C8B-B14F-4D97-AF65-F5344CB8AC3E}">
        <p14:creationId xmlns:p14="http://schemas.microsoft.com/office/powerpoint/2010/main" val="246567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453336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500" b="1" i="1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Эмульсионные:</a:t>
            </a:r>
            <a:r>
              <a:rPr lang="ru-RU" sz="35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грубодисперсные продукты, получаемые путем разбавления водой </a:t>
            </a:r>
            <a:r>
              <a:rPr lang="ru-RU" sz="35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эмульсолов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содержащих до 85% минеральных масел. Вследствие смешивания </a:t>
            </a:r>
            <a:r>
              <a:rPr lang="ru-RU" sz="35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эмульсола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воды в концентрации 5-30% образуется эмульсия белого цвета, обладающая высокими смазывающими характеристиками.</a:t>
            </a:r>
          </a:p>
          <a:p>
            <a:pPr marL="0" indent="0" algn="ctr">
              <a:buNone/>
            </a:pP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86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878" y="160338"/>
            <a:ext cx="8323922" cy="172819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смазочно-охлаждающих жидкостей при резании.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  <p:sp>
        <p:nvSpPr>
          <p:cNvPr id="3" name="AutoShape 5" descr="https://lukoil-ufa.ru/storage/app/media/uploaded-files/037519000-151740044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7161450" cy="4766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05643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6480720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500" b="1" i="1" u="sng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500" b="1" i="1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Полусинтетические</a:t>
            </a:r>
            <a:r>
              <a:rPr lang="ru-RU" sz="35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концентрированные продукты с коллоидной степенью дисперсии, содержат до 50% минеральных масел. Рабочий полупрозрачный раствор концентрацией 1-10% получают при смешивании с водой. Он в равной мере характеризуется хорошими смазывающими и охлаждающими свойствами</a:t>
            </a: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784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6480720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500" b="1" i="1" u="sng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500" b="1" i="1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Синтетические</a:t>
            </a:r>
            <a:r>
              <a:rPr lang="ru-RU" sz="3500" b="1" i="1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концентраты, не содержащие масел, имеют молекулярную степень дисперсности. Основные компоненты: поверхностно-активные вещества (ПАВ), вода, водорастворимые полимеры и присадки. Рабочий раствор в концентрации 1-10% обладает высокими охлаждающими свойствами.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76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51209"/>
            <a:ext cx="8229600" cy="11430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/>
              <a:t>Как выбрать СОЖ для фрезерования?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085184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к СОЖ для фрезерных станков зависят от режима резания, материала инструмента и заготовки. Например: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использовании фрез с твердосплавными пластинами они должны сочетать высокие смазочные и низкие охлаждающие свойства (фрезерование является прерывистым процессом,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интенсивное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охлаждение зоны реза приводит к образованию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трещин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режущих кромках инструмента из-за резких перепадов температуры);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обработке деталей из алюминия и нержавейки необходимо для улучшения качества обработки поверхностей следует применять СОЖ с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антизадирными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присадками.</a:t>
            </a:r>
          </a:p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0660"/>
            <a:ext cx="1944216" cy="1369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648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936104"/>
          </a:xfrm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ru-RU" sz="3800" b="1" dirty="0"/>
              <a:t>Особенности выбора СОЖ для шлифовальных </a:t>
            </a:r>
            <a:r>
              <a:rPr lang="ru-RU" sz="3800" b="1" dirty="0" smtClean="0"/>
              <a:t>станков</a:t>
            </a:r>
            <a:endParaRPr lang="ru-RU" sz="3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67938" cy="532859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СОЖ для шлифовки металлов предъявляются повышенные требования по пожаробезопасности,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пено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и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туманообразованию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содержанию опасных для здоровья персонала веществ.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шлифования в рабочей зоне образуется большое количество мелкой стружки и абразивной пыли, что приводит к образованию царапин на обрабатываемых поверхностях. Поэтому для обеспечения высокого качества деталей необходимо выбирать СОЖ с улучшенными моющими свойствами.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4710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878" y="116632"/>
            <a:ext cx="8229600" cy="72008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СОЖ для сверления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640960" cy="5661248"/>
          </a:xfrm>
          <a:solidFill>
            <a:srgbClr val="FFFFCC"/>
          </a:solidFill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Выбирая </a:t>
            </a:r>
            <a:r>
              <a:rPr lang="ru-RU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смазочно-охлаждающую жидкость для сверлильного станка, необходимо обязательно учитывать глубину отверстий: СОЖ для глубокого сверления должны обладать повышенными теплоотводящими и антифрикционными свойствами.</a:t>
            </a:r>
          </a:p>
          <a:p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повышения качества обработки поверхностей отверстий в деталях из нержавеющей стали в состав СОЖ вводят компоненты, предотвращающие налипание металла на сверло.</a:t>
            </a:r>
          </a:p>
          <a:p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Одним </a:t>
            </a:r>
            <a:r>
              <a:rPr lang="ru-RU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важнейших требований к СОЖ при использовании твердосплавных сверл является содержание присадок, препятствующих выгоранию кобальта.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64"/>
            <a:ext cx="1454089" cy="96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5508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>
                <a:hlinkClick r:id="rId2"/>
              </a:rPr>
              <a:t>https://oilcool.ru/article/sozh_kharakteristiki_sostav_primenenie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ritm-magazine.ru/ru/public/osnovy-pravilnogo-vybora-sozh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ozlib.com/811640/tehnika/primenenie_smazochno_ohlazhdayuschih_tehnologicheskih_sredstv_rezanii_materialov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ozlib.com/873702/tehnika/smazochno_ohlazhdayuschie_zhidkosti_obrabotke_rezaniem</a:t>
            </a:r>
            <a:endParaRPr lang="ru-RU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13197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5500" b="1" smtClean="0"/>
              <a:t>Спасибо за внимание!</a:t>
            </a:r>
          </a:p>
        </p:txBody>
      </p:sp>
      <p:pic>
        <p:nvPicPr>
          <p:cNvPr id="409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524000"/>
            <a:ext cx="7239000" cy="49545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235700"/>
            <a:ext cx="4762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36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12968" cy="6624736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Смазочно-охлаждающие технологические средства (СОТС) широко используют в механообработке для улучшения обрабатываемости материалов и применяют в виде жидкостей, газов, консистентных (пластичных) и твердых смазок. Из них наибольшее применение получили жидкие СОТС, которые принято называть смазочно-охлаждающими жидкостями (СОЖ).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7312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084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2878" y="188640"/>
            <a:ext cx="8385586" cy="633670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процесс резания СОЖ влияют главным образом через смазывающее, охлаждающее и моющее действия.</a:t>
            </a:r>
          </a:p>
          <a:p>
            <a:pPr algn="ctr">
              <a:buNone/>
            </a:pPr>
            <a:r>
              <a:rPr lang="ru-RU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Смазывающему </a:t>
            </a:r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действию СОЖ должно предшествовать проникновение среды на контактные площадки инструмента и заготовки.</a:t>
            </a:r>
          </a:p>
          <a:p>
            <a:pPr algn="ctr">
              <a:buNone/>
            </a:pPr>
            <a:r>
              <a:rPr lang="ru-RU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</a:t>
            </a:r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последним исследованиям поступление СОЖ в контактную зону может происходить но следующим схемам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435280" cy="633670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500" dirty="0" smtClean="0"/>
          </a:p>
          <a:p>
            <a:pPr marL="0" indent="0" algn="ctr">
              <a:buNone/>
            </a:pP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</a:t>
            </a:r>
            <a:r>
              <a:rPr lang="ru-RU" sz="3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смазочным действием 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понимают способность СОЖ образовывать на контактных поверхностях инструмента, на стружке и на обработанных поверхностях заготовки прочные пленки, полностью или частично предотвращающие соприкосновение передней поверхности со стружкой и задних поверхностей с поверхностью резания.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76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784976" cy="6048672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Охлаждающее </a:t>
            </a:r>
            <a:r>
              <a:rPr lang="ru-RU" sz="3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действие СОЖ 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заключается в основном в отборе тепла от нагретых контактных поверхностей инструмента и поверхностей обрабатываемой детали за счет конвективного теплообмена. Теплообмен между нагретыми поверхностями и СОЖ зависит от условий испарения жидкости, теплофизических свойств контактирующих тел, смачивающих способностей СОЖ, скорости ее относительного движения.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06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626469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</a:t>
            </a:r>
            <a:r>
              <a:rPr lang="ru-RU" sz="3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моющим действием </a:t>
            </a:r>
            <a:r>
              <a:rPr lang="ru-RU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СОЖ понимают способность жидкостей удалять продукты изнашивания с поверхности резания и контактных поверхностей инструмента. Моющая способность СОЖ улучшается со снижением поверхностного натяжения жидкости.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74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55272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/>
              <a:t>Согласно последним исследованиям поступление СОЖ в контактную зону может происходить но следующим схемам</a:t>
            </a:r>
          </a:p>
          <a:p>
            <a:pPr algn="ctr">
              <a:buNone/>
            </a:pPr>
            <a:r>
              <a:rPr lang="ru-RU" b="1" dirty="0"/>
              <a:t>    а) через сеть капилляров между поверхностями заготовки и инструмента;</a:t>
            </a:r>
          </a:p>
          <a:p>
            <a:pPr algn="ctr">
              <a:buNone/>
            </a:pPr>
            <a:r>
              <a:rPr lang="ru-RU" b="1" dirty="0"/>
              <a:t>    б) через полости, возникающие при периодических срывах нароста;</a:t>
            </a:r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r>
              <a:rPr lang="ru-RU" b="1" dirty="0" err="1" smtClean="0"/>
              <a:t>Рис.Схемы</a:t>
            </a:r>
            <a:r>
              <a:rPr lang="ru-RU" b="1" dirty="0" smtClean="0"/>
              <a:t> </a:t>
            </a:r>
            <a:r>
              <a:rPr lang="ru-RU" b="1" dirty="0"/>
              <a:t>поступления СОТС в контактную зону при резании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89040"/>
            <a:ext cx="7006837" cy="1979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321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2878" y="188640"/>
            <a:ext cx="8457594" cy="62150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500" b="1" dirty="0" smtClean="0"/>
              <a:t>а</a:t>
            </a:r>
            <a:r>
              <a:rPr lang="en-US" sz="3500" b="1" dirty="0" smtClean="0"/>
              <a:t>)</a:t>
            </a:r>
            <a:r>
              <a:rPr lang="ru-RU" sz="3500" b="1" dirty="0" smtClean="0"/>
              <a:t> </a:t>
            </a:r>
            <a:r>
              <a:rPr lang="ru-RU" sz="3500" b="1" dirty="0"/>
              <a:t>- через сеть капилляров между поверхностями заготовки и инструмента; </a:t>
            </a:r>
            <a:endParaRPr lang="ru-RU" sz="3500" b="1" dirty="0" smtClean="0"/>
          </a:p>
          <a:p>
            <a:pPr algn="ctr">
              <a:buNone/>
            </a:pPr>
            <a:r>
              <a:rPr lang="ru-RU" sz="3500" b="1" dirty="0" smtClean="0"/>
              <a:t>б) </a:t>
            </a:r>
            <a:r>
              <a:rPr lang="ru-RU" sz="3500" b="1" dirty="0"/>
              <a:t>- через полости, возникающие при периодических срывах нароста; </a:t>
            </a:r>
            <a:endParaRPr lang="ru-RU" sz="3500" b="1" dirty="0" smtClean="0"/>
          </a:p>
          <a:p>
            <a:pPr algn="ctr">
              <a:buNone/>
            </a:pPr>
            <a:r>
              <a:rPr lang="ru-RU" sz="3500" b="1" dirty="0" smtClean="0"/>
              <a:t>в) </a:t>
            </a:r>
            <a:r>
              <a:rPr lang="ru-RU" sz="3500" b="1" dirty="0"/>
              <a:t>- при нарушении </a:t>
            </a:r>
            <a:r>
              <a:rPr lang="ru-RU" sz="3500" b="1" dirty="0" err="1"/>
              <a:t>сплошности</a:t>
            </a:r>
            <a:r>
              <a:rPr lang="ru-RU" sz="3500" b="1" dirty="0"/>
              <a:t> контакта между поверхностями заготовки и инструмента; </a:t>
            </a:r>
            <a:endParaRPr lang="ru-RU" sz="3500" b="1" dirty="0" smtClean="0"/>
          </a:p>
          <a:p>
            <a:pPr algn="ctr">
              <a:buNone/>
            </a:pPr>
            <a:r>
              <a:rPr lang="ru-RU" sz="3500" b="1" dirty="0" smtClean="0"/>
              <a:t>г) </a:t>
            </a:r>
            <a:r>
              <a:rPr lang="ru-RU" sz="3500" b="1" dirty="0"/>
              <a:t>- путем диффузии через трещины и другие дефекты в стружке </a:t>
            </a:r>
            <a:r>
              <a:rPr lang="ru-RU" sz="3500" b="1" dirty="0" smtClean="0"/>
              <a:t>деформации</a:t>
            </a:r>
            <a:r>
              <a:rPr lang="ru-RU" sz="3500" b="1" dirty="0"/>
              <a:t>.</a:t>
            </a:r>
          </a:p>
          <a:p>
            <a:pPr algn="ctr">
              <a:buNone/>
            </a:pPr>
            <a:r>
              <a:rPr lang="ru-RU" sz="3500" b="1" dirty="0"/>
              <a:t>  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" y="6165304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19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921</Words>
  <Application>Microsoft Office PowerPoint</Application>
  <PresentationFormat>Экран (4:3)</PresentationFormat>
  <Paragraphs>82</Paragraphs>
  <Slides>26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Слои</vt:lpstr>
      <vt:lpstr>ГАПОУ СО «Каменск–Уральский радиотехнический техникум»</vt:lpstr>
      <vt:lpstr>Применение смазочно-охлаждающих жидкостей при резании.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выбора СОЖ на масляной основе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выбрать СОЖ для фрезерования?</vt:lpstr>
      <vt:lpstr>Особенности выбора СОЖ для шлифовальных станков</vt:lpstr>
      <vt:lpstr>СОЖ для сверления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Шлифовальные станки</dc:title>
  <dc:creator>Eugenny</dc:creator>
  <cp:lastModifiedBy>Преподаватель</cp:lastModifiedBy>
  <cp:revision>104</cp:revision>
  <dcterms:created xsi:type="dcterms:W3CDTF">2015-03-26T16:10:11Z</dcterms:created>
  <dcterms:modified xsi:type="dcterms:W3CDTF">2021-05-12T09:35:52Z</dcterms:modified>
</cp:coreProperties>
</file>