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9" r:id="rId2"/>
    <p:sldId id="280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59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562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97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465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345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041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1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95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37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4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5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57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152002F-0DB3-4093-966B-6803F2E305E6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985C1913-DF39-478C-8487-BF6E4167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99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469FEB-00D9-4BBC-9F5A-C26420422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122" y="1706939"/>
            <a:ext cx="6877878" cy="5251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FC33AB-4AF2-4B2C-AE7F-229705F52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Пустыни и полупустыни</a:t>
            </a:r>
            <a:r>
              <a:rPr lang="ru-RU" dirty="0"/>
              <a:t> 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1D3ACE-A765-4DA5-8952-112FA5C19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79" y="1934818"/>
            <a:ext cx="5141843" cy="4923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России занимают не такую большую территорию страны и распространены лишь в пустынной части Прикаспийской низменности.</a:t>
            </a:r>
          </a:p>
          <a:p>
            <a:pPr marL="0" indent="0">
              <a:buNone/>
            </a:pPr>
            <a:r>
              <a:rPr lang="ru-RU" dirty="0"/>
              <a:t>Климат пустынь и полупустынь очень суров – почва засолена, это сероземы и серо-бурая пустынная земля. Но несмотря на все это растительность здесь довольно разнообразна и представляет собой поверхностные небольшие растения с мощной корневой системой.</a:t>
            </a:r>
          </a:p>
        </p:txBody>
      </p:sp>
    </p:spTree>
    <p:extLst>
      <p:ext uri="{BB962C8B-B14F-4D97-AF65-F5344CB8AC3E}">
        <p14:creationId xmlns:p14="http://schemas.microsoft.com/office/powerpoint/2010/main" val="2796050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779CD5-C9FC-4CF3-B063-C05D3DBED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74" y="840152"/>
            <a:ext cx="10148408" cy="1080938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Какие растения растут в пустынях и полупустынях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41CC4F-C973-4342-8DE2-DFED84A46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921090"/>
            <a:ext cx="12192000" cy="493690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Флора полупустынь и пустынь не такая разнообразная, как в более северной степной зоне, не образует сплошного покрова. </a:t>
            </a:r>
          </a:p>
          <a:p>
            <a:pPr marL="0" indent="0">
              <a:buNone/>
            </a:pPr>
            <a:r>
              <a:rPr lang="ru-RU" dirty="0"/>
              <a:t>Среди растений полупустынь можно отметить: типчак, полынь, житняк, мятлик. Травы используют на корм сельскохозяйственным животным.</a:t>
            </a:r>
          </a:p>
          <a:p>
            <a:pPr marL="0" indent="0">
              <a:buNone/>
            </a:pPr>
            <a:r>
              <a:rPr lang="ru-RU" dirty="0"/>
              <a:t>Среди пустынной растительности</a:t>
            </a:r>
          </a:p>
          <a:p>
            <a:pPr marL="0" indent="0">
              <a:buNone/>
            </a:pPr>
            <a:r>
              <a:rPr lang="ru-RU" dirty="0"/>
              <a:t> отмечают </a:t>
            </a:r>
            <a:r>
              <a:rPr lang="ru-RU" dirty="0" err="1"/>
              <a:t>ежовник</a:t>
            </a:r>
            <a:r>
              <a:rPr lang="ru-RU" dirty="0"/>
              <a:t>, лебеду, </a:t>
            </a:r>
          </a:p>
          <a:p>
            <a:pPr marL="0" indent="0">
              <a:buNone/>
            </a:pPr>
            <a:r>
              <a:rPr lang="ru-RU" dirty="0"/>
              <a:t>песчаную акацию, солянку </a:t>
            </a:r>
          </a:p>
          <a:p>
            <a:pPr marL="0" indent="0">
              <a:buNone/>
            </a:pPr>
            <a:r>
              <a:rPr lang="ru-RU" dirty="0"/>
              <a:t>и некоторые другие.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46010A-9ED8-4180-825A-541FDC42B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724" y="3551584"/>
            <a:ext cx="7278275" cy="3306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6681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0A78FA-B5D8-46C1-87F0-1343A8BAE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84" y="-231805"/>
            <a:ext cx="10058400" cy="1609344"/>
          </a:xfrm>
        </p:spPr>
        <p:txBody>
          <a:bodyPr/>
          <a:lstStyle/>
          <a:p>
            <a:r>
              <a:rPr lang="ru-RU" dirty="0"/>
              <a:t>Особенности растений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D1F219-2866-4D02-BCC7-48762E771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79" y="2027582"/>
            <a:ext cx="7341704" cy="483041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Растения пустынь приспособились к условиям существования. Являются засухоустойчивыми. Они имеют мощную корневую систему, способную доставать влагу с глубины. </a:t>
            </a:r>
          </a:p>
          <a:p>
            <a:pPr marL="0" indent="0">
              <a:buNone/>
            </a:pPr>
            <a:r>
              <a:rPr lang="ru-RU" dirty="0"/>
              <a:t>Другие запасают воду в стебле или имеют вместо листьев колючки, для того чтобы меньше её испарять. </a:t>
            </a:r>
          </a:p>
          <a:p>
            <a:pPr marL="0" indent="0">
              <a:buNone/>
            </a:pPr>
            <a:r>
              <a:rPr lang="ru-RU" dirty="0"/>
              <a:t>Растения пустынь могут в рекордно короткое время вырасти, дать семена и увянуть до следующего сезона. </a:t>
            </a:r>
          </a:p>
          <a:p>
            <a:pPr marL="0" indent="0">
              <a:buNone/>
            </a:pPr>
            <a:r>
              <a:rPr lang="ru-RU" dirty="0"/>
              <a:t>Луковичные и корневищные растения быстро отцветают, сохраняя подземную часть.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D4D2E9-BFCB-4946-9E86-61A2CBDE7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913" y="3820300"/>
            <a:ext cx="4678017" cy="3188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EDEF3A-3F10-4FB7-92E9-94D77588D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845" y="782602"/>
            <a:ext cx="5102155" cy="3188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8885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BFD15-0125-4F9D-9669-F90F13FFA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Саксаул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B8CA61-17DF-47C5-A413-58C0749ED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027" y="1987826"/>
            <a:ext cx="5936973" cy="48701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Образует пустынно-древесные заросли — саксаульные леса («</a:t>
            </a:r>
            <a:r>
              <a:rPr lang="ru-RU" b="1" dirty="0"/>
              <a:t>саксаульники</a:t>
            </a:r>
            <a:r>
              <a:rPr lang="ru-RU" dirty="0"/>
              <a:t>»), площадь которых, например в южном Казахстане составляет около 15 млн. га. Кустарники или небольшие деревья высотой 1,5—12 м. Листья в виде супротивных мелких бесцветных чешуй или бугорков (фотосинтез осуществляют зелёные ветви).  Корневая система мощная, уходящая на 10—11 м. Ствол неровный, крепкий, но иногда хрупкий. Цвет </a:t>
            </a:r>
            <a:r>
              <a:rPr lang="ru-RU" dirty="0" err="1"/>
              <a:t>коры</a:t>
            </a:r>
            <a:r>
              <a:rPr lang="ru-RU" dirty="0"/>
              <a:t> белый, чёрный, или коричневый.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D15BEC-508C-40FC-8FB2-15770ED3A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407" y="1230455"/>
            <a:ext cx="5233758" cy="5233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4171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4BF19F-051F-493D-A55E-1953D74FF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3" y="753228"/>
            <a:ext cx="9976130" cy="108093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Верблюжья колючка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FF755D-1FAD-4B2E-B672-7AAE36CD4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78" y="1934816"/>
            <a:ext cx="5923721" cy="4923183"/>
          </a:xfrm>
        </p:spPr>
        <p:txBody>
          <a:bodyPr>
            <a:normAutofit/>
          </a:bodyPr>
          <a:lstStyle/>
          <a:p>
            <a:r>
              <a:rPr lang="ru-RU" dirty="0"/>
              <a:t>Верблюжья колючка относится к семейству бобовых. Произрастает оно в пустыне. Это самое распространённое пастбищное растение пустыни. Оно очень богато сахарами, которые застывают комьями на стеблях. В жаркое время года выделяет «манну» (сахаристое вкусовое вещество).</a:t>
            </a:r>
          </a:p>
          <a:p>
            <a:r>
              <a:rPr lang="ru-RU" dirty="0"/>
              <a:t> Высота от 30 до 100 см. Корень – длинный с многочисленными горизонтальными ответвлениями, может уходить в грунт почти на 20 м.</a:t>
            </a:r>
            <a:br>
              <a:rPr lang="ru-RU" dirty="0"/>
            </a:b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02F251-9F9B-4452-A5ED-7ED68026F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9" y="97302"/>
            <a:ext cx="3790123" cy="284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7BEA86-8EB4-4752-BA87-137857B86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001719"/>
            <a:ext cx="5658679" cy="3758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3527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10348-1145-4F9B-B442-0753E3AB4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Колосняк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7541A8-936C-48D2-A168-3D9F9BBC8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4" y="2080592"/>
            <a:ext cx="7527234" cy="46382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Травянистый многолетник высотой 60-120 см</a:t>
            </a:r>
            <a:br>
              <a:rPr lang="ru-RU" dirty="0"/>
            </a:br>
            <a:r>
              <a:rPr lang="ru-RU" dirty="0"/>
              <a:t>Подземная часть растения очень развита, она состоит из мощных, разрастающихся горизонтально корней.</a:t>
            </a:r>
          </a:p>
          <a:p>
            <a:pPr marL="0" indent="0">
              <a:buNone/>
            </a:pPr>
            <a:r>
              <a:rPr lang="ru-RU" dirty="0"/>
              <a:t>Листва густая, сизой </a:t>
            </a:r>
          </a:p>
          <a:p>
            <a:pPr marL="0" indent="0">
              <a:buNone/>
            </a:pPr>
            <a:r>
              <a:rPr lang="ru-RU" dirty="0"/>
              <a:t>окраски с синим оттенком.</a:t>
            </a:r>
            <a:br>
              <a:rPr lang="ru-RU" dirty="0"/>
            </a:b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Растительность </a:t>
            </a:r>
          </a:p>
          <a:p>
            <a:pPr marL="0" indent="0">
              <a:buNone/>
            </a:pPr>
            <a:r>
              <a:rPr lang="ru-RU" dirty="0"/>
              <a:t>используют в качестве </a:t>
            </a:r>
          </a:p>
          <a:p>
            <a:pPr marL="0" indent="0">
              <a:buNone/>
            </a:pPr>
            <a:r>
              <a:rPr lang="ru-RU"/>
              <a:t>кормовой культуры и сеют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для закрепления песков.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25F819-E6D4-4ABA-A6C7-BF39D3ECC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426" y="0"/>
            <a:ext cx="4407790" cy="4925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60A326-12D5-4187-93E8-76C165A7C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81" y="3554394"/>
            <a:ext cx="4831901" cy="3173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7265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70BD4B-CA6E-436F-82EC-D1B569DAA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Полынь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48A8FB-7EF1-4785-969D-7A387EAC3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93" y="1948070"/>
            <a:ext cx="6297790" cy="4784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Одно из самых распространённых растений пустынь и полупустынь.</a:t>
            </a:r>
          </a:p>
          <a:p>
            <a:pPr marL="0" indent="0">
              <a:buNone/>
            </a:pPr>
            <a:r>
              <a:rPr lang="ru-RU" dirty="0"/>
              <a:t>Растет обычно в форме куста сизого и серовато-зеленого цвета. Корень куста уходит глубоко в почву, он – дернистый, толстый, его длина бывает несколько метров. </a:t>
            </a:r>
          </a:p>
          <a:p>
            <a:pPr marL="0" indent="0">
              <a:buNone/>
            </a:pPr>
            <a:r>
              <a:rPr lang="ru-RU" dirty="0"/>
              <a:t>Как и у многих растений, которые растут в пустыне, подземная часть по мощности намного превышает надземную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F49F2F-5690-44E2-8742-31FB66B09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283" y="2459889"/>
            <a:ext cx="5701224" cy="427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4334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AED2D8-4B37-47DB-933A-4E9D9A394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Солянка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0747EC-BB66-47F8-A50E-6DC603D18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531" y="1961322"/>
            <a:ext cx="5499652" cy="48966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Однолетняя трава, но есть у нее и многолетняя форма – полукустарники, кустарники, реже деревце.  Листья – мелкие, нитевидные, линейные. Бывают и толстые, мясистые, цилиндрические.  </a:t>
            </a:r>
          </a:p>
          <a:p>
            <a:pPr marL="0" indent="0">
              <a:buNone/>
            </a:pPr>
            <a:r>
              <a:rPr lang="ru-RU" dirty="0"/>
              <a:t>Подземная часть растения – хорошо развита. Корни уходят глубоко в почву и дают многочисленные ответвления. Произрастает на соленых почвах. Даже на солонцах и солончаках. Она хорошо поедается мелким скотом.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3AEAB3-671B-4C53-936A-0B5057EB9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577" y="2100451"/>
            <a:ext cx="6157892" cy="4618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7766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1184FA-AFA5-410D-A143-89D4551A6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3" y="753228"/>
            <a:ext cx="10161660" cy="1080938"/>
          </a:xfrm>
        </p:spPr>
        <p:txBody>
          <a:bodyPr>
            <a:normAutofit fontScale="90000"/>
          </a:bodyPr>
          <a:lstStyle/>
          <a:p>
            <a:r>
              <a:rPr lang="ru-RU" dirty="0"/>
              <a:t>Хвойник (эфедра) </a:t>
            </a:r>
            <a:r>
              <a:rPr lang="ru-RU" dirty="0" err="1"/>
              <a:t>двухколосковый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1CEB68-AF0B-48E6-A7E5-B3C03CE17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523" y="2239617"/>
            <a:ext cx="12059477" cy="2160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Вечнозеленый кустарник. Высота около 30 см и более. Корень толстый, ветвистый и длинный. Окрас стебля – тёмно-серый. Сам стебель укороченный.  Применяются в народной медицине.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14B4F8-2859-49F9-AC8C-3CC7612BD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456" y="2900420"/>
            <a:ext cx="5045563" cy="3775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BA8BF9-4380-44E1-9D60-3DFEB22AB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23" y="2950414"/>
            <a:ext cx="5174768" cy="3763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0990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sz="4800" dirty="0"/>
              <a:t>Растительный мир полупустынь и пустынь в России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дним из самых интересных является саксаул">
            <a:extLst>
              <a:ext uri="{FF2B5EF4-FFF2-40B4-BE49-F238E27FC236}">
                <a16:creationId xmlns:a16="http://schemas.microsoft.com/office/drawing/2014/main" id="{20227DE9-4A7E-4021-8AC8-6846C283D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624" y="2498104"/>
            <a:ext cx="6150111" cy="4074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FBFDC-0C7C-4555-8AC9-0283EE4CA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56" y="957966"/>
            <a:ext cx="11915479" cy="12175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Несмотря на суровость пустынь и полупустынь России, растительность здесь относительно разнообразная.</a:t>
            </a:r>
            <a:br>
              <a:rPr lang="ru-RU" dirty="0"/>
            </a:br>
            <a:endParaRPr lang="ru-RU" dirty="0"/>
          </a:p>
        </p:txBody>
      </p:sp>
      <p:pic>
        <p:nvPicPr>
          <p:cNvPr id="1028" name="Picture 4" descr="Природная зона пустыни">
            <a:extLst>
              <a:ext uri="{FF2B5EF4-FFF2-40B4-BE49-F238E27FC236}">
                <a16:creationId xmlns:a16="http://schemas.microsoft.com/office/drawing/2014/main" id="{15B015D6-7FAE-41D2-8D1E-EE8BAA8619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6" y="2498104"/>
            <a:ext cx="5619168" cy="4074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66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2" descr="http://privarikoze.ru/wp-content/uploads/2016/02/polyn-lechebnye-svojstva.jpg">
            <a:extLst>
              <a:ext uri="{FF2B5EF4-FFF2-40B4-BE49-F238E27FC236}">
                <a16:creationId xmlns:a16="http://schemas.microsoft.com/office/drawing/2014/main" id="{9C50DA2E-078D-4C84-8105-4CD1A11FDF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6309" y="785259"/>
            <a:ext cx="7395732" cy="5602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FEC2F-9535-4BD3-B75F-05BDDBA3D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/>
              <a:t>Полынь</a:t>
            </a:r>
          </a:p>
        </p:txBody>
      </p:sp>
      <p:sp>
        <p:nvSpPr>
          <p:cNvPr id="2055" name="Content Placeholder 2054">
            <a:extLst>
              <a:ext uri="{FF2B5EF4-FFF2-40B4-BE49-F238E27FC236}">
                <a16:creationId xmlns:a16="http://schemas.microsoft.com/office/drawing/2014/main" id="{5A1AA7CA-FB9F-401B-8667-516B02EE0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761869" cy="2869596"/>
          </a:xfrm>
        </p:spPr>
        <p:txBody>
          <a:bodyPr vert="horz" lIns="91440" tIns="91440" rIns="91440" bIns="91440" rtlCol="0">
            <a:normAutofit fontScale="92500"/>
          </a:bodyPr>
          <a:lstStyle/>
          <a:p>
            <a:pPr marL="0" indent="0">
              <a:buNone/>
            </a:pPr>
            <a:r>
              <a:rPr lang="en-US" sz="3200" cap="all" dirty="0" err="1"/>
              <a:t>крупный</a:t>
            </a:r>
            <a:r>
              <a:rPr lang="en-US" sz="3200" cap="all" dirty="0"/>
              <a:t> </a:t>
            </a:r>
            <a:r>
              <a:rPr lang="en-US" sz="3200" cap="all" dirty="0" err="1"/>
              <a:t>род</a:t>
            </a:r>
            <a:r>
              <a:rPr lang="en-US" sz="3200" cap="all" dirty="0"/>
              <a:t> </a:t>
            </a:r>
            <a:r>
              <a:rPr lang="en-US" sz="3200" cap="all" dirty="0" err="1"/>
              <a:t>травянистых</a:t>
            </a:r>
            <a:r>
              <a:rPr lang="en-US" sz="3200" cap="all" dirty="0"/>
              <a:t> </a:t>
            </a:r>
            <a:r>
              <a:rPr lang="en-US" sz="3200" cap="all" dirty="0" err="1"/>
              <a:t>или</a:t>
            </a:r>
            <a:r>
              <a:rPr lang="en-US" sz="3200" cap="all" dirty="0"/>
              <a:t> </a:t>
            </a:r>
            <a:r>
              <a:rPr lang="en-US" sz="3200" cap="all" dirty="0" err="1"/>
              <a:t>полукустарниковых</a:t>
            </a:r>
            <a:r>
              <a:rPr lang="en-US" sz="3200" cap="all" dirty="0"/>
              <a:t> </a:t>
            </a:r>
            <a:r>
              <a:rPr lang="en-US" sz="3200" cap="all" dirty="0" err="1"/>
              <a:t>растений</a:t>
            </a:r>
            <a:r>
              <a:rPr lang="en-US" sz="3200" cap="all" dirty="0"/>
              <a:t> </a:t>
            </a:r>
            <a:r>
              <a:rPr lang="en-US" sz="3200" cap="all" dirty="0" err="1"/>
              <a:t>семейства</a:t>
            </a:r>
            <a:r>
              <a:rPr lang="en-US" sz="3200" cap="all" dirty="0"/>
              <a:t> </a:t>
            </a:r>
            <a:r>
              <a:rPr lang="en-US" sz="3200" cap="all" dirty="0" err="1"/>
              <a:t>Астровые</a:t>
            </a:r>
            <a:endParaRPr lang="en-US" sz="3200" cap="all" dirty="0"/>
          </a:p>
        </p:txBody>
      </p:sp>
    </p:spTree>
    <p:extLst>
      <p:ext uri="{BB962C8B-B14F-4D97-AF65-F5344CB8AC3E}">
        <p14:creationId xmlns:p14="http://schemas.microsoft.com/office/powerpoint/2010/main" val="1504421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4" descr="http://www.chandigarhguide.com/2016/wp-content/uploads/2017/02/Cactus-Garden.jpg">
            <a:extLst>
              <a:ext uri="{FF2B5EF4-FFF2-40B4-BE49-F238E27FC236}">
                <a16:creationId xmlns:a16="http://schemas.microsoft.com/office/drawing/2014/main" id="{D08A3276-D0CE-46EA-810A-6E41CF9AE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 r="2" b="2"/>
          <a:stretch/>
        </p:blipFill>
        <p:spPr bwMode="auto">
          <a:xfrm>
            <a:off x="4203595" y="1474969"/>
            <a:ext cx="7720953" cy="4751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F30CEB-B615-420B-A8C2-3D8FBA56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/>
              <a:t>Кактусы</a:t>
            </a:r>
          </a:p>
        </p:txBody>
      </p:sp>
      <p:sp>
        <p:nvSpPr>
          <p:cNvPr id="4105" name="Content Placeholder 4104">
            <a:extLst>
              <a:ext uri="{FF2B5EF4-FFF2-40B4-BE49-F238E27FC236}">
                <a16:creationId xmlns:a16="http://schemas.microsoft.com/office/drawing/2014/main" id="{557DF411-2109-4E5E-80BF-0DE45B310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328236" cy="2935584"/>
          </a:xfrm>
        </p:spPr>
        <p:txBody>
          <a:bodyPr vert="horz" lIns="91440" tIns="91440" rIns="91440" bIns="91440" rtlCol="0"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cap="all" dirty="0" err="1"/>
              <a:t>отдельное</a:t>
            </a:r>
            <a:r>
              <a:rPr lang="en-US" sz="3200" cap="all" dirty="0"/>
              <a:t> </a:t>
            </a:r>
            <a:r>
              <a:rPr lang="en-US" sz="3200" cap="all" dirty="0" err="1"/>
              <a:t>семейство</a:t>
            </a:r>
            <a:r>
              <a:rPr lang="en-US" sz="3200" cap="all" dirty="0"/>
              <a:t> </a:t>
            </a:r>
            <a:r>
              <a:rPr lang="en-US" sz="3200" cap="all" dirty="0" err="1"/>
              <a:t>цветковых</a:t>
            </a:r>
            <a:r>
              <a:rPr lang="en-US" sz="3200" cap="all" dirty="0"/>
              <a:t> </a:t>
            </a:r>
            <a:r>
              <a:rPr lang="en-US" sz="3200" cap="all" dirty="0" err="1"/>
              <a:t>многолетних</a:t>
            </a:r>
            <a:r>
              <a:rPr lang="en-US" sz="3200" cap="all" dirty="0"/>
              <a:t> </a:t>
            </a:r>
            <a:r>
              <a:rPr lang="en-US" sz="3200" cap="all" dirty="0" err="1"/>
              <a:t>растений</a:t>
            </a:r>
            <a:r>
              <a:rPr lang="en-US" sz="3200" cap="all" dirty="0"/>
              <a:t> </a:t>
            </a:r>
            <a:r>
              <a:rPr lang="en-US" sz="3200" cap="all" dirty="0" err="1"/>
              <a:t>порядка</a:t>
            </a:r>
            <a:r>
              <a:rPr lang="en-US" sz="3200" cap="all" dirty="0"/>
              <a:t> </a:t>
            </a:r>
            <a:r>
              <a:rPr lang="en-US" sz="3200" cap="all" dirty="0" err="1"/>
              <a:t>Гвоздичноцветные</a:t>
            </a:r>
            <a:endParaRPr lang="en-US" sz="3200" cap="all" dirty="0"/>
          </a:p>
        </p:txBody>
      </p:sp>
    </p:spTree>
    <p:extLst>
      <p:ext uri="{BB962C8B-B14F-4D97-AF65-F5344CB8AC3E}">
        <p14:creationId xmlns:p14="http://schemas.microsoft.com/office/powerpoint/2010/main" val="351813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2" descr="http://photocdn.photogoroda.com/source2/cn9787/r9869/c9888/61116888.jpg?v=20171213112136">
            <a:extLst>
              <a:ext uri="{FF2B5EF4-FFF2-40B4-BE49-F238E27FC236}">
                <a16:creationId xmlns:a16="http://schemas.microsoft.com/office/drawing/2014/main" id="{A5BBE22F-351B-4448-AFBB-3E5A65994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4" r="-2" b="8128"/>
          <a:stretch/>
        </p:blipFill>
        <p:spPr bwMode="auto">
          <a:xfrm>
            <a:off x="4300833" y="1310326"/>
            <a:ext cx="7556577" cy="4649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98264-5584-4026-B028-8091448F8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2800" b="1" dirty="0" err="1"/>
              <a:t>Верблюжья</a:t>
            </a:r>
            <a:r>
              <a:rPr lang="en-US" sz="2800" b="1" dirty="0"/>
              <a:t> </a:t>
            </a:r>
            <a:r>
              <a:rPr lang="en-US" sz="2800" b="1" dirty="0" err="1"/>
              <a:t>колючка</a:t>
            </a:r>
            <a:endParaRPr lang="en-US" sz="2800" b="1" dirty="0"/>
          </a:p>
        </p:txBody>
      </p:sp>
      <p:sp>
        <p:nvSpPr>
          <p:cNvPr id="5127" name="Content Placeholder 5126">
            <a:extLst>
              <a:ext uri="{FF2B5EF4-FFF2-40B4-BE49-F238E27FC236}">
                <a16:creationId xmlns:a16="http://schemas.microsoft.com/office/drawing/2014/main" id="{72E43EA6-EE06-4196-BAD1-086E4B406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441358" cy="2888450"/>
          </a:xfrm>
        </p:spPr>
        <p:txBody>
          <a:bodyPr vert="horz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2800" cap="all" dirty="0" err="1"/>
              <a:t>род</a:t>
            </a:r>
            <a:r>
              <a:rPr lang="en-US" sz="2800" cap="all" dirty="0"/>
              <a:t> </a:t>
            </a:r>
            <a:r>
              <a:rPr lang="en-US" sz="2800" cap="all" dirty="0" err="1"/>
              <a:t>растений</a:t>
            </a:r>
            <a:r>
              <a:rPr lang="en-US" sz="2800" cap="all" dirty="0"/>
              <a:t> </a:t>
            </a:r>
            <a:r>
              <a:rPr lang="en-US" sz="2800" cap="all" dirty="0" err="1"/>
              <a:t>семейства</a:t>
            </a:r>
            <a:r>
              <a:rPr lang="en-US" sz="2800" cap="all" dirty="0"/>
              <a:t> </a:t>
            </a:r>
            <a:r>
              <a:rPr lang="en-US" sz="2800" cap="all" dirty="0" err="1"/>
              <a:t>Бобовые</a:t>
            </a:r>
            <a:r>
              <a:rPr lang="en-US" sz="2800" cap="all" dirty="0"/>
              <a:t>, </a:t>
            </a:r>
            <a:r>
              <a:rPr lang="en-US" sz="2800" cap="all" dirty="0" err="1"/>
              <a:t>произрастающих</a:t>
            </a:r>
            <a:r>
              <a:rPr lang="en-US" sz="2800" cap="all" dirty="0"/>
              <a:t> в </a:t>
            </a:r>
            <a:r>
              <a:rPr lang="en-US" sz="2800" cap="all" dirty="0" err="1"/>
              <a:t>пустынях</a:t>
            </a:r>
            <a:endParaRPr lang="en-US" sz="2800" cap="all" dirty="0"/>
          </a:p>
        </p:txBody>
      </p:sp>
    </p:spTree>
    <p:extLst>
      <p:ext uri="{BB962C8B-B14F-4D97-AF65-F5344CB8AC3E}">
        <p14:creationId xmlns:p14="http://schemas.microsoft.com/office/powerpoint/2010/main" val="212088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2" descr="http://1.bp.blogspot.com/-jrFe5zC62as/UVYMyVUEBfI/AAAAAAAAEcM/axwLGVRYtW0/s1600/IMG_1671.JPG">
            <a:extLst>
              <a:ext uri="{FF2B5EF4-FFF2-40B4-BE49-F238E27FC236}">
                <a16:creationId xmlns:a16="http://schemas.microsoft.com/office/drawing/2014/main" id="{C4ABCDD1-B4D4-43C0-9ADF-9DD5923011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98418" y="1112363"/>
            <a:ext cx="7563059" cy="5105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6F3571-9437-4F1A-8D5E-69C1AC39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/>
              <a:t>Песчаная акация</a:t>
            </a:r>
          </a:p>
        </p:txBody>
      </p:sp>
      <p:sp>
        <p:nvSpPr>
          <p:cNvPr id="6151" name="Content Placeholder 6150">
            <a:extLst>
              <a:ext uri="{FF2B5EF4-FFF2-40B4-BE49-F238E27FC236}">
                <a16:creationId xmlns:a16="http://schemas.microsoft.com/office/drawing/2014/main" id="{F6E4F025-41B5-49EB-8E80-1CF7274E4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281102" cy="3086412"/>
          </a:xfrm>
        </p:spPr>
        <p:txBody>
          <a:bodyPr vert="horz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2800" cap="all" dirty="0" err="1"/>
              <a:t>род</a:t>
            </a:r>
            <a:r>
              <a:rPr lang="en-US" sz="2800" cap="all" dirty="0"/>
              <a:t> </a:t>
            </a:r>
            <a:r>
              <a:rPr lang="en-US" sz="2800" cap="all" dirty="0" err="1"/>
              <a:t>растений</a:t>
            </a:r>
            <a:r>
              <a:rPr lang="en-US" sz="2800" cap="all" dirty="0"/>
              <a:t> </a:t>
            </a:r>
            <a:r>
              <a:rPr lang="en-US" sz="2800" cap="all" dirty="0" err="1"/>
              <a:t>семейства</a:t>
            </a:r>
            <a:r>
              <a:rPr lang="en-US" sz="2800" cap="all" dirty="0"/>
              <a:t> </a:t>
            </a:r>
            <a:r>
              <a:rPr lang="en-US" sz="2800" cap="all" dirty="0" err="1"/>
              <a:t>Бобовые</a:t>
            </a:r>
            <a:r>
              <a:rPr lang="en-US" sz="2800" cap="all" dirty="0"/>
              <a:t>, </a:t>
            </a:r>
            <a:r>
              <a:rPr lang="en-US" sz="2800" cap="all" dirty="0" err="1"/>
              <a:t>включающий</a:t>
            </a:r>
            <a:r>
              <a:rPr lang="en-US" sz="2800" cap="all" dirty="0"/>
              <a:t> </a:t>
            </a:r>
            <a:r>
              <a:rPr lang="en-US" sz="2800" cap="all" dirty="0" err="1"/>
              <a:t>от</a:t>
            </a:r>
            <a:r>
              <a:rPr lang="en-US" sz="2800" cap="all" dirty="0"/>
              <a:t> 2 </a:t>
            </a:r>
            <a:r>
              <a:rPr lang="en-US" sz="2800" cap="all" dirty="0" err="1"/>
              <a:t>до</a:t>
            </a:r>
            <a:r>
              <a:rPr lang="en-US" sz="2800" cap="all" dirty="0"/>
              <a:t> 7 </a:t>
            </a:r>
            <a:r>
              <a:rPr lang="en-US" sz="2800" cap="all" dirty="0" err="1"/>
              <a:t>видов</a:t>
            </a:r>
            <a:endParaRPr lang="en-US" sz="2800" cap="all" dirty="0"/>
          </a:p>
        </p:txBody>
      </p:sp>
    </p:spTree>
    <p:extLst>
      <p:ext uri="{BB962C8B-B14F-4D97-AF65-F5344CB8AC3E}">
        <p14:creationId xmlns:p14="http://schemas.microsoft.com/office/powerpoint/2010/main" val="1054835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2" descr="http://flora-don.sfedu.ru/book/Search/Data/%D0%9A%D0%B5%D0%BD%D0%B4%D1%8B%D1%80%D1%8C%201/Trachomitum%20sarmatiense/12.jpg">
            <a:extLst>
              <a:ext uri="{FF2B5EF4-FFF2-40B4-BE49-F238E27FC236}">
                <a16:creationId xmlns:a16="http://schemas.microsoft.com/office/drawing/2014/main" id="{01E32365-F12A-4336-BF07-6114ACD882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r="-2" b="-2"/>
          <a:stretch/>
        </p:blipFill>
        <p:spPr bwMode="auto">
          <a:xfrm>
            <a:off x="3769979" y="1470280"/>
            <a:ext cx="7683588" cy="4728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74ABB-D768-4319-923F-4B477B057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 dirty="0" err="1"/>
              <a:t>Кендырь</a:t>
            </a:r>
            <a:endParaRPr lang="en-US" sz="3600" dirty="0"/>
          </a:p>
        </p:txBody>
      </p:sp>
      <p:sp>
        <p:nvSpPr>
          <p:cNvPr id="7175" name="Content Placeholder 7174">
            <a:extLst>
              <a:ext uri="{FF2B5EF4-FFF2-40B4-BE49-F238E27FC236}">
                <a16:creationId xmlns:a16="http://schemas.microsoft.com/office/drawing/2014/main" id="{8608CE40-7677-4C41-9789-CFF85BDBA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262249" cy="2615072"/>
          </a:xfrm>
        </p:spPr>
        <p:txBody>
          <a:bodyPr vert="horz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3200" cap="all" dirty="0" err="1"/>
              <a:t>многолетнее</a:t>
            </a:r>
            <a:r>
              <a:rPr lang="en-US" sz="3200" cap="all" dirty="0"/>
              <a:t> </a:t>
            </a:r>
            <a:r>
              <a:rPr lang="en-US" sz="3200" cap="all" dirty="0" err="1"/>
              <a:t>травянистое</a:t>
            </a:r>
            <a:r>
              <a:rPr lang="en-US" sz="3200" cap="all" dirty="0"/>
              <a:t> </a:t>
            </a:r>
            <a:r>
              <a:rPr lang="en-US" sz="3200" cap="all" dirty="0" err="1"/>
              <a:t>растение</a:t>
            </a:r>
            <a:endParaRPr lang="en-US" sz="3200" cap="all" dirty="0"/>
          </a:p>
        </p:txBody>
      </p:sp>
    </p:spTree>
    <p:extLst>
      <p:ext uri="{BB962C8B-B14F-4D97-AF65-F5344CB8AC3E}">
        <p14:creationId xmlns:p14="http://schemas.microsoft.com/office/powerpoint/2010/main" val="13603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2" descr="https://www.west-crete.com/dailypics/photos1/2297.jpg">
            <a:extLst>
              <a:ext uri="{FF2B5EF4-FFF2-40B4-BE49-F238E27FC236}">
                <a16:creationId xmlns:a16="http://schemas.microsoft.com/office/drawing/2014/main" id="{402E9092-34A9-4BB9-8327-548C70AE7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5" r="-2" b="20320"/>
          <a:stretch/>
        </p:blipFill>
        <p:spPr bwMode="auto">
          <a:xfrm>
            <a:off x="4232903" y="1602557"/>
            <a:ext cx="7560910" cy="4652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2EBA3-F81F-4DF8-97B1-2B50466F8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2800" b="1" dirty="0"/>
              <a:t>М</a:t>
            </a:r>
            <a:r>
              <a:rPr lang="ru-RU" sz="2800" b="1" dirty="0"/>
              <a:t>а</a:t>
            </a:r>
            <a:r>
              <a:rPr lang="en-US" sz="2800" b="1" dirty="0" err="1"/>
              <a:t>лькомия</a:t>
            </a:r>
            <a:endParaRPr lang="en-US" sz="2800" b="1" dirty="0"/>
          </a:p>
        </p:txBody>
      </p:sp>
      <p:sp>
        <p:nvSpPr>
          <p:cNvPr id="8199" name="Content Placeholder 8198">
            <a:extLst>
              <a:ext uri="{FF2B5EF4-FFF2-40B4-BE49-F238E27FC236}">
                <a16:creationId xmlns:a16="http://schemas.microsoft.com/office/drawing/2014/main" id="{0E2C6B03-8E35-4C47-B1F3-F59A12B48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02" y="3531204"/>
            <a:ext cx="3677028" cy="2954437"/>
          </a:xfrm>
        </p:spPr>
        <p:txBody>
          <a:bodyPr vert="horz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3200" cap="all" dirty="0" err="1"/>
              <a:t>вид</a:t>
            </a:r>
            <a:r>
              <a:rPr lang="en-US" sz="3200" cap="all" dirty="0"/>
              <a:t> </a:t>
            </a:r>
            <a:r>
              <a:rPr lang="en-US" sz="3200" cap="all" dirty="0" err="1"/>
              <a:t>травянистых</a:t>
            </a:r>
            <a:r>
              <a:rPr lang="en-US" sz="3200" cap="all" dirty="0"/>
              <a:t> </a:t>
            </a:r>
            <a:r>
              <a:rPr lang="en-US" sz="3200" cap="all" dirty="0" err="1"/>
              <a:t>растений</a:t>
            </a:r>
            <a:r>
              <a:rPr lang="en-US" sz="3200" cap="all" dirty="0"/>
              <a:t> </a:t>
            </a:r>
            <a:r>
              <a:rPr lang="en-US" sz="3200" cap="all" dirty="0" err="1"/>
              <a:t>рода</a:t>
            </a:r>
            <a:r>
              <a:rPr lang="en-US" sz="3200" cap="all" dirty="0"/>
              <a:t> </a:t>
            </a:r>
            <a:r>
              <a:rPr lang="en-US" sz="3200" cap="all" dirty="0" err="1"/>
              <a:t>Malcolmia</a:t>
            </a:r>
            <a:r>
              <a:rPr lang="en-US" sz="3200" cap="all" dirty="0"/>
              <a:t> </a:t>
            </a:r>
            <a:r>
              <a:rPr lang="en-US" sz="3200" cap="all" dirty="0" err="1"/>
              <a:t>семейства</a:t>
            </a:r>
            <a:r>
              <a:rPr lang="en-US" sz="3200" cap="all" dirty="0"/>
              <a:t> </a:t>
            </a:r>
            <a:r>
              <a:rPr lang="en-US" sz="3200" cap="all" dirty="0" err="1"/>
              <a:t>Капустные</a:t>
            </a:r>
            <a:endParaRPr lang="en-US" sz="3200" cap="all" dirty="0"/>
          </a:p>
        </p:txBody>
      </p:sp>
    </p:spTree>
    <p:extLst>
      <p:ext uri="{BB962C8B-B14F-4D97-AF65-F5344CB8AC3E}">
        <p14:creationId xmlns:p14="http://schemas.microsoft.com/office/powerpoint/2010/main" val="3879672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655</Words>
  <Application>Microsoft Office PowerPoint</Application>
  <PresentationFormat>Широкоэкранный</PresentationFormat>
  <Paragraphs>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Cambria</vt:lpstr>
      <vt:lpstr>Helvetica Neue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Растительный мир полупустынь и пустынь в России</vt:lpstr>
      <vt:lpstr>Несмотря на суровость пустынь и полупустынь России, растительность здесь относительно разнообразная. </vt:lpstr>
      <vt:lpstr>Полынь</vt:lpstr>
      <vt:lpstr>Кактусы</vt:lpstr>
      <vt:lpstr>Верблюжья колючка</vt:lpstr>
      <vt:lpstr>Песчаная акация</vt:lpstr>
      <vt:lpstr>Кендырь</vt:lpstr>
      <vt:lpstr>Малькомия</vt:lpstr>
      <vt:lpstr>Пустыни и полупустыни  </vt:lpstr>
      <vt:lpstr>Какие растения растут в пустынях и полупустынях </vt:lpstr>
      <vt:lpstr>Особенности растений</vt:lpstr>
      <vt:lpstr>Саксаул</vt:lpstr>
      <vt:lpstr>Верблюжья колючка </vt:lpstr>
      <vt:lpstr>Колосняк</vt:lpstr>
      <vt:lpstr> Полынь</vt:lpstr>
      <vt:lpstr>Солянка</vt:lpstr>
      <vt:lpstr>Хвойник (эфедра) двухколосковый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и животные пустыни и полупустыни</dc:title>
  <dc:creator>Олег Самойлов</dc:creator>
  <cp:lastModifiedBy>Admin</cp:lastModifiedBy>
  <cp:revision>14</cp:revision>
  <dcterms:created xsi:type="dcterms:W3CDTF">2018-03-14T03:16:35Z</dcterms:created>
  <dcterms:modified xsi:type="dcterms:W3CDTF">2022-08-22T00:19:20Z</dcterms:modified>
</cp:coreProperties>
</file>