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sldIdLst>
    <p:sldId id="279" r:id="rId2"/>
    <p:sldId id="280" r:id="rId3"/>
    <p:sldId id="257" r:id="rId4"/>
    <p:sldId id="258" r:id="rId5"/>
    <p:sldId id="259" r:id="rId6"/>
    <p:sldId id="266" r:id="rId7"/>
    <p:sldId id="263" r:id="rId8"/>
    <p:sldId id="260" r:id="rId9"/>
    <p:sldId id="261" r:id="rId10"/>
    <p:sldId id="262" r:id="rId11"/>
    <p:sldId id="267" r:id="rId12"/>
    <p:sldId id="264" r:id="rId13"/>
    <p:sldId id="268" r:id="rId14"/>
    <p:sldId id="269" r:id="rId15"/>
    <p:sldId id="27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6" d="100"/>
          <a:sy n="86" d="100"/>
        </p:scale>
        <p:origin x="562" y="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ru-RU"/>
              <a:t>Образец заголовка</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99B877BF-7C6C-42FA-9732-F324E7E1D1B9}" type="datetimeFigureOut">
              <a:rPr lang="ru-RU" smtClean="0"/>
              <a:pPr/>
              <a:t>23.08.2022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3A02AE54-12ED-4FF6-AF30-001947160A75}" type="slidenum">
              <a:rPr lang="ru-RU" smtClean="0"/>
              <a:pPr/>
              <a:t>‹#›</a:t>
            </a:fld>
            <a:endParaRPr lang="ru-RU"/>
          </a:p>
        </p:txBody>
      </p:sp>
    </p:spTree>
    <p:extLst>
      <p:ext uri="{BB962C8B-B14F-4D97-AF65-F5344CB8AC3E}">
        <p14:creationId xmlns:p14="http://schemas.microsoft.com/office/powerpoint/2010/main" val="27939137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99B877BF-7C6C-42FA-9732-F324E7E1D1B9}" type="datetimeFigureOut">
              <a:rPr lang="ru-RU" smtClean="0"/>
              <a:pPr/>
              <a:t>23.08.2022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A02AE54-12ED-4FF6-AF30-001947160A75}" type="slidenum">
              <a:rPr lang="ru-RU" smtClean="0"/>
              <a:pPr/>
              <a:t>‹#›</a:t>
            </a:fld>
            <a:endParaRPr lang="ru-RU"/>
          </a:p>
        </p:txBody>
      </p:sp>
    </p:spTree>
    <p:extLst>
      <p:ext uri="{BB962C8B-B14F-4D97-AF65-F5344CB8AC3E}">
        <p14:creationId xmlns:p14="http://schemas.microsoft.com/office/powerpoint/2010/main" val="3637277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99B877BF-7C6C-42FA-9732-F324E7E1D1B9}" type="datetimeFigureOut">
              <a:rPr lang="ru-RU" smtClean="0"/>
              <a:pPr/>
              <a:t>23.08.2022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A02AE54-12ED-4FF6-AF30-001947160A75}" type="slidenum">
              <a:rPr lang="ru-RU" smtClean="0"/>
              <a:pPr/>
              <a:t>‹#›</a:t>
            </a:fld>
            <a:endParaRPr lang="ru-RU"/>
          </a:p>
        </p:txBody>
      </p:sp>
    </p:spTree>
    <p:extLst>
      <p:ext uri="{BB962C8B-B14F-4D97-AF65-F5344CB8AC3E}">
        <p14:creationId xmlns:p14="http://schemas.microsoft.com/office/powerpoint/2010/main" val="1155237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99B877BF-7C6C-42FA-9732-F324E7E1D1B9}" type="datetimeFigureOut">
              <a:rPr lang="ru-RU" smtClean="0"/>
              <a:pPr/>
              <a:t>23.08.2022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A02AE54-12ED-4FF6-AF30-001947160A75}" type="slidenum">
              <a:rPr lang="ru-RU" smtClean="0"/>
              <a:pPr/>
              <a:t>‹#›</a:t>
            </a:fld>
            <a:endParaRPr lang="ru-RU"/>
          </a:p>
        </p:txBody>
      </p:sp>
    </p:spTree>
    <p:extLst>
      <p:ext uri="{BB962C8B-B14F-4D97-AF65-F5344CB8AC3E}">
        <p14:creationId xmlns:p14="http://schemas.microsoft.com/office/powerpoint/2010/main" val="1548196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ru-RU"/>
              <a:t>Образец заголовка</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a:xfrm>
            <a:off x="8593667" y="6272784"/>
            <a:ext cx="2644309" cy="365125"/>
          </a:xfrm>
        </p:spPr>
        <p:txBody>
          <a:bodyPr/>
          <a:lstStyle/>
          <a:p>
            <a:fld id="{99B877BF-7C6C-42FA-9732-F324E7E1D1B9}" type="datetimeFigureOut">
              <a:rPr lang="ru-RU" smtClean="0"/>
              <a:pPr/>
              <a:t>23.08.2022</a:t>
            </a:fld>
            <a:endParaRPr lang="ru-RU"/>
          </a:p>
        </p:txBody>
      </p:sp>
      <p:sp>
        <p:nvSpPr>
          <p:cNvPr id="5" name="Footer Placeholder 4"/>
          <p:cNvSpPr>
            <a:spLocks noGrp="1"/>
          </p:cNvSpPr>
          <p:nvPr>
            <p:ph type="ftr" sz="quarter" idx="11"/>
          </p:nvPr>
        </p:nvSpPr>
        <p:spPr>
          <a:xfrm>
            <a:off x="2182708" y="6272784"/>
            <a:ext cx="6327648" cy="365125"/>
          </a:xfrm>
        </p:spPr>
        <p:txBody>
          <a:bodyPr/>
          <a:lstStyle/>
          <a:p>
            <a:endParaRPr lang="ru-RU"/>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3A02AE54-12ED-4FF6-AF30-001947160A75}" type="slidenum">
              <a:rPr lang="ru-RU" smtClean="0"/>
              <a:pPr/>
              <a:t>‹#›</a:t>
            </a:fld>
            <a:endParaRPr lang="ru-RU"/>
          </a:p>
        </p:txBody>
      </p:sp>
    </p:spTree>
    <p:extLst>
      <p:ext uri="{BB962C8B-B14F-4D97-AF65-F5344CB8AC3E}">
        <p14:creationId xmlns:p14="http://schemas.microsoft.com/office/powerpoint/2010/main" val="2464957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99B877BF-7C6C-42FA-9732-F324E7E1D1B9}" type="datetimeFigureOut">
              <a:rPr lang="ru-RU" smtClean="0"/>
              <a:pPr/>
              <a:t>23.08.2022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A02AE54-12ED-4FF6-AF30-001947160A75}" type="slidenum">
              <a:rPr lang="ru-RU" smtClean="0"/>
              <a:pPr/>
              <a:t>‹#›</a:t>
            </a:fld>
            <a:endParaRPr lang="ru-RU"/>
          </a:p>
        </p:txBody>
      </p:sp>
    </p:spTree>
    <p:extLst>
      <p:ext uri="{BB962C8B-B14F-4D97-AF65-F5344CB8AC3E}">
        <p14:creationId xmlns:p14="http://schemas.microsoft.com/office/powerpoint/2010/main" val="2530669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99B877BF-7C6C-42FA-9732-F324E7E1D1B9}" type="datetimeFigureOut">
              <a:rPr lang="ru-RU" smtClean="0"/>
              <a:pPr/>
              <a:t>23.08.2022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3A02AE54-12ED-4FF6-AF30-001947160A75}" type="slidenum">
              <a:rPr lang="ru-RU" smtClean="0"/>
              <a:pPr/>
              <a:t>‹#›</a:t>
            </a:fld>
            <a:endParaRPr lang="ru-RU"/>
          </a:p>
        </p:txBody>
      </p:sp>
    </p:spTree>
    <p:extLst>
      <p:ext uri="{BB962C8B-B14F-4D97-AF65-F5344CB8AC3E}">
        <p14:creationId xmlns:p14="http://schemas.microsoft.com/office/powerpoint/2010/main" val="7247719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99B877BF-7C6C-42FA-9732-F324E7E1D1B9}" type="datetimeFigureOut">
              <a:rPr lang="ru-RU" smtClean="0"/>
              <a:pPr/>
              <a:t>23.08.2022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3A02AE54-12ED-4FF6-AF30-001947160A75}" type="slidenum">
              <a:rPr lang="ru-RU" smtClean="0"/>
              <a:pPr/>
              <a:t>‹#›</a:t>
            </a:fld>
            <a:endParaRPr lang="ru-RU"/>
          </a:p>
        </p:txBody>
      </p:sp>
    </p:spTree>
    <p:extLst>
      <p:ext uri="{BB962C8B-B14F-4D97-AF65-F5344CB8AC3E}">
        <p14:creationId xmlns:p14="http://schemas.microsoft.com/office/powerpoint/2010/main" val="10865896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B877BF-7C6C-42FA-9732-F324E7E1D1B9}" type="datetimeFigureOut">
              <a:rPr lang="ru-RU" smtClean="0"/>
              <a:pPr/>
              <a:t>23.08.2022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3A02AE54-12ED-4FF6-AF30-001947160A75}" type="slidenum">
              <a:rPr lang="ru-RU" smtClean="0"/>
              <a:pPr/>
              <a:t>‹#›</a:t>
            </a:fld>
            <a:endParaRPr lang="ru-RU"/>
          </a:p>
        </p:txBody>
      </p:sp>
    </p:spTree>
    <p:extLst>
      <p:ext uri="{BB962C8B-B14F-4D97-AF65-F5344CB8AC3E}">
        <p14:creationId xmlns:p14="http://schemas.microsoft.com/office/powerpoint/2010/main" val="3349413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ru-RU"/>
              <a:t>Образец заголовка</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99B877BF-7C6C-42FA-9732-F324E7E1D1B9}" type="datetimeFigureOut">
              <a:rPr lang="ru-RU" smtClean="0"/>
              <a:pPr/>
              <a:t>23.08.2022</a:t>
            </a:fld>
            <a:endParaRPr lang="ru-RU"/>
          </a:p>
        </p:txBody>
      </p:sp>
      <p:sp>
        <p:nvSpPr>
          <p:cNvPr id="6" name="Footer Placeholder 5"/>
          <p:cNvSpPr>
            <a:spLocks noGrp="1"/>
          </p:cNvSpPr>
          <p:nvPr>
            <p:ph type="ftr" sz="quarter" idx="11"/>
          </p:nvPr>
        </p:nvSpPr>
        <p:spPr/>
        <p:txBody>
          <a:bodyPr/>
          <a:lstStyle/>
          <a:p>
            <a:endParaRPr lang="ru-RU"/>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3A02AE54-12ED-4FF6-AF30-001947160A75}" type="slidenum">
              <a:rPr lang="ru-RU" smtClean="0"/>
              <a:pPr/>
              <a:t>‹#›</a:t>
            </a:fld>
            <a:endParaRPr lang="ru-RU"/>
          </a:p>
        </p:txBody>
      </p:sp>
    </p:spTree>
    <p:extLst>
      <p:ext uri="{BB962C8B-B14F-4D97-AF65-F5344CB8AC3E}">
        <p14:creationId xmlns:p14="http://schemas.microsoft.com/office/powerpoint/2010/main" val="2720192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ru-RU"/>
              <a:t>Образец заголовка</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99B877BF-7C6C-42FA-9732-F324E7E1D1B9}" type="datetimeFigureOut">
              <a:rPr lang="ru-RU" smtClean="0"/>
              <a:pPr/>
              <a:t>23.08.2022</a:t>
            </a:fld>
            <a:endParaRPr lang="ru-RU"/>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3A02AE54-12ED-4FF6-AF30-001947160A75}" type="slidenum">
              <a:rPr lang="ru-RU" smtClean="0"/>
              <a:pPr/>
              <a:t>‹#›</a:t>
            </a:fld>
            <a:endParaRPr lang="ru-RU"/>
          </a:p>
        </p:txBody>
      </p:sp>
    </p:spTree>
    <p:extLst>
      <p:ext uri="{BB962C8B-B14F-4D97-AF65-F5344CB8AC3E}">
        <p14:creationId xmlns:p14="http://schemas.microsoft.com/office/powerpoint/2010/main" val="1023146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99B877BF-7C6C-42FA-9732-F324E7E1D1B9}" type="datetimeFigureOut">
              <a:rPr lang="ru-RU" smtClean="0"/>
              <a:pPr/>
              <a:t>23.08.2022</a:t>
            </a:fld>
            <a:endParaRPr lang="ru-RU"/>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ru-RU"/>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3A02AE54-12ED-4FF6-AF30-001947160A75}" type="slidenum">
              <a:rPr lang="ru-RU" smtClean="0"/>
              <a:pPr/>
              <a:t>‹#›</a:t>
            </a:fld>
            <a:endParaRPr lang="ru-RU"/>
          </a:p>
        </p:txBody>
      </p:sp>
    </p:spTree>
    <p:extLst>
      <p:ext uri="{BB962C8B-B14F-4D97-AF65-F5344CB8AC3E}">
        <p14:creationId xmlns:p14="http://schemas.microsoft.com/office/powerpoint/2010/main" val="2174898241"/>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geo-site.ru/index.php/2011-01-11-14-44-21/84/948-hamia-ozer.html"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6ADCC51E-2979-D810-8973-79E2907C1AA2}"/>
              </a:ext>
            </a:extLst>
          </p:cNvPr>
          <p:cNvSpPr>
            <a:spLocks noGrp="1" noChangeArrowheads="1"/>
          </p:cNvSpPr>
          <p:nvPr>
            <p:ph type="ctrTitle"/>
          </p:nvPr>
        </p:nvSpPr>
        <p:spPr>
          <a:xfrm>
            <a:off x="2168997" y="1700808"/>
            <a:ext cx="7854007" cy="2209800"/>
          </a:xfrm>
        </p:spPr>
        <p:txBody>
          <a:bodyPr/>
          <a:lstStyle/>
          <a:p>
            <a:pPr algn="ctr">
              <a:defRPr/>
            </a:pPr>
            <a:r>
              <a:rPr lang="ru-RU" sz="2800" dirty="0">
                <a:solidFill>
                  <a:srgbClr val="000000"/>
                </a:solidFill>
                <a:latin typeface="Verdana" panose="020B0604030504040204" pitchFamily="34" charset="0"/>
              </a:rPr>
              <a:t>Краевое государственное бюджетное общеобразовательное учреждение, реализующее адаптированные основные общеобразовательные программы "Школа № 3"</a:t>
            </a:r>
            <a:endParaRPr lang="ru-RU" altLang="ru-RU" sz="2800" b="1" dirty="0"/>
          </a:p>
        </p:txBody>
      </p:sp>
      <p:sp>
        <p:nvSpPr>
          <p:cNvPr id="4" name="Прямоугольник 3">
            <a:extLst>
              <a:ext uri="{FF2B5EF4-FFF2-40B4-BE49-F238E27FC236}">
                <a16:creationId xmlns:a16="http://schemas.microsoft.com/office/drawing/2014/main" id="{0630A0D4-EF4B-81D2-3D52-1B1D05F3D2AB}"/>
              </a:ext>
            </a:extLst>
          </p:cNvPr>
          <p:cNvSpPr/>
          <p:nvPr/>
        </p:nvSpPr>
        <p:spPr>
          <a:xfrm>
            <a:off x="4800600" y="4652963"/>
            <a:ext cx="7162800" cy="1077912"/>
          </a:xfrm>
          <a:prstGeom prst="rect">
            <a:avLst/>
          </a:prstGeom>
        </p:spPr>
        <p:txBody>
          <a:bodyPr>
            <a:spAutoFit/>
          </a:bodyPr>
          <a:lstStyle/>
          <a:p>
            <a:pPr>
              <a:defRPr/>
            </a:pPr>
            <a:r>
              <a:rPr lang="ru-RU" sz="3200" b="1" dirty="0">
                <a:solidFill>
                  <a:schemeClr val="accent6">
                    <a:lumMod val="50000"/>
                  </a:schemeClr>
                </a:solidFill>
                <a:latin typeface="Arial" charset="0"/>
              </a:rPr>
              <a:t>ГЕОГРАФИЯ </a:t>
            </a:r>
          </a:p>
          <a:p>
            <a:pPr>
              <a:defRPr/>
            </a:pPr>
            <a:r>
              <a:rPr lang="ru-RU" sz="3200" b="1" dirty="0">
                <a:solidFill>
                  <a:schemeClr val="accent6">
                    <a:lumMod val="50000"/>
                  </a:schemeClr>
                </a:solidFill>
                <a:latin typeface="Arial" charset="0"/>
              </a:rPr>
              <a:t>     9 класс</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58258" y="-113709"/>
            <a:ext cx="8911687" cy="1280890"/>
          </a:xfrm>
        </p:spPr>
        <p:txBody>
          <a:bodyPr>
            <a:normAutofit/>
          </a:bodyPr>
          <a:lstStyle/>
          <a:p>
            <a:pPr algn="ctr"/>
            <a:r>
              <a:rPr lang="ru-RU" sz="4800" dirty="0">
                <a:effectLst>
                  <a:outerShdw blurRad="38100" dist="38100" dir="2700000" algn="tl">
                    <a:srgbClr val="000000">
                      <a:alpha val="43137"/>
                    </a:srgbClr>
                  </a:outerShdw>
                </a:effectLst>
              </a:rPr>
              <a:t>Сайгаки</a:t>
            </a:r>
            <a:endParaRPr lang="ru-RU" sz="6000" dirty="0">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936522" y="945400"/>
            <a:ext cx="10318955" cy="2094270"/>
          </a:xfrm>
        </p:spPr>
        <p:txBody>
          <a:bodyPr>
            <a:noAutofit/>
          </a:bodyPr>
          <a:lstStyle/>
          <a:p>
            <a:pPr marL="0" indent="0">
              <a:buNone/>
            </a:pPr>
            <a:r>
              <a:rPr lang="ru-RU" sz="2800" dirty="0"/>
              <a:t>Еще совсем недавно эти антилопы находились на грани вымирания, но благодаря природоохранным действиям, их численность увеличилась. Сайгаки очень грациозны даже при беге со скоростью до 80 км/ч!</a:t>
            </a:r>
          </a:p>
        </p:txBody>
      </p:sp>
      <p:pic>
        <p:nvPicPr>
          <p:cNvPr id="4" name="Рисунок 3"/>
          <p:cNvPicPr>
            <a:picLocks noChangeAspect="1"/>
          </p:cNvPicPr>
          <p:nvPr/>
        </p:nvPicPr>
        <p:blipFill rotWithShape="1">
          <a:blip r:embed="rId2"/>
          <a:srcRect l="14757" t="14958" b="2650"/>
          <a:stretch/>
        </p:blipFill>
        <p:spPr>
          <a:xfrm>
            <a:off x="147484" y="2675620"/>
            <a:ext cx="6474542" cy="4182380"/>
          </a:xfrm>
          <a:prstGeom prst="rect">
            <a:avLst/>
          </a:prstGeom>
          <a:ln>
            <a:noFill/>
          </a:ln>
          <a:effectLst>
            <a:softEdge rad="112500"/>
          </a:effectLst>
        </p:spPr>
      </p:pic>
      <p:pic>
        <p:nvPicPr>
          <p:cNvPr id="5" name="Рисунок 4"/>
          <p:cNvPicPr>
            <a:picLocks noChangeAspect="1"/>
          </p:cNvPicPr>
          <p:nvPr/>
        </p:nvPicPr>
        <p:blipFill>
          <a:blip r:embed="rId3"/>
          <a:stretch>
            <a:fillRect/>
          </a:stretch>
        </p:blipFill>
        <p:spPr>
          <a:xfrm>
            <a:off x="5914102" y="2672736"/>
            <a:ext cx="6277897" cy="4185264"/>
          </a:xfrm>
          <a:prstGeom prst="rect">
            <a:avLst/>
          </a:prstGeom>
          <a:ln>
            <a:noFill/>
          </a:ln>
          <a:effectLst>
            <a:softEdge rad="112500"/>
          </a:effectLst>
        </p:spPr>
      </p:pic>
    </p:spTree>
    <p:extLst>
      <p:ext uri="{BB962C8B-B14F-4D97-AF65-F5344CB8AC3E}">
        <p14:creationId xmlns:p14="http://schemas.microsoft.com/office/powerpoint/2010/main" val="39794011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923" y="-221941"/>
            <a:ext cx="8227475" cy="1280890"/>
          </a:xfrm>
        </p:spPr>
        <p:txBody>
          <a:bodyPr>
            <a:normAutofit/>
          </a:bodyPr>
          <a:lstStyle/>
          <a:p>
            <a:r>
              <a:rPr lang="ru-RU" sz="4000" dirty="0">
                <a:effectLst>
                  <a:outerShdw blurRad="38100" dist="38100" dir="2700000" algn="tl">
                    <a:srgbClr val="000000">
                      <a:alpha val="43137"/>
                    </a:srgbClr>
                  </a:outerShdw>
                </a:effectLst>
              </a:rPr>
              <a:t>Экологические проблемы</a:t>
            </a:r>
          </a:p>
        </p:txBody>
      </p:sp>
      <p:sp>
        <p:nvSpPr>
          <p:cNvPr id="3" name="Объект 2"/>
          <p:cNvSpPr>
            <a:spLocks noGrp="1"/>
          </p:cNvSpPr>
          <p:nvPr>
            <p:ph idx="1"/>
          </p:nvPr>
        </p:nvSpPr>
        <p:spPr>
          <a:xfrm>
            <a:off x="785810" y="731374"/>
            <a:ext cx="10474036" cy="2992581"/>
          </a:xfrm>
        </p:spPr>
        <p:txBody>
          <a:bodyPr/>
          <a:lstStyle/>
          <a:p>
            <a:pPr marL="0" indent="0" algn="just">
              <a:buNone/>
            </a:pPr>
            <a:r>
              <a:rPr lang="ru-RU" dirty="0"/>
              <a:t>Если говорить об экологических проблемах пустынь и полупустынь России, то само вмешательство человека в природу этой местности является опасностью. Сам </a:t>
            </a:r>
            <a:r>
              <a:rPr lang="ru-RU" i="1" dirty="0"/>
              <a:t>процесс опустынивания </a:t>
            </a:r>
            <a:r>
              <a:rPr lang="ru-RU" dirty="0"/>
              <a:t>ведет к существенным изменениям, особенно под воздействием </a:t>
            </a:r>
            <a:r>
              <a:rPr lang="ru-RU" i="1" dirty="0"/>
              <a:t>антропогенных факторов</a:t>
            </a:r>
            <a:r>
              <a:rPr lang="ru-RU" dirty="0"/>
              <a:t>. Еще одной проблемой пустынь и полупустынь России является </a:t>
            </a:r>
            <a:r>
              <a:rPr lang="ru-RU" i="1" dirty="0"/>
              <a:t>браконьерство</a:t>
            </a:r>
            <a:r>
              <a:rPr lang="ru-RU" dirty="0"/>
              <a:t> и истребление животных, растений в большом количестве. А поскольку здесь обитают некоторые редкие виды, деятельность человека наносит серьезный урон природе. Поэтому нужно беречь и сохранить ландшафты пустынь и полупустынь страны, поскольку это богатство нашей планеты.</a:t>
            </a:r>
          </a:p>
        </p:txBody>
      </p:sp>
      <p:pic>
        <p:nvPicPr>
          <p:cNvPr id="4" name="Рисунок 3"/>
          <p:cNvPicPr>
            <a:picLocks noChangeAspect="1"/>
          </p:cNvPicPr>
          <p:nvPr/>
        </p:nvPicPr>
        <p:blipFill rotWithShape="1">
          <a:blip r:embed="rId2"/>
          <a:srcRect l="1398" t="3131" r="2797" b="3712"/>
          <a:stretch/>
        </p:blipFill>
        <p:spPr>
          <a:xfrm>
            <a:off x="6248401" y="3025753"/>
            <a:ext cx="5943600" cy="3832247"/>
          </a:xfrm>
          <a:prstGeom prst="rect">
            <a:avLst/>
          </a:prstGeom>
          <a:ln>
            <a:noFill/>
          </a:ln>
          <a:effectLst>
            <a:softEdge rad="112500"/>
          </a:effectLst>
        </p:spPr>
      </p:pic>
      <p:pic>
        <p:nvPicPr>
          <p:cNvPr id="5" name="Рисунок 4"/>
          <p:cNvPicPr>
            <a:picLocks noChangeAspect="1"/>
          </p:cNvPicPr>
          <p:nvPr/>
        </p:nvPicPr>
        <p:blipFill rotWithShape="1">
          <a:blip r:embed="rId3"/>
          <a:srcRect r="7498"/>
          <a:stretch/>
        </p:blipFill>
        <p:spPr>
          <a:xfrm>
            <a:off x="1" y="3025753"/>
            <a:ext cx="6248400" cy="3799609"/>
          </a:xfrm>
          <a:prstGeom prst="rect">
            <a:avLst/>
          </a:prstGeom>
          <a:ln>
            <a:noFill/>
          </a:ln>
          <a:effectLst>
            <a:softEdge rad="112500"/>
          </a:effectLst>
        </p:spPr>
      </p:pic>
    </p:spTree>
    <p:extLst>
      <p:ext uri="{BB962C8B-B14F-4D97-AF65-F5344CB8AC3E}">
        <p14:creationId xmlns:p14="http://schemas.microsoft.com/office/powerpoint/2010/main" val="42660646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rotWithShape="1">
          <a:blip r:embed="rId2"/>
          <a:srcRect b="3848"/>
          <a:stretch/>
        </p:blipFill>
        <p:spPr>
          <a:xfrm>
            <a:off x="88776" y="511939"/>
            <a:ext cx="6141720" cy="5834122"/>
          </a:xfrm>
          <a:prstGeom prst="rect">
            <a:avLst/>
          </a:prstGeom>
          <a:ln>
            <a:noFill/>
          </a:ln>
          <a:effectLst>
            <a:softEdge rad="112500"/>
          </a:effectLst>
        </p:spPr>
      </p:pic>
      <p:pic>
        <p:nvPicPr>
          <p:cNvPr id="6" name="Рисунок 5"/>
          <p:cNvPicPr>
            <a:picLocks noChangeAspect="1"/>
          </p:cNvPicPr>
          <p:nvPr/>
        </p:nvPicPr>
        <p:blipFill rotWithShape="1">
          <a:blip r:embed="rId3"/>
          <a:srcRect l="15251" t="-260" r="15944" b="260"/>
          <a:stretch/>
        </p:blipFill>
        <p:spPr>
          <a:xfrm>
            <a:off x="6141720" y="511939"/>
            <a:ext cx="6050280" cy="5872090"/>
          </a:xfrm>
          <a:prstGeom prst="rect">
            <a:avLst/>
          </a:prstGeom>
          <a:ln>
            <a:noFill/>
          </a:ln>
          <a:effectLst>
            <a:softEdge rad="112500"/>
          </a:effectLst>
        </p:spPr>
      </p:pic>
    </p:spTree>
    <p:extLst>
      <p:ext uri="{BB962C8B-B14F-4D97-AF65-F5344CB8AC3E}">
        <p14:creationId xmlns:p14="http://schemas.microsoft.com/office/powerpoint/2010/main" val="14807037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59EF617-655B-318B-5C37-C05BDDF6F9CB}"/>
              </a:ext>
            </a:extLst>
          </p:cNvPr>
          <p:cNvSpPr>
            <a:spLocks noGrp="1"/>
          </p:cNvSpPr>
          <p:nvPr>
            <p:ph type="title"/>
          </p:nvPr>
        </p:nvSpPr>
        <p:spPr/>
        <p:txBody>
          <a:bodyPr>
            <a:normAutofit/>
          </a:bodyPr>
          <a:lstStyle/>
          <a:p>
            <a:pPr algn="ctr"/>
            <a:r>
              <a:rPr lang="ru-RU" sz="3600" i="0" dirty="0">
                <a:solidFill>
                  <a:srgbClr val="FF0000"/>
                </a:solidFill>
                <a:effectLst/>
                <a:latin typeface="+mn-lt"/>
              </a:rPr>
              <a:t>Внутренние воды зоны полупустынь</a:t>
            </a:r>
            <a:br>
              <a:rPr lang="ru-RU" b="1" i="0" dirty="0">
                <a:solidFill>
                  <a:srgbClr val="666666"/>
                </a:solidFill>
                <a:effectLst/>
                <a:latin typeface="Helvetica" panose="020B0604020202020204" pitchFamily="34" charset="0"/>
              </a:rPr>
            </a:br>
            <a:endParaRPr lang="ru-RU" dirty="0"/>
          </a:p>
        </p:txBody>
      </p:sp>
      <p:sp>
        <p:nvSpPr>
          <p:cNvPr id="4" name="Rectangle 1">
            <a:extLst>
              <a:ext uri="{FF2B5EF4-FFF2-40B4-BE49-F238E27FC236}">
                <a16:creationId xmlns:a16="http://schemas.microsoft.com/office/drawing/2014/main" id="{C1919079-2E7A-A422-1680-3EE1247B2CA5}"/>
              </a:ext>
            </a:extLst>
          </p:cNvPr>
          <p:cNvSpPr>
            <a:spLocks noGrp="1" noChangeArrowheads="1"/>
          </p:cNvSpPr>
          <p:nvPr>
            <p:ph idx="1"/>
          </p:nvPr>
        </p:nvSpPr>
        <p:spPr bwMode="auto">
          <a:xfrm>
            <a:off x="738347" y="1315795"/>
            <a:ext cx="10715305" cy="483209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rgbClr val="333333"/>
                </a:solidFill>
                <a:effectLst/>
                <a:latin typeface="Helvetica" panose="020B0604020202020204" pitchFamily="34" charset="0"/>
              </a:rPr>
              <a:t>Сельскохозяйственное освоение полупустынь встречает большие трудности из-за острого недостатка влаги.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rgbClr val="333333"/>
                </a:solidFill>
                <a:effectLst/>
                <a:latin typeface="Helvetica" panose="020B0604020202020204" pitchFamily="34" charset="0"/>
              </a:rPr>
              <a:t>Бедность атмосферными осадками сочетается здесь с крайне ограниченными ресурсами поверхностных пресных вод.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altLang="ru-RU" sz="2800" b="0" i="0" u="none" strike="noStrike" cap="none" normalizeH="0" baseline="0" dirty="0">
              <a:ln>
                <a:noFill/>
              </a:ln>
              <a:solidFill>
                <a:srgbClr val="333333"/>
              </a:solidFill>
              <a:effectLst/>
              <a:latin typeface="Helvetica"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rgbClr val="333333"/>
                </a:solidFill>
                <a:effectLst/>
                <a:latin typeface="Helvetica" panose="020B0604020202020204" pitchFamily="34" charset="0"/>
              </a:rPr>
              <a:t>Подавляющая часть атмосферных осадков тратится на испарение, на долю стока приходится всего 10-15 мм и менее.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rgbClr val="333333"/>
                </a:solidFill>
                <a:effectLst/>
                <a:latin typeface="Helvetica" panose="020B0604020202020204" pitchFamily="34" charset="0"/>
              </a:rPr>
              <a:t>Вследствие этого собственная речная сеть в полупустынях развита слабо или совсем отсутствует, реки отличаются исключительным маловодьем, многие из них летом полностью или частично пересыхают.</a:t>
            </a:r>
            <a:endParaRPr kumimoji="0" lang="ru-RU" altLang="ru-RU" sz="2800"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8747914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A1EFF42A-1AE1-F4CD-1EFA-A0C3B1DB1083}"/>
              </a:ext>
            </a:extLst>
          </p:cNvPr>
          <p:cNvSpPr>
            <a:spLocks noGrp="1"/>
          </p:cNvSpPr>
          <p:nvPr>
            <p:ph idx="1"/>
          </p:nvPr>
        </p:nvSpPr>
        <p:spPr>
          <a:xfrm>
            <a:off x="1069848" y="461639"/>
            <a:ext cx="10058400" cy="5710561"/>
          </a:xfrm>
        </p:spPr>
        <p:txBody>
          <a:bodyPr>
            <a:normAutofit fontScale="92500" lnSpcReduction="10000"/>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rgbClr val="333333"/>
                </a:solidFill>
                <a:effectLst/>
                <a:latin typeface="Helvetica" panose="020B0604020202020204" pitchFamily="34" charset="0"/>
              </a:rPr>
              <a:t>В полупустынях формируется своеобразная густая </a:t>
            </a:r>
            <a:r>
              <a:rPr kumimoji="0" lang="ru-RU" altLang="ru-RU" sz="2800" b="0" i="0" u="none" strike="noStrike" cap="none" normalizeH="0" baseline="0" dirty="0" err="1">
                <a:ln>
                  <a:noFill/>
                </a:ln>
                <a:solidFill>
                  <a:srgbClr val="333333"/>
                </a:solidFill>
                <a:effectLst/>
                <a:latin typeface="Helvetica" panose="020B0604020202020204" pitchFamily="34" charset="0"/>
              </a:rPr>
              <a:t>микросеть</a:t>
            </a:r>
            <a:r>
              <a:rPr kumimoji="0" lang="ru-RU" altLang="ru-RU" sz="2800" b="0" i="0" u="none" strike="noStrike" cap="none" normalizeH="0" baseline="0" dirty="0">
                <a:ln>
                  <a:noFill/>
                </a:ln>
                <a:solidFill>
                  <a:srgbClr val="333333"/>
                </a:solidFill>
                <a:effectLst/>
                <a:latin typeface="Helvetica" panose="020B0604020202020204" pitchFamily="34" charset="0"/>
              </a:rPr>
              <a:t> местного стока, состоящая из слабо выраженных ложбин и неглубоких западин, собирающих преимущественно талые снеговые воды.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altLang="ru-RU" sz="2800" b="0" i="0" u="none" strike="noStrike" cap="none" normalizeH="0" baseline="0" dirty="0">
              <a:ln>
                <a:noFill/>
              </a:ln>
              <a:solidFill>
                <a:srgbClr val="333333"/>
              </a:solidFill>
              <a:effectLst/>
              <a:latin typeface="Helvetica"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rgbClr val="333333"/>
                </a:solidFill>
                <a:effectLst/>
                <a:latin typeface="Helvetica" panose="020B0604020202020204" pitchFamily="34" charset="0"/>
              </a:rPr>
              <a:t>Этим полупустыня существенно отличается от зоны пустынь, в которой поверхностный сток настолько мал, что его не хватает для формирования даже редкой </a:t>
            </a:r>
            <a:r>
              <a:rPr kumimoji="0" lang="ru-RU" altLang="ru-RU" sz="2800" b="0" i="0" u="none" strike="noStrike" cap="none" normalizeH="0" baseline="0" dirty="0" err="1">
                <a:ln>
                  <a:noFill/>
                </a:ln>
                <a:solidFill>
                  <a:srgbClr val="333333"/>
                </a:solidFill>
                <a:effectLst/>
                <a:latin typeface="Helvetica" panose="020B0604020202020204" pitchFamily="34" charset="0"/>
              </a:rPr>
              <a:t>микросети</a:t>
            </a:r>
            <a:r>
              <a:rPr kumimoji="0" lang="ru-RU" altLang="ru-RU" sz="2800" b="0" i="0" u="none" strike="noStrike" cap="none" normalizeH="0" baseline="0" dirty="0">
                <a:ln>
                  <a:noFill/>
                </a:ln>
                <a:solidFill>
                  <a:srgbClr val="333333"/>
                </a:solidFill>
                <a:effectLst/>
                <a:latin typeface="Helvetica" panose="020B0604020202020204" pitchFamily="34" charset="0"/>
              </a:rPr>
              <a:t> местного стока.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altLang="ru-RU" sz="2800" b="0" i="0" u="none" strike="noStrike" cap="none" normalizeH="0" baseline="0" dirty="0">
              <a:ln>
                <a:noFill/>
              </a:ln>
              <a:solidFill>
                <a:srgbClr val="333333"/>
              </a:solidFill>
              <a:effectLst/>
              <a:latin typeface="Helvetica"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rgbClr val="333333"/>
                </a:solidFill>
                <a:effectLst/>
                <a:latin typeface="Helvetica" panose="020B0604020202020204" pitchFamily="34" charset="0"/>
              </a:rPr>
              <a:t>Наличие в рельефе замкнутых котловин и впадин способствует образованию неглубоких озер, содержащих обычно горько-соленую воду.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rgbClr val="135CAE"/>
                </a:solidFill>
                <a:effectLst/>
                <a:latin typeface="Helvetica" panose="020B0604020202020204" pitchFamily="34" charset="0"/>
                <a:hlinkClick r:id="rId2"/>
              </a:rPr>
              <a:t>Некоторые озера содержат большие запасы самосадочной поваренной соли</a:t>
            </a:r>
            <a:r>
              <a:rPr kumimoji="0" lang="ru-RU" altLang="ru-RU" sz="2800" b="0" i="0" u="none" strike="noStrike" cap="none" normalizeH="0" baseline="0" dirty="0">
                <a:ln>
                  <a:noFill/>
                </a:ln>
                <a:solidFill>
                  <a:srgbClr val="333333"/>
                </a:solidFill>
                <a:effectLst/>
                <a:latin typeface="Helvetica" panose="020B0604020202020204" pitchFamily="34" charset="0"/>
              </a:rPr>
              <a:t> и целебных минеральных грязей (Эльтон, Баскунчак).</a:t>
            </a:r>
            <a:endParaRPr kumimoji="0" lang="ru-RU" altLang="ru-RU" sz="2800" b="0" i="0" u="none" strike="noStrike" cap="none" normalizeH="0" baseline="0" dirty="0">
              <a:ln>
                <a:noFill/>
              </a:ln>
              <a:solidFill>
                <a:schemeClr val="tx1"/>
              </a:solidFill>
              <a:effectLst/>
              <a:latin typeface="Arial" panose="020B0604020202020204" pitchFamily="34" charset="0"/>
            </a:endParaRPr>
          </a:p>
          <a:p>
            <a:pPr marL="0" indent="0">
              <a:buNone/>
            </a:pPr>
            <a:endParaRPr lang="ru-RU" dirty="0"/>
          </a:p>
        </p:txBody>
      </p:sp>
    </p:spTree>
    <p:extLst>
      <p:ext uri="{BB962C8B-B14F-4D97-AF65-F5344CB8AC3E}">
        <p14:creationId xmlns:p14="http://schemas.microsoft.com/office/powerpoint/2010/main" val="8733673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074AC2A1-4B87-874F-CF64-A138B4D46CFB}"/>
              </a:ext>
            </a:extLst>
          </p:cNvPr>
          <p:cNvSpPr>
            <a:spLocks noGrp="1"/>
          </p:cNvSpPr>
          <p:nvPr>
            <p:ph idx="1"/>
          </p:nvPr>
        </p:nvSpPr>
        <p:spPr>
          <a:xfrm>
            <a:off x="1066800" y="710214"/>
            <a:ext cx="10058400" cy="5799338"/>
          </a:xfrm>
        </p:spPr>
        <p:txBody>
          <a:bodyPr>
            <a:normAutofit fontScale="92500" lnSpcReduction="10000"/>
          </a:bodyPr>
          <a:lstStyle/>
          <a:p>
            <a:pPr marL="0" indent="0">
              <a:buNone/>
            </a:pPr>
            <a:r>
              <a:rPr lang="ru-RU" sz="2800" b="0" i="0" dirty="0">
                <a:solidFill>
                  <a:srgbClr val="333333"/>
                </a:solidFill>
                <a:effectLst/>
                <a:latin typeface="Helvetica" panose="020B0604020202020204" pitchFamily="34" charset="0"/>
              </a:rPr>
              <a:t>Трудности водоснабжения в полупустынях усугубляются тем, что и грунтовые воды здесь не обильны, залегают часто на большой глубине и вследствие засоленности в большинстве случаев непригодны для хозяйственного использования. </a:t>
            </a:r>
          </a:p>
          <a:p>
            <a:pPr marL="0" indent="0">
              <a:buNone/>
            </a:pPr>
            <a:r>
              <a:rPr lang="ru-RU" sz="2800" b="0" i="0" dirty="0">
                <a:solidFill>
                  <a:srgbClr val="333333"/>
                </a:solidFill>
                <a:effectLst/>
                <a:latin typeface="Helvetica" panose="020B0604020202020204" pitchFamily="34" charset="0"/>
              </a:rPr>
              <a:t>Бедность местными пресными водами резко повышает значение крупных транзитных рек, которых здесь сравнительно немного. </a:t>
            </a:r>
          </a:p>
          <a:p>
            <a:pPr marL="0" indent="0">
              <a:buNone/>
            </a:pPr>
            <a:r>
              <a:rPr lang="ru-RU" sz="2800" b="0" i="0" dirty="0">
                <a:solidFill>
                  <a:srgbClr val="333333"/>
                </a:solidFill>
                <a:effectLst/>
                <a:latin typeface="Helvetica" panose="020B0604020202020204" pitchFamily="34" charset="0"/>
              </a:rPr>
              <a:t>Это Волга, Урал и Иртыш. Огромные пространства полупустыни – от Урала до Иртыша – лишены транзитных рек, и единственные источники влаги на этой территории – талые снеговые и подземные воды. Глубина залегания, обилие и качество подземных вод сильно меняются в разных частях зоны. </a:t>
            </a:r>
          </a:p>
          <a:p>
            <a:pPr marL="0" indent="0">
              <a:buNone/>
            </a:pPr>
            <a:r>
              <a:rPr lang="ru-RU" sz="2800" b="0" i="0" dirty="0">
                <a:solidFill>
                  <a:srgbClr val="333333"/>
                </a:solidFill>
                <a:effectLst/>
                <a:latin typeface="Helvetica" panose="020B0604020202020204" pitchFamily="34" charset="0"/>
              </a:rPr>
              <a:t>Есть немало районов, где водоснабжение может быть улучшено путем эксплуатации артезианских напорных вод.</a:t>
            </a:r>
            <a:endParaRPr lang="ru-RU" sz="2800" dirty="0"/>
          </a:p>
        </p:txBody>
      </p:sp>
    </p:spTree>
    <p:extLst>
      <p:ext uri="{BB962C8B-B14F-4D97-AF65-F5344CB8AC3E}">
        <p14:creationId xmlns:p14="http://schemas.microsoft.com/office/powerpoint/2010/main" val="31565058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C7C109FA-D0BF-919D-4719-141A8EE9EDE2}"/>
              </a:ext>
            </a:extLst>
          </p:cNvPr>
          <p:cNvSpPr>
            <a:spLocks noGrp="1" noChangeArrowheads="1"/>
          </p:cNvSpPr>
          <p:nvPr>
            <p:ph type="ctrTitle"/>
          </p:nvPr>
        </p:nvSpPr>
        <p:spPr>
          <a:xfrm>
            <a:off x="2168997" y="1700808"/>
            <a:ext cx="7854007" cy="2209800"/>
          </a:xfrm>
        </p:spPr>
        <p:txBody>
          <a:bodyPr/>
          <a:lstStyle/>
          <a:p>
            <a:pPr algn="ctr">
              <a:defRPr/>
            </a:pPr>
            <a:r>
              <a:rPr lang="ru-RU" sz="4800" dirty="0">
                <a:effectLst>
                  <a:outerShdw blurRad="38100" dist="38100" dir="2700000" algn="tl">
                    <a:srgbClr val="000000">
                      <a:alpha val="43137"/>
                    </a:srgbClr>
                  </a:outerShdw>
                </a:effectLst>
              </a:rPr>
              <a:t>Города Пустыни и полупустыни России</a:t>
            </a:r>
            <a:endParaRPr lang="ru-RU" altLang="ru-RU" sz="4800" b="1" dirty="0"/>
          </a:p>
        </p:txBody>
      </p:sp>
      <p:sp>
        <p:nvSpPr>
          <p:cNvPr id="4" name="Прямоугольник 3">
            <a:extLst>
              <a:ext uri="{FF2B5EF4-FFF2-40B4-BE49-F238E27FC236}">
                <a16:creationId xmlns:a16="http://schemas.microsoft.com/office/drawing/2014/main" id="{746C0A83-A0A5-3E2F-D4C8-81644D139976}"/>
              </a:ext>
            </a:extLst>
          </p:cNvPr>
          <p:cNvSpPr/>
          <p:nvPr/>
        </p:nvSpPr>
        <p:spPr>
          <a:xfrm>
            <a:off x="4008438" y="4437063"/>
            <a:ext cx="4787900" cy="646112"/>
          </a:xfrm>
          <a:prstGeom prst="rect">
            <a:avLst/>
          </a:prstGeom>
        </p:spPr>
        <p:txBody>
          <a:bodyPr>
            <a:spAutoFit/>
          </a:bodyPr>
          <a:lstStyle/>
          <a:p>
            <a:pPr>
              <a:defRPr/>
            </a:pPr>
            <a:r>
              <a:rPr lang="ru-RU" b="1" dirty="0">
                <a:solidFill>
                  <a:schemeClr val="accent6">
                    <a:lumMod val="50000"/>
                  </a:schemeClr>
                </a:solidFill>
                <a:latin typeface="Arial" charset="0"/>
              </a:rPr>
              <a:t>Выполнила: учитель географии</a:t>
            </a:r>
          </a:p>
          <a:p>
            <a:pPr>
              <a:defRPr/>
            </a:pPr>
            <a:r>
              <a:rPr lang="ru-RU" b="1" dirty="0">
                <a:solidFill>
                  <a:schemeClr val="accent6">
                    <a:lumMod val="50000"/>
                  </a:schemeClr>
                </a:solidFill>
                <a:latin typeface="Arial" charset="0"/>
              </a:rPr>
              <a:t>Фролова Юлия Владимировна</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srcRect l="1109" t="30318" r="31754" b="9322"/>
          <a:stretch/>
        </p:blipFill>
        <p:spPr>
          <a:xfrm>
            <a:off x="-1" y="0"/>
            <a:ext cx="12192001" cy="6858000"/>
          </a:xfrm>
          <a:prstGeom prst="rect">
            <a:avLst/>
          </a:prstGeom>
          <a:ln>
            <a:noFill/>
          </a:ln>
          <a:effectLst>
            <a:softEdge rad="112500"/>
          </a:effectLst>
        </p:spPr>
      </p:pic>
      <p:sp>
        <p:nvSpPr>
          <p:cNvPr id="2" name="Заголовок 1"/>
          <p:cNvSpPr>
            <a:spLocks noGrp="1"/>
          </p:cNvSpPr>
          <p:nvPr>
            <p:ph type="title"/>
          </p:nvPr>
        </p:nvSpPr>
        <p:spPr>
          <a:xfrm>
            <a:off x="-2" y="8484"/>
            <a:ext cx="12192001" cy="1280890"/>
          </a:xfrm>
        </p:spPr>
        <p:txBody>
          <a:bodyPr>
            <a:noAutofit/>
          </a:bodyPr>
          <a:lstStyle/>
          <a:p>
            <a:r>
              <a:rPr lang="ru-RU" sz="5400" b="1" dirty="0">
                <a:solidFill>
                  <a:schemeClr val="bg1"/>
                </a:solidFill>
                <a:effectLst>
                  <a:outerShdw blurRad="38100" dist="38100" dir="2700000" algn="tl">
                    <a:srgbClr val="000000">
                      <a:alpha val="43137"/>
                    </a:srgbClr>
                  </a:outerShdw>
                </a:effectLst>
              </a:rPr>
              <a:t>Географическое</a:t>
            </a:r>
            <a:r>
              <a:rPr lang="ru-RU" sz="5400" dirty="0">
                <a:solidFill>
                  <a:schemeClr val="bg1"/>
                </a:solidFill>
                <a:effectLst>
                  <a:outerShdw blurRad="38100" dist="38100" dir="2700000" algn="tl">
                    <a:srgbClr val="000000">
                      <a:alpha val="43137"/>
                    </a:srgbClr>
                  </a:outerShdw>
                </a:effectLst>
              </a:rPr>
              <a:t> </a:t>
            </a:r>
            <a:r>
              <a:rPr lang="ru-RU" sz="5400" b="1" dirty="0">
                <a:solidFill>
                  <a:schemeClr val="bg1"/>
                </a:solidFill>
                <a:effectLst>
                  <a:outerShdw blurRad="38100" dist="38100" dir="2700000" algn="tl">
                    <a:srgbClr val="000000">
                      <a:alpha val="43137"/>
                    </a:srgbClr>
                  </a:outerShdw>
                </a:effectLst>
              </a:rPr>
              <a:t>расположение</a:t>
            </a:r>
          </a:p>
        </p:txBody>
      </p:sp>
      <p:sp>
        <p:nvSpPr>
          <p:cNvPr id="3" name="Объект 2"/>
          <p:cNvSpPr>
            <a:spLocks noGrp="1"/>
          </p:cNvSpPr>
          <p:nvPr>
            <p:ph idx="1"/>
          </p:nvPr>
        </p:nvSpPr>
        <p:spPr>
          <a:xfrm>
            <a:off x="3269224" y="1548580"/>
            <a:ext cx="7585590" cy="3524865"/>
          </a:xfrm>
        </p:spPr>
        <p:txBody>
          <a:bodyPr>
            <a:normAutofit/>
          </a:bodyPr>
          <a:lstStyle/>
          <a:p>
            <a:pPr marL="0" indent="0">
              <a:buNone/>
            </a:pPr>
            <a:r>
              <a:rPr lang="ru-RU" sz="3200" b="1" dirty="0">
                <a:solidFill>
                  <a:schemeClr val="bg1"/>
                </a:solidFill>
              </a:rPr>
              <a:t>Территория протянулась от Прикаспийской низменности до границ с Казахстаном.</a:t>
            </a:r>
          </a:p>
        </p:txBody>
      </p:sp>
    </p:spTree>
    <p:extLst>
      <p:ext uri="{BB962C8B-B14F-4D97-AF65-F5344CB8AC3E}">
        <p14:creationId xmlns:p14="http://schemas.microsoft.com/office/powerpoint/2010/main" val="18525394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9946" y="162232"/>
            <a:ext cx="6079127" cy="1280890"/>
          </a:xfrm>
        </p:spPr>
        <p:txBody>
          <a:bodyPr>
            <a:normAutofit/>
          </a:bodyPr>
          <a:lstStyle/>
          <a:p>
            <a:pPr algn="ctr"/>
            <a:r>
              <a:rPr lang="ru-RU" sz="5400" dirty="0">
                <a:effectLst>
                  <a:outerShdw blurRad="38100" dist="38100" dir="2700000" algn="tl">
                    <a:srgbClr val="000000">
                      <a:alpha val="43137"/>
                    </a:srgbClr>
                  </a:outerShdw>
                </a:effectLst>
              </a:rPr>
              <a:t>Климат</a:t>
            </a:r>
          </a:p>
        </p:txBody>
      </p:sp>
      <p:sp>
        <p:nvSpPr>
          <p:cNvPr id="3" name="Объект 2"/>
          <p:cNvSpPr>
            <a:spLocks noGrp="1"/>
          </p:cNvSpPr>
          <p:nvPr>
            <p:ph idx="1"/>
          </p:nvPr>
        </p:nvSpPr>
        <p:spPr>
          <a:xfrm>
            <a:off x="1183667" y="1443122"/>
            <a:ext cx="8911687" cy="5129981"/>
          </a:xfrm>
        </p:spPr>
        <p:txBody>
          <a:bodyPr>
            <a:noAutofit/>
          </a:bodyPr>
          <a:lstStyle/>
          <a:p>
            <a:pPr marL="0" indent="0" algn="just">
              <a:buNone/>
            </a:pPr>
            <a:r>
              <a:rPr lang="ru-RU" sz="2400" dirty="0"/>
              <a:t>Природная зона располагается в области резко континентального климата. Дожди и снега выпадают нечасто, из-за чего климат сухой, но суровый. Большая часть осадков приходится на весну и лето. Ку&lt;1.</a:t>
            </a:r>
          </a:p>
          <a:p>
            <a:pPr marL="0" indent="0" algn="just">
              <a:buNone/>
            </a:pPr>
            <a:r>
              <a:rPr lang="ru-RU" sz="2400" dirty="0"/>
              <a:t>В пустыне наблюдаются сильные суточные и годовые амплитуды температур. В течение суток разница температур может достигать тридцати градусов по Цельсию. Зимой столбик термометра опускается до -30°C, бушуют ветра. Их порывы сдувают снежный покров с почвы, из-за чего она приобретает черный оттенок. Летние температуры превышают +40°C. Дожди идут редко, зато часто случаются пыльные бури и суховеи.</a:t>
            </a:r>
          </a:p>
        </p:txBody>
      </p:sp>
    </p:spTree>
    <p:extLst>
      <p:ext uri="{BB962C8B-B14F-4D97-AF65-F5344CB8AC3E}">
        <p14:creationId xmlns:p14="http://schemas.microsoft.com/office/powerpoint/2010/main" val="1610738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 y="0"/>
            <a:ext cx="12192001" cy="6858000"/>
          </a:xfrm>
          <a:prstGeom prst="rect">
            <a:avLst/>
          </a:prstGeom>
          <a:ln>
            <a:noFill/>
          </a:ln>
          <a:effectLst>
            <a:softEdge rad="112500"/>
          </a:effectLst>
        </p:spPr>
      </p:pic>
      <p:sp>
        <p:nvSpPr>
          <p:cNvPr id="2" name="Заголовок 1"/>
          <p:cNvSpPr>
            <a:spLocks noGrp="1"/>
          </p:cNvSpPr>
          <p:nvPr>
            <p:ph type="title"/>
          </p:nvPr>
        </p:nvSpPr>
        <p:spPr>
          <a:xfrm>
            <a:off x="4162564" y="0"/>
            <a:ext cx="3866869" cy="1280890"/>
          </a:xfrm>
        </p:spPr>
        <p:txBody>
          <a:bodyPr>
            <a:normAutofit/>
          </a:bodyPr>
          <a:lstStyle/>
          <a:p>
            <a:pPr algn="ctr"/>
            <a:r>
              <a:rPr lang="ru-RU" sz="7200" dirty="0">
                <a:solidFill>
                  <a:schemeClr val="tx1"/>
                </a:solidFill>
                <a:effectLst>
                  <a:outerShdw blurRad="38100" dist="38100" dir="2700000" algn="tl">
                    <a:srgbClr val="000000">
                      <a:alpha val="43137"/>
                    </a:srgbClr>
                  </a:outerShdw>
                </a:effectLst>
              </a:rPr>
              <a:t>Почвы</a:t>
            </a:r>
          </a:p>
        </p:txBody>
      </p:sp>
      <p:sp>
        <p:nvSpPr>
          <p:cNvPr id="3" name="Объект 2"/>
          <p:cNvSpPr>
            <a:spLocks noGrp="1"/>
          </p:cNvSpPr>
          <p:nvPr>
            <p:ph idx="1"/>
          </p:nvPr>
        </p:nvSpPr>
        <p:spPr>
          <a:xfrm>
            <a:off x="5016314" y="4147447"/>
            <a:ext cx="6838335" cy="2197510"/>
          </a:xfrm>
        </p:spPr>
        <p:txBody>
          <a:bodyPr>
            <a:noAutofit/>
          </a:bodyPr>
          <a:lstStyle/>
          <a:p>
            <a:pPr marL="0" indent="0" algn="just">
              <a:buNone/>
            </a:pPr>
            <a:r>
              <a:rPr lang="ru-RU" sz="2400" b="1" dirty="0">
                <a:solidFill>
                  <a:schemeClr val="bg1"/>
                </a:solidFill>
                <a:highlight>
                  <a:srgbClr val="C0C0C0"/>
                </a:highlight>
              </a:rPr>
              <a:t>Для российских пустынь и полупустынь характерны светло-каштановые почвы. Почвы засоленные, много песков, солонцов и солончаков. Мощность гумусового горизонта небольшая — всего 40 см. На юге Прикаспийской низменности кое-где можно встретить бурые пустынно-степные почвы.</a:t>
            </a:r>
          </a:p>
        </p:txBody>
      </p:sp>
    </p:spTree>
    <p:extLst>
      <p:ext uri="{BB962C8B-B14F-4D97-AF65-F5344CB8AC3E}">
        <p14:creationId xmlns:p14="http://schemas.microsoft.com/office/powerpoint/2010/main" val="1113384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a:srcRect l="14613" t="14931" r="6379" b="10274"/>
          <a:stretch/>
        </p:blipFill>
        <p:spPr>
          <a:xfrm>
            <a:off x="0" y="3150961"/>
            <a:ext cx="5886450" cy="3707039"/>
          </a:xfrm>
          <a:prstGeom prst="rect">
            <a:avLst/>
          </a:prstGeom>
          <a:ln>
            <a:noFill/>
          </a:ln>
          <a:effectLst>
            <a:softEdge rad="112500"/>
          </a:effectLst>
        </p:spPr>
      </p:pic>
      <p:sp>
        <p:nvSpPr>
          <p:cNvPr id="2" name="Заголовок 1"/>
          <p:cNvSpPr>
            <a:spLocks noGrp="1"/>
          </p:cNvSpPr>
          <p:nvPr>
            <p:ph type="title"/>
          </p:nvPr>
        </p:nvSpPr>
        <p:spPr>
          <a:xfrm>
            <a:off x="1918617" y="0"/>
            <a:ext cx="8911687" cy="996872"/>
          </a:xfrm>
        </p:spPr>
        <p:txBody>
          <a:bodyPr>
            <a:normAutofit/>
          </a:bodyPr>
          <a:lstStyle/>
          <a:p>
            <a:pPr algn="ctr"/>
            <a:r>
              <a:rPr lang="ru-RU" sz="4400" dirty="0">
                <a:effectLst>
                  <a:outerShdw blurRad="38100" dist="38100" dir="2700000" algn="tl">
                    <a:srgbClr val="000000">
                      <a:alpha val="43137"/>
                    </a:srgbClr>
                  </a:outerShdw>
                </a:effectLst>
              </a:rPr>
              <a:t>Растительный мир</a:t>
            </a:r>
          </a:p>
        </p:txBody>
      </p:sp>
      <p:sp>
        <p:nvSpPr>
          <p:cNvPr id="3" name="Объект 2"/>
          <p:cNvSpPr>
            <a:spLocks noGrp="1"/>
          </p:cNvSpPr>
          <p:nvPr>
            <p:ph idx="1"/>
          </p:nvPr>
        </p:nvSpPr>
        <p:spPr>
          <a:xfrm>
            <a:off x="799685" y="996872"/>
            <a:ext cx="10429875" cy="3003629"/>
          </a:xfrm>
        </p:spPr>
        <p:txBody>
          <a:bodyPr>
            <a:normAutofit/>
          </a:bodyPr>
          <a:lstStyle/>
          <a:p>
            <a:pPr marL="0" indent="0" algn="just">
              <a:buNone/>
            </a:pPr>
            <a:r>
              <a:rPr lang="ru-RU" sz="2000" dirty="0"/>
              <a:t>Растительный мир не отличается разнообразием. Только здесь можно увидеть </a:t>
            </a:r>
            <a:r>
              <a:rPr lang="ru-RU" sz="2000" dirty="0" err="1"/>
              <a:t>малькомию</a:t>
            </a:r>
            <a:r>
              <a:rPr lang="ru-RU" sz="2000" dirty="0"/>
              <a:t>, акацию, верблюжью колючку, кактусы и некоторые злаки. Во время засухи часть растений увядают, сохраняя подземные органы. Самым узнаваемым деревом пустыни является саксаул. На нем практически отсутствуют листья, что существенно сокращает испарение влаги. Из травянистых растений известной является черная полынь, которая укрывает землю, защищая ее от засухи.</a:t>
            </a:r>
          </a:p>
        </p:txBody>
      </p:sp>
      <p:pic>
        <p:nvPicPr>
          <p:cNvPr id="6" name="Рисунок 5"/>
          <p:cNvPicPr>
            <a:picLocks noChangeAspect="1"/>
          </p:cNvPicPr>
          <p:nvPr/>
        </p:nvPicPr>
        <p:blipFill rotWithShape="1">
          <a:blip r:embed="rId3"/>
          <a:srcRect t="11656"/>
          <a:stretch/>
        </p:blipFill>
        <p:spPr>
          <a:xfrm>
            <a:off x="5886450" y="3150961"/>
            <a:ext cx="6305551" cy="3707039"/>
          </a:xfrm>
          <a:prstGeom prst="rect">
            <a:avLst/>
          </a:prstGeom>
          <a:ln>
            <a:noFill/>
          </a:ln>
          <a:effectLst>
            <a:softEdge rad="112500"/>
          </a:effectLst>
        </p:spPr>
      </p:pic>
    </p:spTree>
    <p:extLst>
      <p:ext uri="{BB962C8B-B14F-4D97-AF65-F5344CB8AC3E}">
        <p14:creationId xmlns:p14="http://schemas.microsoft.com/office/powerpoint/2010/main" val="41461812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a:srcRect l="5701"/>
          <a:stretch/>
        </p:blipFill>
        <p:spPr>
          <a:xfrm>
            <a:off x="5957454" y="1899413"/>
            <a:ext cx="6234546" cy="4958587"/>
          </a:xfrm>
          <a:prstGeom prst="rect">
            <a:avLst/>
          </a:prstGeom>
          <a:ln>
            <a:noFill/>
          </a:ln>
          <a:effectLst>
            <a:softEdge rad="112500"/>
          </a:effectLst>
        </p:spPr>
      </p:pic>
      <p:sp>
        <p:nvSpPr>
          <p:cNvPr id="2" name="Заголовок 1"/>
          <p:cNvSpPr>
            <a:spLocks noGrp="1"/>
          </p:cNvSpPr>
          <p:nvPr>
            <p:ph type="title"/>
          </p:nvPr>
        </p:nvSpPr>
        <p:spPr>
          <a:xfrm>
            <a:off x="6137564" y="983674"/>
            <a:ext cx="5874326" cy="1068140"/>
          </a:xfrm>
        </p:spPr>
        <p:txBody>
          <a:bodyPr>
            <a:normAutofit/>
          </a:bodyPr>
          <a:lstStyle/>
          <a:p>
            <a:pPr algn="ctr"/>
            <a:r>
              <a:rPr lang="ru-RU" sz="4800" dirty="0"/>
              <a:t>Чёрная полынь</a:t>
            </a:r>
          </a:p>
        </p:txBody>
      </p:sp>
      <p:pic>
        <p:nvPicPr>
          <p:cNvPr id="4" name="Объект 3"/>
          <p:cNvPicPr>
            <a:picLocks noGrp="1" noChangeAspect="1"/>
          </p:cNvPicPr>
          <p:nvPr>
            <p:ph idx="1"/>
          </p:nvPr>
        </p:nvPicPr>
        <p:blipFill rotWithShape="1">
          <a:blip r:embed="rId3"/>
          <a:srcRect l="5505" t="1340" r="18138" b="1877"/>
          <a:stretch/>
        </p:blipFill>
        <p:spPr>
          <a:xfrm>
            <a:off x="0" y="0"/>
            <a:ext cx="5957454" cy="5001491"/>
          </a:xfrm>
          <a:prstGeom prst="rect">
            <a:avLst/>
          </a:prstGeom>
          <a:ln>
            <a:noFill/>
          </a:ln>
          <a:effectLst>
            <a:softEdge rad="112500"/>
          </a:effectLst>
        </p:spPr>
      </p:pic>
      <p:sp>
        <p:nvSpPr>
          <p:cNvPr id="6" name="Прямоугольник 5"/>
          <p:cNvSpPr/>
          <p:nvPr/>
        </p:nvSpPr>
        <p:spPr>
          <a:xfrm>
            <a:off x="1433945" y="5098748"/>
            <a:ext cx="3643745" cy="830997"/>
          </a:xfrm>
          <a:prstGeom prst="rect">
            <a:avLst/>
          </a:prstGeom>
        </p:spPr>
        <p:txBody>
          <a:bodyPr wrap="square">
            <a:spAutoFit/>
          </a:bodyPr>
          <a:lstStyle/>
          <a:p>
            <a:r>
              <a:rPr lang="ru-RU" sz="4800" dirty="0"/>
              <a:t>Саксаул</a:t>
            </a:r>
          </a:p>
        </p:txBody>
      </p:sp>
    </p:spTree>
    <p:extLst>
      <p:ext uri="{BB962C8B-B14F-4D97-AF65-F5344CB8AC3E}">
        <p14:creationId xmlns:p14="http://schemas.microsoft.com/office/powerpoint/2010/main" val="30628327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09568" y="0"/>
            <a:ext cx="4884507" cy="894974"/>
          </a:xfrm>
        </p:spPr>
        <p:txBody>
          <a:bodyPr>
            <a:normAutofit fontScale="90000"/>
          </a:bodyPr>
          <a:lstStyle/>
          <a:p>
            <a:r>
              <a:rPr lang="ru-RU" sz="4800" dirty="0">
                <a:effectLst>
                  <a:outerShdw blurRad="38100" dist="38100" dir="2700000" algn="tl">
                    <a:srgbClr val="000000">
                      <a:alpha val="43137"/>
                    </a:srgbClr>
                  </a:outerShdw>
                </a:effectLst>
              </a:rPr>
              <a:t>Животный мир</a:t>
            </a:r>
          </a:p>
        </p:txBody>
      </p:sp>
      <p:sp>
        <p:nvSpPr>
          <p:cNvPr id="3" name="Объект 2"/>
          <p:cNvSpPr>
            <a:spLocks noGrp="1"/>
          </p:cNvSpPr>
          <p:nvPr>
            <p:ph idx="1"/>
          </p:nvPr>
        </p:nvSpPr>
        <p:spPr>
          <a:xfrm>
            <a:off x="541967" y="714068"/>
            <a:ext cx="10619710" cy="2467897"/>
          </a:xfrm>
        </p:spPr>
        <p:txBody>
          <a:bodyPr>
            <a:noAutofit/>
          </a:bodyPr>
          <a:lstStyle/>
          <a:p>
            <a:pPr marL="0" indent="0" algn="just">
              <a:buNone/>
            </a:pPr>
            <a:r>
              <a:rPr lang="ru-RU" sz="2400" dirty="0"/>
              <a:t>Животный мир полупустынь и пустынь России достаточно разнообразен. Наиболее распространены пресмыкающиеся (ящерицы, змеи, черепахи), много грызунов (песчанки, тушканчики) и ядовитых паукообразных (скорпионы, тарантулы, каракурты). Здесь можно увидеть птиц — стрепета, жаворонка. Из наиболее крупных млекопитающих выделяются верблюд, сайгак; встречаются корсак, волк.</a:t>
            </a:r>
          </a:p>
        </p:txBody>
      </p:sp>
      <p:pic>
        <p:nvPicPr>
          <p:cNvPr id="6" name="Рисунок 5"/>
          <p:cNvPicPr>
            <a:picLocks noChangeAspect="1"/>
          </p:cNvPicPr>
          <p:nvPr/>
        </p:nvPicPr>
        <p:blipFill>
          <a:blip r:embed="rId2"/>
          <a:stretch>
            <a:fillRect/>
          </a:stretch>
        </p:blipFill>
        <p:spPr>
          <a:xfrm>
            <a:off x="6406331" y="3089787"/>
            <a:ext cx="5652320" cy="3768213"/>
          </a:xfrm>
          <a:prstGeom prst="rect">
            <a:avLst/>
          </a:prstGeom>
          <a:ln>
            <a:noFill/>
          </a:ln>
          <a:effectLst>
            <a:softEdge rad="112500"/>
          </a:effectLst>
        </p:spPr>
      </p:pic>
      <p:pic>
        <p:nvPicPr>
          <p:cNvPr id="7" name="Рисунок 6"/>
          <p:cNvPicPr>
            <a:picLocks noChangeAspect="1"/>
          </p:cNvPicPr>
          <p:nvPr/>
        </p:nvPicPr>
        <p:blipFill rotWithShape="1">
          <a:blip r:embed="rId3"/>
          <a:srcRect t="12086" b="2492"/>
          <a:stretch/>
        </p:blipFill>
        <p:spPr>
          <a:xfrm>
            <a:off x="348053" y="3318386"/>
            <a:ext cx="5801155" cy="3539614"/>
          </a:xfrm>
          <a:prstGeom prst="rect">
            <a:avLst/>
          </a:prstGeom>
          <a:ln>
            <a:noFill/>
          </a:ln>
          <a:effectLst>
            <a:softEdge rad="112500"/>
          </a:effectLst>
        </p:spPr>
      </p:pic>
    </p:spTree>
    <p:extLst>
      <p:ext uri="{BB962C8B-B14F-4D97-AF65-F5344CB8AC3E}">
        <p14:creationId xmlns:p14="http://schemas.microsoft.com/office/powerpoint/2010/main" val="39786484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H="1" flipV="1">
            <a:off x="4722696" y="5114392"/>
            <a:ext cx="162232" cy="305342"/>
          </a:xfrm>
        </p:spPr>
        <p:txBody>
          <a:bodyPr>
            <a:normAutofit/>
          </a:bodyPr>
          <a:lstStyle/>
          <a:p>
            <a:r>
              <a:rPr lang="ru-RU" sz="100" dirty="0"/>
              <a:t>к</a:t>
            </a:r>
          </a:p>
        </p:txBody>
      </p:sp>
      <p:sp>
        <p:nvSpPr>
          <p:cNvPr id="3" name="Объект 2"/>
          <p:cNvSpPr>
            <a:spLocks noGrp="1"/>
          </p:cNvSpPr>
          <p:nvPr>
            <p:ph idx="1"/>
          </p:nvPr>
        </p:nvSpPr>
        <p:spPr>
          <a:xfrm>
            <a:off x="1103671" y="191433"/>
            <a:ext cx="9984658" cy="2669455"/>
          </a:xfrm>
        </p:spPr>
        <p:txBody>
          <a:bodyPr>
            <a:normAutofit/>
          </a:bodyPr>
          <a:lstStyle/>
          <a:p>
            <a:pPr marL="0" indent="0" algn="just">
              <a:buNone/>
            </a:pPr>
            <a:r>
              <a:rPr lang="ru-RU" sz="3200" dirty="0"/>
              <a:t>Обитатели пустынь ведут ночной образ жизни. Животные вырывают глубокие норы, чтобы переждать в них дневную жару.  Суслики, тушканчики и песчанки могут впасть в спячку с наступлением жары.</a:t>
            </a:r>
          </a:p>
        </p:txBody>
      </p:sp>
      <p:pic>
        <p:nvPicPr>
          <p:cNvPr id="4" name="Рисунок 3"/>
          <p:cNvPicPr>
            <a:picLocks noChangeAspect="1"/>
          </p:cNvPicPr>
          <p:nvPr/>
        </p:nvPicPr>
        <p:blipFill rotWithShape="1">
          <a:blip r:embed="rId2"/>
          <a:srcRect l="12105" r="11293"/>
          <a:stretch/>
        </p:blipFill>
        <p:spPr>
          <a:xfrm>
            <a:off x="3478600" y="2964425"/>
            <a:ext cx="4361239" cy="3893573"/>
          </a:xfrm>
          <a:prstGeom prst="rect">
            <a:avLst/>
          </a:prstGeom>
          <a:ln>
            <a:noFill/>
          </a:ln>
          <a:effectLst>
            <a:softEdge rad="112500"/>
          </a:effectLst>
        </p:spPr>
      </p:pic>
      <p:pic>
        <p:nvPicPr>
          <p:cNvPr id="6" name="Рисунок 5"/>
          <p:cNvPicPr>
            <a:picLocks noChangeAspect="1"/>
          </p:cNvPicPr>
          <p:nvPr/>
        </p:nvPicPr>
        <p:blipFill rotWithShape="1">
          <a:blip r:embed="rId3" cstate="print"/>
          <a:srcRect l="18199" t="5589" r="15224"/>
          <a:stretch/>
        </p:blipFill>
        <p:spPr>
          <a:xfrm>
            <a:off x="0" y="2964426"/>
            <a:ext cx="3908323" cy="3893573"/>
          </a:xfrm>
          <a:prstGeom prst="rect">
            <a:avLst/>
          </a:prstGeom>
          <a:ln>
            <a:noFill/>
          </a:ln>
          <a:effectLst>
            <a:softEdge rad="112500"/>
          </a:effectLst>
        </p:spPr>
      </p:pic>
      <p:pic>
        <p:nvPicPr>
          <p:cNvPr id="5" name="Рисунок 4"/>
          <p:cNvPicPr>
            <a:picLocks noChangeAspect="1"/>
          </p:cNvPicPr>
          <p:nvPr/>
        </p:nvPicPr>
        <p:blipFill rotWithShape="1">
          <a:blip r:embed="rId4"/>
          <a:srcRect l="7046" t="14527" r="22912"/>
          <a:stretch/>
        </p:blipFill>
        <p:spPr>
          <a:xfrm>
            <a:off x="7513868" y="2964424"/>
            <a:ext cx="4678132" cy="3777449"/>
          </a:xfrm>
          <a:prstGeom prst="rect">
            <a:avLst/>
          </a:prstGeom>
          <a:ln>
            <a:noFill/>
          </a:ln>
          <a:effectLst>
            <a:softEdge rad="112500"/>
          </a:effectLst>
        </p:spPr>
      </p:pic>
    </p:spTree>
    <p:extLst>
      <p:ext uri="{BB962C8B-B14F-4D97-AF65-F5344CB8AC3E}">
        <p14:creationId xmlns:p14="http://schemas.microsoft.com/office/powerpoint/2010/main" val="16759456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Дерево">
  <a:themeElements>
    <a:clrScheme name="Дерево">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Дерево">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Дерево">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docProps/app.xml><?xml version="1.0" encoding="utf-8"?>
<Properties xmlns="http://schemas.openxmlformats.org/officeDocument/2006/extended-properties" xmlns:vt="http://schemas.openxmlformats.org/officeDocument/2006/docPropsVTypes">
  <Template>Дерево</Template>
  <TotalTime>166</TotalTime>
  <Words>750</Words>
  <Application>Microsoft Office PowerPoint</Application>
  <PresentationFormat>Широкоэкранный</PresentationFormat>
  <Paragraphs>41</Paragraphs>
  <Slides>15</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15</vt:i4>
      </vt:variant>
    </vt:vector>
  </HeadingPairs>
  <TitlesOfParts>
    <vt:vector size="23" baseType="lpstr">
      <vt:lpstr>Arial</vt:lpstr>
      <vt:lpstr>Cambria</vt:lpstr>
      <vt:lpstr>Helvetica</vt:lpstr>
      <vt:lpstr>Rockwell</vt:lpstr>
      <vt:lpstr>Rockwell Condensed</vt:lpstr>
      <vt:lpstr>Verdana</vt:lpstr>
      <vt:lpstr>Wingdings</vt:lpstr>
      <vt:lpstr>Дерево</vt:lpstr>
      <vt:lpstr>Краевое государственное бюджетное общеобразовательное учреждение, реализующее адаптированные основные общеобразовательные программы "Школа № 3"</vt:lpstr>
      <vt:lpstr>Города Пустыни и полупустыни России</vt:lpstr>
      <vt:lpstr>Географическое расположение</vt:lpstr>
      <vt:lpstr>Климат</vt:lpstr>
      <vt:lpstr>Почвы</vt:lpstr>
      <vt:lpstr>Растительный мир</vt:lpstr>
      <vt:lpstr>Чёрная полынь</vt:lpstr>
      <vt:lpstr>Животный мир</vt:lpstr>
      <vt:lpstr>к</vt:lpstr>
      <vt:lpstr>Сайгаки</vt:lpstr>
      <vt:lpstr>Экологические проблемы</vt:lpstr>
      <vt:lpstr>Презентация PowerPoint</vt:lpstr>
      <vt:lpstr>Внутренние воды зоны полупустынь </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Растительный и животный мир пустынь и полупустынь России</dc:title>
  <dc:creator>Юлия</dc:creator>
  <cp:lastModifiedBy>Admin</cp:lastModifiedBy>
  <cp:revision>17</cp:revision>
  <dcterms:created xsi:type="dcterms:W3CDTF">2019-02-06T01:20:49Z</dcterms:created>
  <dcterms:modified xsi:type="dcterms:W3CDTF">2022-08-22T22:33:27Z</dcterms:modified>
</cp:coreProperties>
</file>