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79" r:id="rId2"/>
    <p:sldId id="28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76" r:id="rId12"/>
    <p:sldId id="278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81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E2E5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8415CF5-B1C2-4D75-87A0-6E1871754A57}" type="doc">
      <dgm:prSet loTypeId="urn:microsoft.com/office/officeart/2005/8/layout/radial4" loCatId="relationship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2E031F70-BAA8-4CA6-81AC-8ACF8B4C93F1}">
      <dgm:prSet phldrT="[Текст]"/>
      <dgm:spPr/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АПК</a:t>
          </a:r>
        </a:p>
      </dgm:t>
    </dgm:pt>
    <dgm:pt modelId="{50AE790F-104A-458F-A892-721984E69BAD}" type="parTrans" cxnId="{6944D7A1-8893-4805-8429-7EA46578F99E}">
      <dgm:prSet/>
      <dgm:spPr/>
      <dgm:t>
        <a:bodyPr/>
        <a:lstStyle/>
        <a:p>
          <a:endParaRPr lang="ru-RU"/>
        </a:p>
      </dgm:t>
    </dgm:pt>
    <dgm:pt modelId="{26491935-31A1-4295-A264-28C6E8F95AED}" type="sibTrans" cxnId="{6944D7A1-8893-4805-8429-7EA46578F99E}">
      <dgm:prSet/>
      <dgm:spPr/>
      <dgm:t>
        <a:bodyPr/>
        <a:lstStyle/>
        <a:p>
          <a:endParaRPr lang="ru-RU"/>
        </a:p>
      </dgm:t>
    </dgm:pt>
    <dgm:pt modelId="{F97DDF57-4F18-4B28-A22C-2502AA89464C}">
      <dgm:prSet phldrT="[Текст]" custT="1"/>
      <dgm:spPr/>
      <dgm:t>
        <a:bodyPr/>
        <a:lstStyle/>
        <a:p>
          <a:r>
            <a: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Сельское хозяйство</a:t>
          </a:r>
        </a:p>
      </dgm:t>
    </dgm:pt>
    <dgm:pt modelId="{99E3D0BC-98D9-439E-8643-692B3997A3B2}" type="parTrans" cxnId="{525F9971-739A-484F-B39A-B450CCF8C902}">
      <dgm:prSet/>
      <dgm:spPr/>
      <dgm:t>
        <a:bodyPr/>
        <a:lstStyle/>
        <a:p>
          <a:endParaRPr lang="ru-RU"/>
        </a:p>
      </dgm:t>
    </dgm:pt>
    <dgm:pt modelId="{223BD6FF-12BA-4CBB-A578-4924D9B5C160}" type="sibTrans" cxnId="{525F9971-739A-484F-B39A-B450CCF8C902}">
      <dgm:prSet/>
      <dgm:spPr/>
      <dgm:t>
        <a:bodyPr/>
        <a:lstStyle/>
        <a:p>
          <a:endParaRPr lang="ru-RU"/>
        </a:p>
      </dgm:t>
    </dgm:pt>
    <dgm:pt modelId="{76E09A2D-3FA9-4AFF-B7D0-EE13ACE83221}">
      <dgm:prSet phldrT="[Текст]" custT="1"/>
      <dgm:spPr/>
      <dgm:t>
        <a:bodyPr/>
        <a:lstStyle/>
        <a:p>
          <a:r>
            <a: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Отрасли, способствующие развитию с/</a:t>
          </a:r>
          <a:r>
            <a:rPr lang="ru-RU" sz="1600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х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898C56E-010B-489F-BF1E-7C7F3F2AA56F}" type="parTrans" cxnId="{3F4C8FAF-7D15-4763-BE26-CF02F2308E91}">
      <dgm:prSet/>
      <dgm:spPr/>
      <dgm:t>
        <a:bodyPr/>
        <a:lstStyle/>
        <a:p>
          <a:endParaRPr lang="ru-RU"/>
        </a:p>
      </dgm:t>
    </dgm:pt>
    <dgm:pt modelId="{03A67CF7-D05A-435E-8341-0EF376D794FA}" type="sibTrans" cxnId="{3F4C8FAF-7D15-4763-BE26-CF02F2308E91}">
      <dgm:prSet/>
      <dgm:spPr/>
      <dgm:t>
        <a:bodyPr/>
        <a:lstStyle/>
        <a:p>
          <a:endParaRPr lang="ru-RU"/>
        </a:p>
      </dgm:t>
    </dgm:pt>
    <dgm:pt modelId="{8D29AA26-9717-4E10-83B3-D9E8BA4E0E80}">
      <dgm:prSet phldrT="[Текст]" custT="1"/>
      <dgm:spPr/>
      <dgm:t>
        <a:bodyPr/>
        <a:lstStyle/>
        <a:p>
          <a:r>
            <a: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Отрасли, перерабатывающие с/</a:t>
          </a:r>
          <a:r>
            <a:rPr lang="ru-RU" sz="1600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х</a:t>
          </a:r>
          <a:r>
            <a: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сырьё</a:t>
          </a:r>
        </a:p>
      </dgm:t>
    </dgm:pt>
    <dgm:pt modelId="{C6EA8FD4-28FE-4E0A-829D-6FD24F686D09}" type="parTrans" cxnId="{A46AC437-DF9B-4438-8897-AEB38310F385}">
      <dgm:prSet/>
      <dgm:spPr/>
      <dgm:t>
        <a:bodyPr/>
        <a:lstStyle/>
        <a:p>
          <a:endParaRPr lang="ru-RU"/>
        </a:p>
      </dgm:t>
    </dgm:pt>
    <dgm:pt modelId="{9A5D0586-C077-424A-A2BD-DED4FAAF943E}" type="sibTrans" cxnId="{A46AC437-DF9B-4438-8897-AEB38310F385}">
      <dgm:prSet/>
      <dgm:spPr/>
      <dgm:t>
        <a:bodyPr/>
        <a:lstStyle/>
        <a:p>
          <a:endParaRPr lang="ru-RU"/>
        </a:p>
      </dgm:t>
    </dgm:pt>
    <dgm:pt modelId="{9BFB977C-BEFF-48B5-A8E0-9CC91CA4A96D}" type="pres">
      <dgm:prSet presAssocID="{D8415CF5-B1C2-4D75-87A0-6E1871754A57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3706EF93-F215-41CE-BC95-EEB296644666}" type="pres">
      <dgm:prSet presAssocID="{2E031F70-BAA8-4CA6-81AC-8ACF8B4C93F1}" presName="centerShape" presStyleLbl="node0" presStyleIdx="0" presStyleCnt="1" custLinFactNeighborX="-3117" custLinFactNeighborY="-45728"/>
      <dgm:spPr/>
    </dgm:pt>
    <dgm:pt modelId="{FA09069B-791B-4887-A99F-8D05A25D0048}" type="pres">
      <dgm:prSet presAssocID="{99E3D0BC-98D9-439E-8643-692B3997A3B2}" presName="parTrans" presStyleLbl="bgSibTrans2D1" presStyleIdx="0" presStyleCnt="3" custAng="11327489" custScaleX="73753" custLinFactNeighborX="4353" custLinFactNeighborY="-95355"/>
      <dgm:spPr/>
    </dgm:pt>
    <dgm:pt modelId="{C0D4E31D-F752-4A1D-9277-DC1BB60560CB}" type="pres">
      <dgm:prSet presAssocID="{F97DDF57-4F18-4B28-A22C-2502AA89464C}" presName="node" presStyleLbl="node1" presStyleIdx="0" presStyleCnt="3" custScaleX="134524" custRadScaleRad="104812" custRadScaleInc="-50271">
        <dgm:presLayoutVars>
          <dgm:bulletEnabled val="1"/>
        </dgm:presLayoutVars>
      </dgm:prSet>
      <dgm:spPr/>
    </dgm:pt>
    <dgm:pt modelId="{4C839CB8-50B8-4248-A882-7145120DF927}" type="pres">
      <dgm:prSet presAssocID="{1898C56E-010B-489F-BF1E-7C7F3F2AA56F}" presName="parTrans" presStyleLbl="bgSibTrans2D1" presStyleIdx="1" presStyleCnt="3" custAng="11140166" custScaleX="70653" custLinFactNeighborX="-3199" custLinFactNeighborY="-58322"/>
      <dgm:spPr/>
    </dgm:pt>
    <dgm:pt modelId="{0B9D9936-7446-4327-9423-DFA81631F766}" type="pres">
      <dgm:prSet presAssocID="{76E09A2D-3FA9-4AFF-B7D0-EE13ACE83221}" presName="node" presStyleLbl="node1" presStyleIdx="1" presStyleCnt="3" custScaleX="116852" custScaleY="79043" custRadScaleRad="17619" custRadScaleInc="285239">
        <dgm:presLayoutVars>
          <dgm:bulletEnabled val="1"/>
        </dgm:presLayoutVars>
      </dgm:prSet>
      <dgm:spPr/>
    </dgm:pt>
    <dgm:pt modelId="{22E5486E-E22A-4643-898C-EF3C63ECAF73}" type="pres">
      <dgm:prSet presAssocID="{C6EA8FD4-28FE-4E0A-829D-6FD24F686D09}" presName="parTrans" presStyleLbl="bgSibTrans2D1" presStyleIdx="2" presStyleCnt="3" custAng="10578437" custScaleX="60254" custLinFactY="-5462" custLinFactNeighborX="-13163" custLinFactNeighborY="-100000"/>
      <dgm:spPr/>
    </dgm:pt>
    <dgm:pt modelId="{E4D6C49B-5C55-488E-9649-B126759741BC}" type="pres">
      <dgm:prSet presAssocID="{8D29AA26-9717-4E10-83B3-D9E8BA4E0E80}" presName="node" presStyleLbl="node1" presStyleIdx="2" presStyleCnt="3" custScaleX="140985" custRadScaleRad="103029" custRadScaleInc="36330">
        <dgm:presLayoutVars>
          <dgm:bulletEnabled val="1"/>
        </dgm:presLayoutVars>
      </dgm:prSet>
      <dgm:spPr/>
    </dgm:pt>
  </dgm:ptLst>
  <dgm:cxnLst>
    <dgm:cxn modelId="{A3366432-336B-4D71-965F-784B3063557E}" type="presOf" srcId="{C6EA8FD4-28FE-4E0A-829D-6FD24F686D09}" destId="{22E5486E-E22A-4643-898C-EF3C63ECAF73}" srcOrd="0" destOrd="0" presId="urn:microsoft.com/office/officeart/2005/8/layout/radial4"/>
    <dgm:cxn modelId="{5E95B137-94F2-48A7-A55B-63BDACFC0FE9}" type="presOf" srcId="{1898C56E-010B-489F-BF1E-7C7F3F2AA56F}" destId="{4C839CB8-50B8-4248-A882-7145120DF927}" srcOrd="0" destOrd="0" presId="urn:microsoft.com/office/officeart/2005/8/layout/radial4"/>
    <dgm:cxn modelId="{A46AC437-DF9B-4438-8897-AEB38310F385}" srcId="{2E031F70-BAA8-4CA6-81AC-8ACF8B4C93F1}" destId="{8D29AA26-9717-4E10-83B3-D9E8BA4E0E80}" srcOrd="2" destOrd="0" parTransId="{C6EA8FD4-28FE-4E0A-829D-6FD24F686D09}" sibTransId="{9A5D0586-C077-424A-A2BD-DED4FAAF943E}"/>
    <dgm:cxn modelId="{91A07F40-A549-4D92-BAD1-F752113208E5}" type="presOf" srcId="{D8415CF5-B1C2-4D75-87A0-6E1871754A57}" destId="{9BFB977C-BEFF-48B5-A8E0-9CC91CA4A96D}" srcOrd="0" destOrd="0" presId="urn:microsoft.com/office/officeart/2005/8/layout/radial4"/>
    <dgm:cxn modelId="{3F57F16C-B85A-4597-984C-32F5F181EC1A}" type="presOf" srcId="{2E031F70-BAA8-4CA6-81AC-8ACF8B4C93F1}" destId="{3706EF93-F215-41CE-BC95-EEB296644666}" srcOrd="0" destOrd="0" presId="urn:microsoft.com/office/officeart/2005/8/layout/radial4"/>
    <dgm:cxn modelId="{C1AEE56E-BBB1-4551-8C74-077594BB6118}" type="presOf" srcId="{76E09A2D-3FA9-4AFF-B7D0-EE13ACE83221}" destId="{0B9D9936-7446-4327-9423-DFA81631F766}" srcOrd="0" destOrd="0" presId="urn:microsoft.com/office/officeart/2005/8/layout/radial4"/>
    <dgm:cxn modelId="{525F9971-739A-484F-B39A-B450CCF8C902}" srcId="{2E031F70-BAA8-4CA6-81AC-8ACF8B4C93F1}" destId="{F97DDF57-4F18-4B28-A22C-2502AA89464C}" srcOrd="0" destOrd="0" parTransId="{99E3D0BC-98D9-439E-8643-692B3997A3B2}" sibTransId="{223BD6FF-12BA-4CBB-A578-4924D9B5C160}"/>
    <dgm:cxn modelId="{6944D7A1-8893-4805-8429-7EA46578F99E}" srcId="{D8415CF5-B1C2-4D75-87A0-6E1871754A57}" destId="{2E031F70-BAA8-4CA6-81AC-8ACF8B4C93F1}" srcOrd="0" destOrd="0" parTransId="{50AE790F-104A-458F-A892-721984E69BAD}" sibTransId="{26491935-31A1-4295-A264-28C6E8F95AED}"/>
    <dgm:cxn modelId="{58817CAB-2173-4D46-9B11-7CC8CBA59CEE}" type="presOf" srcId="{F97DDF57-4F18-4B28-A22C-2502AA89464C}" destId="{C0D4E31D-F752-4A1D-9277-DC1BB60560CB}" srcOrd="0" destOrd="0" presId="urn:microsoft.com/office/officeart/2005/8/layout/radial4"/>
    <dgm:cxn modelId="{3F4C8FAF-7D15-4763-BE26-CF02F2308E91}" srcId="{2E031F70-BAA8-4CA6-81AC-8ACF8B4C93F1}" destId="{76E09A2D-3FA9-4AFF-B7D0-EE13ACE83221}" srcOrd="1" destOrd="0" parTransId="{1898C56E-010B-489F-BF1E-7C7F3F2AA56F}" sibTransId="{03A67CF7-D05A-435E-8341-0EF376D794FA}"/>
    <dgm:cxn modelId="{D5526DB5-E83F-46BE-996A-B6661D40C8D2}" type="presOf" srcId="{99E3D0BC-98D9-439E-8643-692B3997A3B2}" destId="{FA09069B-791B-4887-A99F-8D05A25D0048}" srcOrd="0" destOrd="0" presId="urn:microsoft.com/office/officeart/2005/8/layout/radial4"/>
    <dgm:cxn modelId="{315E20F3-2F9D-40E1-BE0E-FB0254A8EBF1}" type="presOf" srcId="{8D29AA26-9717-4E10-83B3-D9E8BA4E0E80}" destId="{E4D6C49B-5C55-488E-9649-B126759741BC}" srcOrd="0" destOrd="0" presId="urn:microsoft.com/office/officeart/2005/8/layout/radial4"/>
    <dgm:cxn modelId="{0166D72E-9415-4654-AAE9-8C76398B48B1}" type="presParOf" srcId="{9BFB977C-BEFF-48B5-A8E0-9CC91CA4A96D}" destId="{3706EF93-F215-41CE-BC95-EEB296644666}" srcOrd="0" destOrd="0" presId="urn:microsoft.com/office/officeart/2005/8/layout/radial4"/>
    <dgm:cxn modelId="{2833584D-EC32-401E-A962-0E49793018C4}" type="presParOf" srcId="{9BFB977C-BEFF-48B5-A8E0-9CC91CA4A96D}" destId="{FA09069B-791B-4887-A99F-8D05A25D0048}" srcOrd="1" destOrd="0" presId="urn:microsoft.com/office/officeart/2005/8/layout/radial4"/>
    <dgm:cxn modelId="{A9A222F2-D59B-498F-8842-11A40201136B}" type="presParOf" srcId="{9BFB977C-BEFF-48B5-A8E0-9CC91CA4A96D}" destId="{C0D4E31D-F752-4A1D-9277-DC1BB60560CB}" srcOrd="2" destOrd="0" presId="urn:microsoft.com/office/officeart/2005/8/layout/radial4"/>
    <dgm:cxn modelId="{7F3F7D7A-AA2D-4667-9D36-C27909B76F28}" type="presParOf" srcId="{9BFB977C-BEFF-48B5-A8E0-9CC91CA4A96D}" destId="{4C839CB8-50B8-4248-A882-7145120DF927}" srcOrd="3" destOrd="0" presId="urn:microsoft.com/office/officeart/2005/8/layout/radial4"/>
    <dgm:cxn modelId="{90CE3001-A45A-4D6E-9EF2-706D5904FFE7}" type="presParOf" srcId="{9BFB977C-BEFF-48B5-A8E0-9CC91CA4A96D}" destId="{0B9D9936-7446-4327-9423-DFA81631F766}" srcOrd="4" destOrd="0" presId="urn:microsoft.com/office/officeart/2005/8/layout/radial4"/>
    <dgm:cxn modelId="{79BA22F1-6070-4DD6-BF05-A9F7C58EECA5}" type="presParOf" srcId="{9BFB977C-BEFF-48B5-A8E0-9CC91CA4A96D}" destId="{22E5486E-E22A-4643-898C-EF3C63ECAF73}" srcOrd="5" destOrd="0" presId="urn:microsoft.com/office/officeart/2005/8/layout/radial4"/>
    <dgm:cxn modelId="{F19B136F-A75D-4737-A300-B9DAB22EF6D8}" type="presParOf" srcId="{9BFB977C-BEFF-48B5-A8E0-9CC91CA4A96D}" destId="{E4D6C49B-5C55-488E-9649-B126759741BC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06EF93-F215-41CE-BC95-EEB296644666}">
      <dsp:nvSpPr>
        <dsp:cNvPr id="0" name=""/>
        <dsp:cNvSpPr/>
      </dsp:nvSpPr>
      <dsp:spPr>
        <a:xfrm>
          <a:off x="2536298" y="0"/>
          <a:ext cx="1854046" cy="1854046"/>
        </a:xfrm>
        <a:prstGeom prst="ellipse">
          <a:avLst/>
        </a:prstGeom>
        <a:blipFill rotWithShape="1">
          <a:blip xmlns:r="http://schemas.openxmlformats.org/officeDocument/2006/relationships" r:embed="rId1">
            <a:duotone>
              <a:schemeClr val="accent4">
                <a:hueOff val="0"/>
                <a:satOff val="0"/>
                <a:lumOff val="0"/>
                <a:alphaOff val="0"/>
                <a:shade val="36000"/>
                <a:satMod val="120000"/>
              </a:schemeClr>
              <a:schemeClr val="accent4">
                <a:hueOff val="0"/>
                <a:satOff val="0"/>
                <a:lumOff val="0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outerShdw blurRad="50800" dist="19050" dir="5400000" algn="tl" rotWithShape="0">
            <a:srgbClr val="000000">
              <a:alpha val="6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АПК</a:t>
          </a:r>
        </a:p>
      </dsp:txBody>
      <dsp:txXfrm>
        <a:off x="2807817" y="271519"/>
        <a:ext cx="1311008" cy="1311008"/>
      </dsp:txXfrm>
    </dsp:sp>
    <dsp:sp modelId="{FA09069B-791B-4887-A99F-8D05A25D0048}">
      <dsp:nvSpPr>
        <dsp:cNvPr id="0" name=""/>
        <dsp:cNvSpPr/>
      </dsp:nvSpPr>
      <dsp:spPr>
        <a:xfrm rot="19719817">
          <a:off x="1295438" y="1454411"/>
          <a:ext cx="1430922" cy="528403"/>
        </a:xfrm>
        <a:prstGeom prst="leftArrow">
          <a:avLst>
            <a:gd name="adj1" fmla="val 60000"/>
            <a:gd name="adj2" fmla="val 50000"/>
          </a:avLst>
        </a:prstGeom>
        <a:blipFill rotWithShape="1">
          <a:blip xmlns:r="http://schemas.openxmlformats.org/officeDocument/2006/relationships" r:embed="rId1">
            <a:duotone>
              <a:schemeClr val="accent5">
                <a:hueOff val="0"/>
                <a:satOff val="0"/>
                <a:lumOff val="0"/>
                <a:alphaOff val="0"/>
                <a:shade val="36000"/>
                <a:satMod val="120000"/>
              </a:schemeClr>
              <a:schemeClr val="accent5">
                <a:hueOff val="0"/>
                <a:satOff val="0"/>
                <a:lumOff val="0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outerShdw blurRad="50800" dist="19050" dir="5400000" algn="tl" rotWithShape="0">
            <a:srgbClr val="000000">
              <a:alpha val="6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0D4E31D-F752-4A1D-9277-DC1BB60560CB}">
      <dsp:nvSpPr>
        <dsp:cNvPr id="0" name=""/>
        <dsp:cNvSpPr/>
      </dsp:nvSpPr>
      <dsp:spPr>
        <a:xfrm>
          <a:off x="0" y="2143144"/>
          <a:ext cx="2369430" cy="1409075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>
            <a:duotone>
              <a:schemeClr val="accent5">
                <a:hueOff val="0"/>
                <a:satOff val="0"/>
                <a:lumOff val="0"/>
                <a:alphaOff val="0"/>
                <a:shade val="36000"/>
                <a:satMod val="120000"/>
              </a:schemeClr>
              <a:schemeClr val="accent5">
                <a:hueOff val="0"/>
                <a:satOff val="0"/>
                <a:lumOff val="0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outerShdw blurRad="50800" dist="19050" dir="5400000" algn="tl" rotWithShape="0">
            <a:srgbClr val="000000">
              <a:alpha val="6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Сельское хозяйство</a:t>
          </a:r>
        </a:p>
      </dsp:txBody>
      <dsp:txXfrm>
        <a:off x="41270" y="2184414"/>
        <a:ext cx="2286890" cy="1326535"/>
      </dsp:txXfrm>
    </dsp:sp>
    <dsp:sp modelId="{4C839CB8-50B8-4248-A882-7145120DF927}">
      <dsp:nvSpPr>
        <dsp:cNvPr id="0" name=""/>
        <dsp:cNvSpPr/>
      </dsp:nvSpPr>
      <dsp:spPr>
        <a:xfrm rot="16248632">
          <a:off x="3017725" y="2140863"/>
          <a:ext cx="1095659" cy="528403"/>
        </a:xfrm>
        <a:prstGeom prst="leftArrow">
          <a:avLst>
            <a:gd name="adj1" fmla="val 60000"/>
            <a:gd name="adj2" fmla="val 50000"/>
          </a:avLst>
        </a:prstGeom>
        <a:blipFill rotWithShape="1">
          <a:blip xmlns:r="http://schemas.openxmlformats.org/officeDocument/2006/relationships" r:embed="rId1">
            <a:duotone>
              <a:schemeClr val="accent5">
                <a:hueOff val="-10661560"/>
                <a:satOff val="6060"/>
                <a:lumOff val="-5000"/>
                <a:alphaOff val="0"/>
                <a:shade val="36000"/>
                <a:satMod val="120000"/>
              </a:schemeClr>
              <a:schemeClr val="accent5">
                <a:hueOff val="-10661560"/>
                <a:satOff val="6060"/>
                <a:lumOff val="-5000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outerShdw blurRad="50800" dist="19050" dir="5400000" algn="tl" rotWithShape="0">
            <a:srgbClr val="000000">
              <a:alpha val="6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B9D9936-7446-4327-9423-DFA81631F766}">
      <dsp:nvSpPr>
        <dsp:cNvPr id="0" name=""/>
        <dsp:cNvSpPr/>
      </dsp:nvSpPr>
      <dsp:spPr>
        <a:xfrm>
          <a:off x="2651757" y="2928946"/>
          <a:ext cx="2058165" cy="1113775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>
            <a:duotone>
              <a:schemeClr val="accent5">
                <a:hueOff val="-10661560"/>
                <a:satOff val="6060"/>
                <a:lumOff val="-5000"/>
                <a:alphaOff val="0"/>
                <a:shade val="36000"/>
                <a:satMod val="120000"/>
              </a:schemeClr>
              <a:schemeClr val="accent5">
                <a:hueOff val="-10661560"/>
                <a:satOff val="6060"/>
                <a:lumOff val="-5000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outerShdw blurRad="50800" dist="19050" dir="5400000" algn="tl" rotWithShape="0">
            <a:srgbClr val="000000">
              <a:alpha val="6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Отрасли, способствующие развитию с/</a:t>
          </a:r>
          <a:r>
            <a:rPr lang="ru-RU" sz="16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х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84378" y="2961567"/>
        <a:ext cx="1992923" cy="1048533"/>
      </dsp:txXfrm>
    </dsp:sp>
    <dsp:sp modelId="{22E5486E-E22A-4643-898C-EF3C63ECAF73}">
      <dsp:nvSpPr>
        <dsp:cNvPr id="0" name=""/>
        <dsp:cNvSpPr/>
      </dsp:nvSpPr>
      <dsp:spPr>
        <a:xfrm rot="12450346">
          <a:off x="4344361" y="1157179"/>
          <a:ext cx="1190741" cy="528403"/>
        </a:xfrm>
        <a:prstGeom prst="leftArrow">
          <a:avLst>
            <a:gd name="adj1" fmla="val 60000"/>
            <a:gd name="adj2" fmla="val 50000"/>
          </a:avLst>
        </a:prstGeom>
        <a:blipFill rotWithShape="1">
          <a:blip xmlns:r="http://schemas.openxmlformats.org/officeDocument/2006/relationships" r:embed="rId1">
            <a:duotone>
              <a:schemeClr val="accent5">
                <a:hueOff val="-21323121"/>
                <a:satOff val="12119"/>
                <a:lumOff val="-10000"/>
                <a:alphaOff val="0"/>
                <a:shade val="36000"/>
                <a:satMod val="120000"/>
              </a:schemeClr>
              <a:schemeClr val="accent5">
                <a:hueOff val="-21323121"/>
                <a:satOff val="12119"/>
                <a:lumOff val="-10000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outerShdw blurRad="50800" dist="19050" dir="5400000" algn="tl" rotWithShape="0">
            <a:srgbClr val="000000">
              <a:alpha val="6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4D6C49B-5C55-488E-9649-B126759741BC}">
      <dsp:nvSpPr>
        <dsp:cNvPr id="0" name=""/>
        <dsp:cNvSpPr/>
      </dsp:nvSpPr>
      <dsp:spPr>
        <a:xfrm>
          <a:off x="4803445" y="1785949"/>
          <a:ext cx="2483230" cy="1409075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>
            <a:duotone>
              <a:schemeClr val="accent5">
                <a:hueOff val="-21323121"/>
                <a:satOff val="12119"/>
                <a:lumOff val="-10000"/>
                <a:alphaOff val="0"/>
                <a:shade val="36000"/>
                <a:satMod val="120000"/>
              </a:schemeClr>
              <a:schemeClr val="accent5">
                <a:hueOff val="-21323121"/>
                <a:satOff val="12119"/>
                <a:lumOff val="-10000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outerShdw blurRad="50800" dist="19050" dir="5400000" algn="tl" rotWithShape="0">
            <a:srgbClr val="000000">
              <a:alpha val="6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Отрасли, перерабатывающие с/</a:t>
          </a:r>
          <a:r>
            <a:rPr lang="ru-RU" sz="16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х</a:t>
          </a:r>
          <a:r>
            <a:rPr lang="ru-RU" sz="1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сырьё</a:t>
          </a:r>
        </a:p>
      </dsp:txBody>
      <dsp:txXfrm>
        <a:off x="4844715" y="1827219"/>
        <a:ext cx="2400690" cy="13265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5800" y="1346947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85800" y="4282763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685800" y="1484779"/>
            <a:ext cx="7772400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7234780" y="4107023"/>
            <a:ext cx="914400" cy="914400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432223"/>
            <a:ext cx="759333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6400" b="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4389120"/>
            <a:ext cx="5918454" cy="1069848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2AAEE-0ECC-4F9E-94C1-A5210D63F3AE}" type="datetimeFigureOut">
              <a:rPr lang="en-US" smtClean="0"/>
              <a:pPr/>
              <a:t>8/23/2022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2805" y="6272785"/>
            <a:ext cx="474573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44280" y="4227195"/>
            <a:ext cx="895401" cy="640080"/>
          </a:xfrm>
        </p:spPr>
        <p:txBody>
          <a:bodyPr/>
          <a:lstStyle>
            <a:lvl1pPr>
              <a:defRPr sz="2800" b="1"/>
            </a:lvl1pPr>
          </a:lstStyle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756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2AAEE-0ECC-4F9E-94C1-A5210D63F3AE}" type="datetimeFigureOut">
              <a:rPr lang="en-US" smtClean="0"/>
              <a:pPr/>
              <a:t>8/23/2022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id="{E6B3A66D-F5C1-BAF9-AB09-2F29F7B4642D}"/>
              </a:ext>
            </a:extLst>
          </p:cNvPr>
          <p:cNvSpPr/>
          <p:nvPr userDrawn="1"/>
        </p:nvSpPr>
        <p:spPr bwMode="gray">
          <a:xfrm>
            <a:off x="0" y="1"/>
            <a:ext cx="9150620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id="{8478BEE7-AE03-5B5D-EDA3-25434BA28410}"/>
              </a:ext>
            </a:extLst>
          </p:cNvPr>
          <p:cNvSpPr/>
          <p:nvPr userDrawn="1"/>
        </p:nvSpPr>
        <p:spPr bwMode="invGray">
          <a:xfrm>
            <a:off x="-52" y="-1972"/>
            <a:ext cx="9144052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855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533400"/>
            <a:ext cx="1914525" cy="5638800"/>
          </a:xfrm>
        </p:spPr>
        <p:txBody>
          <a:bodyPr vert="eaVert"/>
          <a:lstStyle>
            <a:lvl1pPr>
              <a:defRPr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0" y="533400"/>
            <a:ext cx="5629275" cy="5638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2AAEE-0ECC-4F9E-94C1-A5210D63F3AE}" type="datetimeFigureOut">
              <a:rPr lang="en-US" smtClean="0"/>
              <a:pPr/>
              <a:t>8/23/2022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id="{609291AB-787F-0ECF-32F0-1CF7CE3F085F}"/>
              </a:ext>
            </a:extLst>
          </p:cNvPr>
          <p:cNvSpPr/>
          <p:nvPr userDrawn="1"/>
        </p:nvSpPr>
        <p:spPr bwMode="gray">
          <a:xfrm flipV="1">
            <a:off x="0" y="5590646"/>
            <a:ext cx="9150620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id="{016192AA-2E75-678D-4D91-A6AAF1D3C209}"/>
              </a:ext>
            </a:extLst>
          </p:cNvPr>
          <p:cNvSpPr/>
          <p:nvPr userDrawn="1"/>
        </p:nvSpPr>
        <p:spPr bwMode="invGray">
          <a:xfrm flipV="1">
            <a:off x="-52" y="5780270"/>
            <a:ext cx="9144052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616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2AAEE-0ECC-4F9E-94C1-A5210D63F3AE}" type="datetimeFigureOut">
              <a:rPr lang="en-US" smtClean="0"/>
              <a:pPr/>
              <a:t>8/23/2022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227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9144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1225296"/>
            <a:ext cx="696087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6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0" y="5020056"/>
            <a:ext cx="6789420" cy="1066800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5251" y="6272785"/>
            <a:ext cx="1983232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11B2AAEE-0ECC-4F9E-94C1-A5210D63F3AE}" type="datetimeFigureOut">
              <a:rPr lang="en-US" smtClean="0"/>
              <a:pPr/>
              <a:t>8/23/2022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36099" y="6272784"/>
            <a:ext cx="4745736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633862" y="2430623"/>
            <a:ext cx="914400" cy="914400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450" y="2508607"/>
            <a:ext cx="891224" cy="720332"/>
          </a:xfrm>
        </p:spPr>
        <p:txBody>
          <a:bodyPr/>
          <a:lstStyle>
            <a:lvl1pPr>
              <a:defRPr sz="2800"/>
            </a:lvl1pPr>
          </a:lstStyle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49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2218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2AAEE-0ECC-4F9E-94C1-A5210D63F3AE}" type="datetimeFigureOut">
              <a:rPr lang="en-US" smtClean="0"/>
              <a:pPr/>
              <a:t>8/23/2022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0897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0793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0793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2AAEE-0ECC-4F9E-94C1-A5210D63F3AE}" type="datetimeFigureOut">
              <a:rPr lang="en-US" smtClean="0"/>
              <a:pPr/>
              <a:t>8/23/2022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380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11B2AAEE-0ECC-4F9E-94C1-A5210D63F3AE}" type="datetimeFigureOut">
              <a:rPr lang="en-US" smtClean="0"/>
              <a:pPr/>
              <a:t>8/23/2022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0168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2AAEE-0ECC-4F9E-94C1-A5210D63F3AE}" type="datetimeFigureOut">
              <a:rPr lang="en-US" smtClean="0"/>
              <a:pPr/>
              <a:t>8/23/2022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249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685800"/>
            <a:ext cx="5033772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2AAEE-0ECC-4F9E-94C1-A5210D63F3AE}" type="datetimeFigureOut">
              <a:rPr lang="en-US" smtClean="0"/>
              <a:pPr/>
              <a:t>8/23/2022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266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6227805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2AAEE-0ECC-4F9E-94C1-A5210D63F3AE}" type="datetimeFigureOut">
              <a:rPr lang="en-US" smtClean="0"/>
              <a:pPr/>
              <a:t>8/23/2022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89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21408"/>
            <a:ext cx="7772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2368" y="6272785"/>
            <a:ext cx="2455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11B2AAEE-0ECC-4F9E-94C1-A5210D63F3AE}" type="datetimeFigureOut">
              <a:rPr lang="en-US" smtClean="0"/>
              <a:pPr/>
              <a:t>8/23/2022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272785"/>
            <a:ext cx="47457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3346" y="6272785"/>
            <a:ext cx="4800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 spc="-7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658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6ADCC51E-2979-D810-8973-79E2907C1AA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4996" y="1700808"/>
            <a:ext cx="7854007" cy="22098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>
                <a:solidFill>
                  <a:srgbClr val="000000"/>
                </a:solidFill>
                <a:latin typeface="Verdana" panose="020B0604030504040204" pitchFamily="34" charset="0"/>
              </a:rPr>
              <a:t>Краевое государственное бюджетное общеобразовательное учреждение, реализующее адаптированные основные общеобразовательные программы "Школа № 3"</a:t>
            </a:r>
            <a:endParaRPr lang="ru-RU" altLang="ru-RU" sz="2800" b="1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630A0D4-EF4B-81D2-3D52-1B1D05F3D2AB}"/>
              </a:ext>
            </a:extLst>
          </p:cNvPr>
          <p:cNvSpPr/>
          <p:nvPr/>
        </p:nvSpPr>
        <p:spPr>
          <a:xfrm>
            <a:off x="3276600" y="4652963"/>
            <a:ext cx="71628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ГЕОГРАФИЯ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     9 класс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4632" y="500042"/>
            <a:ext cx="8229600" cy="928694"/>
          </a:xfrm>
        </p:spPr>
        <p:txBody>
          <a:bodyPr>
            <a:normAutofit fontScale="90000"/>
          </a:bodyPr>
          <a:lstStyle/>
          <a:p>
            <a:r>
              <a:rPr lang="ru-RU" dirty="0"/>
              <a:t>Производство минеральных удобрений</a:t>
            </a:r>
          </a:p>
        </p:txBody>
      </p:sp>
      <p:pic>
        <p:nvPicPr>
          <p:cNvPr id="3" name="Рисунок 2" descr="sotr_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428736"/>
            <a:ext cx="3316114" cy="28660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Невинномысск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5626" y="1484784"/>
            <a:ext cx="5568618" cy="4176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292080" y="5747572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Невинномысск </a:t>
            </a:r>
          </a:p>
        </p:txBody>
      </p:sp>
    </p:spTree>
  </p:cSld>
  <p:clrMapOvr>
    <a:masterClrMapping/>
  </p:clrMapOvr>
  <p:transition>
    <p:blinds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116632"/>
            <a:ext cx="9631984" cy="121444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Новороссийск – самый крупный порт  на Чёрном море</a:t>
            </a:r>
          </a:p>
        </p:txBody>
      </p:sp>
      <p:pic>
        <p:nvPicPr>
          <p:cNvPr id="4" name="Рисунок 3" descr="Новороссийск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178749"/>
            <a:ext cx="7416824" cy="55626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ovocher26.jpg"/>
          <p:cNvPicPr>
            <a:picLocks noChangeAspect="1"/>
          </p:cNvPicPr>
          <p:nvPr/>
        </p:nvPicPr>
        <p:blipFill>
          <a:blip r:embed="rId2"/>
          <a:srcRect l="3125" t="23750"/>
          <a:stretch>
            <a:fillRect/>
          </a:stretch>
        </p:blipFill>
        <p:spPr>
          <a:xfrm>
            <a:off x="2546611" y="1268760"/>
            <a:ext cx="6343006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4383" y="-37712"/>
            <a:ext cx="8856984" cy="1609344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Новочеркасск – производство</a:t>
            </a:r>
            <a:br>
              <a:rPr lang="ru-RU" dirty="0"/>
            </a:br>
            <a:r>
              <a:rPr lang="ru-RU" dirty="0"/>
              <a:t>электровозов</a:t>
            </a:r>
          </a:p>
        </p:txBody>
      </p:sp>
      <p:pic>
        <p:nvPicPr>
          <p:cNvPr id="3" name="Рисунок 2" descr="ep10-0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3138450"/>
            <a:ext cx="4680520" cy="35103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amond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Главная отрасль – </a:t>
            </a:r>
            <a:br>
              <a:rPr lang="ru-RU" dirty="0"/>
            </a:br>
            <a:r>
              <a:rPr lang="ru-RU" dirty="0"/>
              <a:t>пищевая промышленность</a:t>
            </a:r>
            <a:br>
              <a:rPr lang="ru-RU" dirty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142976" y="2857496"/>
            <a:ext cx="70009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solidFill>
                  <a:srgbClr val="002060"/>
                </a:solidFill>
              </a:rPr>
              <a:t>Производство сахара, масла, муки, </a:t>
            </a:r>
          </a:p>
          <a:p>
            <a:pPr algn="ctr"/>
            <a:r>
              <a:rPr lang="ru-RU" sz="4800" dirty="0">
                <a:solidFill>
                  <a:srgbClr val="002060"/>
                </a:solidFill>
              </a:rPr>
              <a:t>круп, мяса, вина, чая</a:t>
            </a:r>
          </a:p>
        </p:txBody>
      </p:sp>
    </p:spTree>
  </p:cSld>
  <p:clrMapOvr>
    <a:masterClrMapping/>
  </p:clrMapOvr>
  <p:transition>
    <p:wipe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_1506557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1052736"/>
            <a:ext cx="7632848" cy="5724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875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Лицо Северного Кавказа – </a:t>
            </a:r>
            <a:br>
              <a:rPr lang="ru-RU" dirty="0"/>
            </a:br>
            <a:r>
              <a:rPr lang="ru-RU" dirty="0"/>
              <a:t>рекреационное хозяйство</a:t>
            </a:r>
          </a:p>
        </p:txBody>
      </p:sp>
    </p:spTree>
  </p:cSld>
  <p:clrMapOvr>
    <a:masterClrMapping/>
  </p:clrMapOvr>
  <p:transition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229600" cy="75779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1 район – Черноморское побережье</a:t>
            </a:r>
          </a:p>
        </p:txBody>
      </p:sp>
      <p:pic>
        <p:nvPicPr>
          <p:cNvPr id="3" name="Рисунок 2" descr="ea781b933d9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926" y="1412776"/>
            <a:ext cx="8536147" cy="52411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newsfla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чи 4jp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76817"/>
            <a:ext cx="3571900" cy="26789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Сочи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3420" y="96132"/>
            <a:ext cx="3960440" cy="26402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Сочи 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2766836"/>
            <a:ext cx="2695818" cy="3594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сочи 23jpg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20643" y="2866774"/>
            <a:ext cx="4659314" cy="34944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934921" y="6376124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Сочи</a:t>
            </a:r>
          </a:p>
        </p:txBody>
      </p:sp>
    </p:spTree>
  </p:cSld>
  <p:clrMapOvr>
    <a:masterClrMapping/>
  </p:clrMapOvr>
  <p:transition>
    <p:pull dir="l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напа 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44624"/>
            <a:ext cx="4875023" cy="3071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Анап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0959" y="213219"/>
            <a:ext cx="3952876" cy="27340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анапа 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3159980"/>
            <a:ext cx="4553262" cy="31493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123348" y="3149333"/>
            <a:ext cx="40206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Анапа – детский курорт</a:t>
            </a:r>
          </a:p>
        </p:txBody>
      </p:sp>
    </p:spTree>
  </p:cSld>
  <p:clrMapOvr>
    <a:masterClrMapping/>
  </p:clrMapOvr>
  <p:transition>
    <p:wheel spokes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Туапсе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97506"/>
            <a:ext cx="8856984" cy="59046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571868" y="6000768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Туапсе</a:t>
            </a:r>
          </a:p>
        </p:txBody>
      </p:sp>
    </p:spTree>
  </p:cSld>
  <p:clrMapOvr>
    <a:masterClrMapping/>
  </p:clrMapOvr>
  <p:transition>
    <p:cover dir="r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ap_Gelendjik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16632"/>
            <a:ext cx="5030959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Геленджик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9595" y="2582954"/>
            <a:ext cx="5556901" cy="41584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403648" y="3558855"/>
            <a:ext cx="19848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Геленджик</a:t>
            </a:r>
          </a:p>
        </p:txBody>
      </p:sp>
    </p:spTree>
  </p:cSld>
  <p:clrMapOvr>
    <a:masterClrMapping/>
  </p:clrMapOvr>
  <p:transition>
    <p:cover dir="r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C7C109FA-D0BF-919D-4719-141A8EE9EDE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1560" y="2060848"/>
            <a:ext cx="7854007" cy="22098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altLang="ru-RU" sz="4800" b="1" dirty="0"/>
              <a:t>Особенности природы и хозяйства Северного Кавказа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46C0A83-A0A5-3E2F-D4C8-81644D139976}"/>
              </a:ext>
            </a:extLst>
          </p:cNvPr>
          <p:cNvSpPr/>
          <p:nvPr/>
        </p:nvSpPr>
        <p:spPr>
          <a:xfrm>
            <a:off x="2484438" y="4437063"/>
            <a:ext cx="47879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Выполнила: учитель географии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Фролова Юлия Владимировна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-148958"/>
            <a:ext cx="8424936" cy="1609344"/>
          </a:xfrm>
        </p:spPr>
        <p:txBody>
          <a:bodyPr>
            <a:normAutofit/>
          </a:bodyPr>
          <a:lstStyle/>
          <a:p>
            <a:r>
              <a:rPr lang="ru-RU" dirty="0"/>
              <a:t>2 район – Кавказские Минеральные воды</a:t>
            </a:r>
          </a:p>
        </p:txBody>
      </p:sp>
      <p:pic>
        <p:nvPicPr>
          <p:cNvPr id="3" name="Рисунок 2" descr="Пятигорск 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6932" y="1052736"/>
            <a:ext cx="5942464" cy="40689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дом Лермонтов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50" y="3946908"/>
            <a:ext cx="381000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565353" y="5229200"/>
            <a:ext cx="18549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Пятигорск</a:t>
            </a:r>
          </a:p>
        </p:txBody>
      </p:sp>
    </p:spTree>
  </p:cSld>
  <p:clrMapOvr>
    <a:masterClrMapping/>
  </p:clrMapOvr>
  <p:transition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исловодск 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214290"/>
            <a:ext cx="4284439" cy="3214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Ессентуки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6" y="1142984"/>
            <a:ext cx="4264213" cy="27895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Железноводск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5852" y="3643314"/>
            <a:ext cx="4087810" cy="30658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071670" y="2857496"/>
            <a:ext cx="2169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Кисловодск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00826" y="4143380"/>
            <a:ext cx="16433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>
                <a:solidFill>
                  <a:srgbClr val="C00000"/>
                </a:solidFill>
              </a:rPr>
              <a:t>Есентуки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72132" y="5929330"/>
            <a:ext cx="25506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Железноводск</a:t>
            </a:r>
          </a:p>
        </p:txBody>
      </p:sp>
    </p:spTree>
  </p:cSld>
  <p:clrMapOvr>
    <a:masterClrMapping/>
  </p:clrMapOvr>
  <p:transition>
    <p:wedg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35434"/>
            <a:ext cx="8229600" cy="686358"/>
          </a:xfrm>
        </p:spPr>
        <p:txBody>
          <a:bodyPr/>
          <a:lstStyle/>
          <a:p>
            <a:r>
              <a:rPr lang="ru-RU" dirty="0"/>
              <a:t>3 район - </a:t>
            </a:r>
            <a:r>
              <a:rPr lang="ru-RU" dirty="0" err="1"/>
              <a:t>Приэльбрусье</a:t>
            </a:r>
            <a:endParaRPr lang="ru-RU" dirty="0"/>
          </a:p>
        </p:txBody>
      </p:sp>
      <p:pic>
        <p:nvPicPr>
          <p:cNvPr id="3" name="Рисунок 2" descr="двуглавый Эльбрус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620688"/>
            <a:ext cx="7452828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Эльбрус 23jp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080" y="3156481"/>
            <a:ext cx="3744416" cy="36421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ombay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16632"/>
            <a:ext cx="8784976" cy="65887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686.jpg">
            <a:extLst>
              <a:ext uri="{FF2B5EF4-FFF2-40B4-BE49-F238E27FC236}">
                <a16:creationId xmlns:a16="http://schemas.microsoft.com/office/drawing/2014/main" id="{A43B3C33-4AE2-C7FE-07A2-102342F143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335" y="332656"/>
            <a:ext cx="8607330" cy="5756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414887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Предпосылки </a:t>
            </a:r>
            <a:br>
              <a:rPr lang="ru-RU" dirty="0"/>
            </a:br>
            <a:r>
              <a:rPr lang="ru-RU" dirty="0"/>
              <a:t>для развития хозяйства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5800" y="1988840"/>
            <a:ext cx="750099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>
                <a:solidFill>
                  <a:srgbClr val="002060"/>
                </a:solidFill>
              </a:rPr>
              <a:t>Какие полезные ископаемые добываются на Северном Кавказе?</a:t>
            </a:r>
          </a:p>
          <a:p>
            <a:pPr marL="342900" indent="-342900">
              <a:buAutoNum type="arabicPeriod"/>
            </a:pPr>
            <a:r>
              <a:rPr lang="ru-RU" sz="2400" b="1" dirty="0">
                <a:solidFill>
                  <a:srgbClr val="002060"/>
                </a:solidFill>
              </a:rPr>
              <a:t>Какой комплекс можно развивать?</a:t>
            </a:r>
          </a:p>
          <a:p>
            <a:pPr marL="342900" indent="-342900">
              <a:buAutoNum type="arabicPeriod"/>
            </a:pPr>
            <a:r>
              <a:rPr lang="ru-RU" sz="2400" b="1" dirty="0">
                <a:solidFill>
                  <a:srgbClr val="002060"/>
                </a:solidFill>
              </a:rPr>
              <a:t>Что способствует развитию сельского хозяйства?</a:t>
            </a:r>
          </a:p>
          <a:p>
            <a:pPr marL="342900" indent="-342900">
              <a:buAutoNum type="arabicPeriod"/>
            </a:pPr>
            <a:r>
              <a:rPr lang="ru-RU" sz="2400" b="1" dirty="0">
                <a:solidFill>
                  <a:srgbClr val="002060"/>
                </a:solidFill>
              </a:rPr>
              <a:t>Здесь имеются рекреационные ресурсы. Какое хозяйство развивается на основе этих ресурсов?</a:t>
            </a:r>
          </a:p>
          <a:p>
            <a:pPr marL="342900" indent="-342900">
              <a:buAutoNum type="arabicPeriod"/>
            </a:pPr>
            <a:r>
              <a:rPr lang="ru-RU" sz="2400" b="1" dirty="0">
                <a:solidFill>
                  <a:srgbClr val="002060"/>
                </a:solidFill>
              </a:rPr>
              <a:t>Чему способствует высокая плотность населения?</a:t>
            </a:r>
          </a:p>
          <a:p>
            <a:pPr marL="342900" indent="-342900">
              <a:buAutoNum type="arabicPeriod"/>
            </a:pPr>
            <a:r>
              <a:rPr lang="ru-RU" sz="2400" b="1" dirty="0">
                <a:solidFill>
                  <a:srgbClr val="002060"/>
                </a:solidFill>
              </a:rPr>
              <a:t>Какое значение имеет приморское положение района?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АПК – основной комплекс</a:t>
            </a:r>
            <a:br>
              <a:rPr lang="ru-RU" dirty="0"/>
            </a:br>
            <a:r>
              <a:rPr lang="ru-RU" dirty="0"/>
              <a:t>Северного Кавказа</a:t>
            </a:r>
          </a:p>
        </p:txBody>
      </p:sp>
      <p:graphicFrame>
        <p:nvGraphicFramePr>
          <p:cNvPr id="3" name="Схема 2"/>
          <p:cNvGraphicFramePr/>
          <p:nvPr/>
        </p:nvGraphicFramePr>
        <p:xfrm>
          <a:off x="857224" y="1928802"/>
          <a:ext cx="728667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4632" y="357166"/>
            <a:ext cx="8229600" cy="107157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Специализация</a:t>
            </a:r>
            <a:br>
              <a:rPr lang="ru-RU" dirty="0"/>
            </a:br>
            <a:r>
              <a:rPr lang="ru-RU" dirty="0"/>
              <a:t>сельского хозяйства</a:t>
            </a:r>
          </a:p>
        </p:txBody>
      </p:sp>
      <p:pic>
        <p:nvPicPr>
          <p:cNvPr id="3" name="Рисунок 2" descr="6130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18" y="1226488"/>
            <a:ext cx="3048391" cy="32937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215096" y="4464557"/>
            <a:ext cx="2500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Озимая пшеница - </a:t>
            </a:r>
            <a:r>
              <a:rPr lang="ru-RU" dirty="0" err="1">
                <a:solidFill>
                  <a:srgbClr val="002060"/>
                </a:solidFill>
              </a:rPr>
              <a:t>Предкавказье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94756_prev_42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7804" y="1261755"/>
            <a:ext cx="3048391" cy="22235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orn-ear-husked-We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00547" y="1342997"/>
            <a:ext cx="2791934" cy="20881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3094330" y="3448764"/>
            <a:ext cx="3549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Кукуруза – предгорные районы</a:t>
            </a:r>
          </a:p>
        </p:txBody>
      </p:sp>
      <p:pic>
        <p:nvPicPr>
          <p:cNvPr id="8" name="Рисунок 7" descr="рис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01509" y="3898625"/>
            <a:ext cx="3827945" cy="2870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6804248" y="6021288"/>
            <a:ext cx="17395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Рис – низовья </a:t>
            </a:r>
          </a:p>
          <a:p>
            <a:r>
              <a:rPr lang="ru-RU" dirty="0">
                <a:solidFill>
                  <a:srgbClr val="002060"/>
                </a:solidFill>
              </a:rPr>
              <a:t>Кубани и Дона</a:t>
            </a:r>
          </a:p>
        </p:txBody>
      </p:sp>
    </p:spTree>
  </p:cSld>
  <p:clrMapOvr>
    <a:masterClrMapping/>
  </p:clrMapOvr>
  <p:transition>
    <p:pull dir="l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-387424"/>
            <a:ext cx="7772400" cy="1609344"/>
          </a:xfrm>
        </p:spPr>
        <p:txBody>
          <a:bodyPr/>
          <a:lstStyle/>
          <a:p>
            <a:r>
              <a:rPr lang="ru-RU" dirty="0"/>
              <a:t>Технические культуры</a:t>
            </a:r>
          </a:p>
        </p:txBody>
      </p:sp>
      <p:pic>
        <p:nvPicPr>
          <p:cNvPr id="4" name="Рисунок 3" descr="1253909077_12356398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9944" y="2762384"/>
            <a:ext cx="5345337" cy="35613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193979" y="4617395"/>
            <a:ext cx="2332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60% сбора в России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13186" y="6381328"/>
            <a:ext cx="4206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25% сбора сахарной свёклы в России</a:t>
            </a:r>
          </a:p>
        </p:txBody>
      </p:sp>
      <p:pic>
        <p:nvPicPr>
          <p:cNvPr id="3" name="Рисунок 2" descr="sunflower.jpg"/>
          <p:cNvPicPr>
            <a:picLocks noChangeAspect="1"/>
          </p:cNvPicPr>
          <p:nvPr/>
        </p:nvPicPr>
        <p:blipFill rotWithShape="1">
          <a:blip r:embed="rId3"/>
          <a:srcRect l="24034"/>
          <a:stretch/>
        </p:blipFill>
        <p:spPr>
          <a:xfrm>
            <a:off x="28280" y="525588"/>
            <a:ext cx="4664088" cy="40609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heck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0966" y="-248282"/>
            <a:ext cx="8350696" cy="1609344"/>
          </a:xfrm>
        </p:spPr>
        <p:txBody>
          <a:bodyPr>
            <a:normAutofit fontScale="90000"/>
          </a:bodyPr>
          <a:lstStyle/>
          <a:p>
            <a:r>
              <a:rPr lang="ru-RU" dirty="0"/>
              <a:t>Садоводство, виноградарство,</a:t>
            </a:r>
            <a:br>
              <a:rPr lang="ru-RU" dirty="0"/>
            </a:br>
            <a:r>
              <a:rPr lang="ru-RU" dirty="0"/>
              <a:t>субтропические культуры</a:t>
            </a:r>
          </a:p>
        </p:txBody>
      </p:sp>
      <p:pic>
        <p:nvPicPr>
          <p:cNvPr id="3" name="Рисунок 2" descr="112707-0836-thelawofthe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009139"/>
            <a:ext cx="4032448" cy="3030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2906225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489" y="4015977"/>
            <a:ext cx="3383520" cy="27973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grana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20272" y="5153490"/>
            <a:ext cx="2123728" cy="17045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60000055_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50075" y="1015785"/>
            <a:ext cx="4032448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1847942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68693" y="4015977"/>
            <a:ext cx="3572078" cy="26790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l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4185"/>
            <a:ext cx="8229600" cy="714380"/>
          </a:xfrm>
        </p:spPr>
        <p:txBody>
          <a:bodyPr/>
          <a:lstStyle/>
          <a:p>
            <a:r>
              <a:rPr lang="ru-RU" dirty="0"/>
              <a:t>В горах - животноводство</a:t>
            </a:r>
          </a:p>
        </p:txBody>
      </p:sp>
      <p:pic>
        <p:nvPicPr>
          <p:cNvPr id="3" name="Рисунок 2" descr="6672_02826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692696"/>
            <a:ext cx="6194212" cy="40159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2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047579">
            <a:off x="4294003" y="3279170"/>
            <a:ext cx="4820796" cy="3213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4632" y="428604"/>
            <a:ext cx="8229600" cy="1071570"/>
          </a:xfrm>
        </p:spPr>
        <p:txBody>
          <a:bodyPr>
            <a:normAutofit fontScale="90000"/>
          </a:bodyPr>
          <a:lstStyle/>
          <a:p>
            <a:r>
              <a:rPr lang="ru-RU" dirty="0"/>
              <a:t>Сельскохозяйственное машиностроение</a:t>
            </a:r>
          </a:p>
        </p:txBody>
      </p:sp>
      <p:pic>
        <p:nvPicPr>
          <p:cNvPr id="3" name="Рисунок 2" descr="Ростов на Дону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1571612"/>
            <a:ext cx="4007167" cy="26860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571472" y="4357694"/>
            <a:ext cx="21739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Ростов – на - Дону</a:t>
            </a:r>
          </a:p>
        </p:txBody>
      </p:sp>
      <p:pic>
        <p:nvPicPr>
          <p:cNvPr id="5" name="Рисунок 4" descr="таганрог порт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9726" y="1482684"/>
            <a:ext cx="4174239" cy="2776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6715140" y="4357694"/>
            <a:ext cx="11384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Таганрог</a:t>
            </a:r>
          </a:p>
        </p:txBody>
      </p:sp>
      <p:pic>
        <p:nvPicPr>
          <p:cNvPr id="7" name="Рисунок 6" descr="107869_image_lar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7784" y="4239141"/>
            <a:ext cx="3770753" cy="25138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rd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Дерево</Template>
  <TotalTime>235</TotalTime>
  <Words>229</Words>
  <Application>Microsoft Office PowerPoint</Application>
  <PresentationFormat>Экран (4:3)</PresentationFormat>
  <Paragraphs>50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Arial</vt:lpstr>
      <vt:lpstr>Cambria</vt:lpstr>
      <vt:lpstr>Rockwell</vt:lpstr>
      <vt:lpstr>Rockwell Condensed</vt:lpstr>
      <vt:lpstr>Verdana</vt:lpstr>
      <vt:lpstr>Wingdings</vt:lpstr>
      <vt:lpstr>Дерево</vt:lpstr>
      <vt:lpstr>Краевое государственное бюджетное общеобразовательное учреждение, реализующее адаптированные основные общеобразовательные программы "Школа № 3"</vt:lpstr>
      <vt:lpstr>Особенности природы и хозяйства Северного Кавказа</vt:lpstr>
      <vt:lpstr>Предпосылки  для развития хозяйства</vt:lpstr>
      <vt:lpstr>АПК – основной комплекс Северного Кавказа</vt:lpstr>
      <vt:lpstr>Специализация сельского хозяйства</vt:lpstr>
      <vt:lpstr>Технические культуры</vt:lpstr>
      <vt:lpstr>Садоводство, виноградарство, субтропические культуры</vt:lpstr>
      <vt:lpstr>В горах - животноводство</vt:lpstr>
      <vt:lpstr>Сельскохозяйственное машиностроение</vt:lpstr>
      <vt:lpstr>Производство минеральных удобрений</vt:lpstr>
      <vt:lpstr>Новороссийск – самый крупный порт  на Чёрном море</vt:lpstr>
      <vt:lpstr>Новочеркасск – производство электровозов</vt:lpstr>
      <vt:lpstr>Главная отрасль –  пищевая промышленность </vt:lpstr>
      <vt:lpstr>Лицо Северного Кавказа –  рекреационное хозяйство</vt:lpstr>
      <vt:lpstr>1 район – Черноморское побережье</vt:lpstr>
      <vt:lpstr>Презентация PowerPoint</vt:lpstr>
      <vt:lpstr>Презентация PowerPoint</vt:lpstr>
      <vt:lpstr>Презентация PowerPoint</vt:lpstr>
      <vt:lpstr>Презентация PowerPoint</vt:lpstr>
      <vt:lpstr>2 район – Кавказские Минеральные воды</vt:lpstr>
      <vt:lpstr>Презентация PowerPoint</vt:lpstr>
      <vt:lpstr>3 район - Приэльбрусье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Хозяйство  Северного Кавказа </dc:title>
  <dc:creator>Admin</dc:creator>
  <cp:lastModifiedBy>Admin</cp:lastModifiedBy>
  <cp:revision>31</cp:revision>
  <dcterms:created xsi:type="dcterms:W3CDTF">2010-03-10T18:26:09Z</dcterms:created>
  <dcterms:modified xsi:type="dcterms:W3CDTF">2022-08-22T23:04:06Z</dcterms:modified>
</cp:coreProperties>
</file>