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56" r:id="rId3"/>
    <p:sldId id="257" r:id="rId4"/>
    <p:sldId id="264" r:id="rId5"/>
    <p:sldId id="263" r:id="rId6"/>
    <p:sldId id="262" r:id="rId7"/>
    <p:sldId id="261" r:id="rId8"/>
    <p:sldId id="276" r:id="rId9"/>
    <p:sldId id="277" r:id="rId10"/>
    <p:sldId id="281" r:id="rId11"/>
    <p:sldId id="280" r:id="rId12"/>
    <p:sldId id="279" r:id="rId13"/>
    <p:sldId id="278" r:id="rId14"/>
    <p:sldId id="260" r:id="rId15"/>
    <p:sldId id="268" r:id="rId16"/>
    <p:sldId id="284" r:id="rId17"/>
    <p:sldId id="285" r:id="rId18"/>
    <p:sldId id="287" r:id="rId19"/>
    <p:sldId id="283" r:id="rId20"/>
    <p:sldId id="286" r:id="rId21"/>
    <p:sldId id="282" r:id="rId22"/>
    <p:sldId id="266" r:id="rId23"/>
    <p:sldId id="273" r:id="rId24"/>
    <p:sldId id="272" r:id="rId25"/>
    <p:sldId id="271" r:id="rId26"/>
    <p:sldId id="270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53" autoAdjust="0"/>
    <p:restoredTop sz="94660"/>
  </p:normalViewPr>
  <p:slideViewPr>
    <p:cSldViewPr>
      <p:cViewPr varScale="1">
        <p:scale>
          <a:sx n="81" d="100"/>
          <a:sy n="81" d="100"/>
        </p:scale>
        <p:origin x="149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2116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233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964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777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569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9221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5080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413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632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675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91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9463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gif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684795-112F-85D3-5877-7D75A010B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www.sostav.ru/blogs/images/feeds/6/11060.jpg">
            <a:extLst>
              <a:ext uri="{FF2B5EF4-FFF2-40B4-BE49-F238E27FC236}">
                <a16:creationId xmlns:a16="http://schemas.microsoft.com/office/drawing/2014/main" id="{8FB89D5C-BAD0-B376-78DB-AA6C3015090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6672" y="490673"/>
            <a:ext cx="7990656" cy="5303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9499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go2.imgsmail.ru/imgpreview?key=208a4e9c9c0516b0&amp;mb=imgdb_preview_938">
            <a:extLst>
              <a:ext uri="{FF2B5EF4-FFF2-40B4-BE49-F238E27FC236}">
                <a16:creationId xmlns:a16="http://schemas.microsoft.com/office/drawing/2014/main" id="{C172E977-E0E3-92B9-31A6-6537424037B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03648" y="508971"/>
            <a:ext cx="6120680" cy="5906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6347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FF3C27-BBFB-3086-9E4E-11261AC98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novynar.img.com.ua/img/forall/a/1114/41.jpg">
            <a:extLst>
              <a:ext uri="{FF2B5EF4-FFF2-40B4-BE49-F238E27FC236}">
                <a16:creationId xmlns:a16="http://schemas.microsoft.com/office/drawing/2014/main" id="{5A42C472-D364-C81C-7CB3-3F4A6A6BEA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5576" y="530667"/>
            <a:ext cx="7772400" cy="5842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9621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35D174-0795-C0C7-B0BB-FACC97AFC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priem-metalloloma.spb.ru/wp-content/gallery/gal/image-32.jpg">
            <a:extLst>
              <a:ext uri="{FF2B5EF4-FFF2-40B4-BE49-F238E27FC236}">
                <a16:creationId xmlns:a16="http://schemas.microsoft.com/office/drawing/2014/main" id="{11FD31A4-6355-45E3-28FB-6C94EA3D6C8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0" y="544068"/>
            <a:ext cx="7772400" cy="582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7889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14282" y="51464"/>
            <a:ext cx="8429684" cy="857256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Загрязнение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почв</a:t>
            </a:r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У</a:t>
            </a:r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рала.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282" y="908720"/>
            <a:ext cx="892971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Уровень содержания тяжелых металлов в почвах, находящихся вблизи предприятий черной и цветной металлургии , в десятки и сотни раз выше предельно допустимой нормы.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Серьезной проблемой экологии Урала является и то, что немалое число нарушенных земель располагается практически в городских центрах – на месте отработанных месторождений полезных ископаемых. К примеру в Нижнем Тагиле такие земли составляют 30% от всей территории.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http://www.fresher.ru/manager_content/images2/samye-zagryaznennye-mesta-na-zemle/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789040"/>
            <a:ext cx="7215238" cy="285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85720" y="214290"/>
            <a:ext cx="8429684" cy="857256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Загрязнение воды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У</a:t>
            </a:r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рала.</a:t>
            </a: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6594" y="980728"/>
            <a:ext cx="856793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Водоемы, находящиеся рядом с объектами добывающей промышленности черной и цветной металлургии сильно загрязнены тяжелыми металлами. Кроме того, поверхностные воды Урала активно загрязняются нефтепродуктами.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В результате средний показатель степени загрязненности уральских речных вод намного превышает предельно допустимый уровень.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http://go1.imgsmail.ru/imgpreview?key=bf0833b0c4be3b6&amp;mb=imgdb_preview_6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714752"/>
            <a:ext cx="735811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http://go4.imgsmail.ru/imgpreview?key=7ab366ce49b4f187&amp;mb=imgdb_preview_1052">
            <a:extLst>
              <a:ext uri="{FF2B5EF4-FFF2-40B4-BE49-F238E27FC236}">
                <a16:creationId xmlns:a16="http://schemas.microsoft.com/office/drawing/2014/main" id="{181292C5-8F98-E5D2-19C6-102662B73D7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0" y="1062445"/>
            <a:ext cx="8424936" cy="4733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4618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go1.imgsmail.ru/imgpreview?key=6984f403aa2d657e&amp;mb=imgdb_preview_1855">
            <a:extLst>
              <a:ext uri="{FF2B5EF4-FFF2-40B4-BE49-F238E27FC236}">
                <a16:creationId xmlns:a16="http://schemas.microsoft.com/office/drawing/2014/main" id="{F8C1D95A-BC19-A23E-FE61-E452FAC1B9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836712"/>
            <a:ext cx="8064896" cy="536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4139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81AC11-E92F-117E-CC16-13600CB68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8" descr="http://go2.imgsmail.ru/imgpreview?key=28b48dbbe972fb07&amp;mb=imgdb_preview_726">
            <a:extLst>
              <a:ext uri="{FF2B5EF4-FFF2-40B4-BE49-F238E27FC236}">
                <a16:creationId xmlns:a16="http://schemas.microsoft.com/office/drawing/2014/main" id="{8327CF83-613F-C8CB-937F-27969294A66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92696" y="484632"/>
            <a:ext cx="7558608" cy="5660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3567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go1.imgsmail.ru/imgpreview?key=6f1816fbb4f5b715&amp;mb=imgdb_preview_427">
            <a:extLst>
              <a:ext uri="{FF2B5EF4-FFF2-40B4-BE49-F238E27FC236}">
                <a16:creationId xmlns:a16="http://schemas.microsoft.com/office/drawing/2014/main" id="{594CFAE9-1F3B-61FC-3D62-8A71AE17129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0" y="1269921"/>
            <a:ext cx="8424936" cy="4318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5579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5400" b="1" dirty="0"/>
              <a:t>Города и экологические проблемы Урала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nilomedova.59313s016.edusite.ru/images/p30_zagryaznenie.jpg">
            <a:extLst>
              <a:ext uri="{FF2B5EF4-FFF2-40B4-BE49-F238E27FC236}">
                <a16:creationId xmlns:a16="http://schemas.microsoft.com/office/drawing/2014/main" id="{351DC5F4-EBC9-213E-A9C0-95FE0838062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6889" y="260648"/>
            <a:ext cx="8650221" cy="6487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9817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go1.imgsmail.ru/imgpreview?key=4890b9b394b93777&amp;mb=imgdb_preview_1219">
            <a:extLst>
              <a:ext uri="{FF2B5EF4-FFF2-40B4-BE49-F238E27FC236}">
                <a16:creationId xmlns:a16="http://schemas.microsoft.com/office/drawing/2014/main" id="{D3847050-BA12-8DD7-99C9-9506B9EC434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9592" y="-58963"/>
            <a:ext cx="7344816" cy="6916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8254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14282" y="214290"/>
            <a:ext cx="8429684" cy="857256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Радиационное загрязнение</a:t>
            </a:r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У</a:t>
            </a:r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рала.</a:t>
            </a: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61782" y="905374"/>
            <a:ext cx="85679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Одна из важнейших проблем экологии Урала – это радиационная обстановка на месте открытия первого российского комплекса по производству плутония ПО «Маяк» : в городах Озерск,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Каштым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прилегающих территорий Челябинской области.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Так же большое количество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выбрасов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радиации произошло в 26 апреля 1986 году на Чернобыльской АЭС, когда взорвался 4 реактор.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 descr="http://go4.imgsmail.ru/imgpreview?key=5a6f6916551237c3&amp;mb=imgdb_preview_2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952063"/>
            <a:ext cx="7000924" cy="2852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Lenovo\Desktop\Water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1" y="0"/>
            <a:ext cx="9136789" cy="6858000"/>
          </a:xfrm>
          <a:prstGeom prst="rect">
            <a:avLst/>
          </a:prstGeom>
          <a:noFill/>
        </p:spPr>
      </p:pic>
      <p:pic>
        <p:nvPicPr>
          <p:cNvPr id="28674" name="Picture 2" descr="http://go4.imgsmail.ru/imgpreview?key=3f23f7f344442c57&amp;mb=imgdb_preview_69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857760"/>
            <a:ext cx="3052765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8" name="Picture 6" descr="http://strangeworlds.at.ua/kartinki2/avrillavigne/japonija_fukusim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286108" cy="2628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0" name="Picture 8" descr="http://beenergy.ru/uploads/posts/2011-04/1302157603_1302157466_35490417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7162" y="0"/>
            <a:ext cx="3786182" cy="2134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2" name="Picture 10" descr="http://www.kupavna.su/_nw/19/1195520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4500570"/>
            <a:ext cx="4286248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4" name="Picture 12" descr="http://go4.imgsmail.ru/imgpreview?key=120c499a7a01f9b9&amp;mb=imgdb_preview_155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857760"/>
            <a:ext cx="3143240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6" name="Picture 14" descr="http://go1.imgsmail.ru/imgpreview?key=4afb8d17abb3d3e2&amp;mb=imgdb_preview_2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488" y="0"/>
            <a:ext cx="3286148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8" name="Picture 16" descr="http://uranruda.narod.ru/faust/beshtybig18/5033big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86380" y="1857364"/>
            <a:ext cx="3857620" cy="289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90" name="Picture 18" descr="http://go3.imgsmail.ru/imgpreview?key=6554308b9098e31b&amp;mb=imgdb_preview_79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2500306"/>
            <a:ext cx="3643306" cy="2728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http://www.gradremstroy.ru/wp-content/uploads/2009/08/rad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00364" y="2285992"/>
            <a:ext cx="28575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14282" y="214290"/>
            <a:ext cx="8429684" cy="857256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Химическое загрязнение</a:t>
            </a:r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У</a:t>
            </a:r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рала.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1142984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Серьезную опасность для экологии Курганской области и Удмуртии представляет хранящиеся здесь химические оружия, часть которого составляют сильнодействующие отравляющие вещества.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0" name="Picture 4" descr="http://www.edu.severodvinsk.ru/after_school/obl_www/2013/work/sub/img/nostra0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786058"/>
            <a:ext cx="6643689" cy="3833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2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28586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Лесные основные богатства района находятся на севере, в пределах Пермской и Свердловской областей. Главные центры лесопиления —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Ивдель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Пермь, Екатеринбург. Получила развитие лесохимическая и целлюлозно-бумажная промышленность. </a:t>
            </a: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214282" y="214290"/>
            <a:ext cx="8572560" cy="928694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Лесная, деревообрабатывающая и </a:t>
            </a:r>
          </a:p>
          <a:p>
            <a:pPr algn="ctr" rtl="0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лесохимическая </a:t>
            </a:r>
            <a:r>
              <a:rPr lang="ru-RU" sz="3600" kern="10" dirty="0" err="1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промышленностьУ</a:t>
            </a:r>
            <a:r>
              <a:rPr lang="ru-RU" sz="3600" kern="10" spc="0" dirty="0" err="1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рала</a:t>
            </a:r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30723" name="Picture 3" descr="C:\Users\Lenovo\Desktop\180afc315e1d62e93ff64f085b3970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928934"/>
            <a:ext cx="7286676" cy="3540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Lenovo\Desktop\Water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1" y="0"/>
            <a:ext cx="9136789" cy="6858000"/>
          </a:xfrm>
          <a:prstGeom prst="rect">
            <a:avLst/>
          </a:prstGeom>
          <a:noFill/>
        </p:spPr>
      </p:pic>
      <p:pic>
        <p:nvPicPr>
          <p:cNvPr id="31746" name="Picture 2" descr="http://xn--80adgcbjbcdw5bknep.xn--p1ai/upload/image/2014/big/i0000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09980" cy="2509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http://go1.imgsmail.ru/imgpreview?key=29912f60eb11ed05&amp;mb=imgdb_preview_2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5210175"/>
            <a:ext cx="2200275" cy="1647825"/>
          </a:xfrm>
          <a:prstGeom prst="rect">
            <a:avLst/>
          </a:prstGeom>
          <a:noFill/>
        </p:spPr>
      </p:pic>
      <p:pic>
        <p:nvPicPr>
          <p:cNvPr id="31750" name="Picture 6" descr="http://2-999-999.ru/files/image/rss/sn/zapadnaya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6842" y="0"/>
            <a:ext cx="4567158" cy="2895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2" name="Picture 8" descr="http://go2.imgsmail.ru/imgpreview?key=7175b2ee175d402d&amp;mb=imgdb_preview_127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4214818"/>
            <a:ext cx="3643306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4" name="Picture 10" descr="http://media.vremyan.ru/images/640_480/images_7421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214818"/>
            <a:ext cx="3524241" cy="2643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6" name="Picture 12" descr="http://go1.imgsmail.ru/imgpreview?key=4ec6799bf57db169&amp;mb=imgdb_preview_187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0298" y="2428868"/>
            <a:ext cx="3138494" cy="2326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8" name="Picture 14" descr="http://varvara.at.ua/_nw/1/4508019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72066" y="2285992"/>
            <a:ext cx="4071934" cy="2500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60" name="Picture 16" descr="http://go1.imgsmail.ru/imgpreview?key=5050b847f07f1af2&amp;mb=imgdb_preview_32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43306" y="0"/>
            <a:ext cx="2286016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62" name="Picture 18" descr="http://go3.imgsmail.ru/imgpreview?key=304220b0aa0ced17&amp;mb=imgdb_preview_32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285992"/>
            <a:ext cx="2786082" cy="2135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64" name="Picture 20" descr="http://tomsk.mk.ru/upload/iblock_mk/475/2a/0e/9f/DETAIL_PICTURE_645789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857488" y="4572008"/>
            <a:ext cx="3000396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67544" y="32181"/>
            <a:ext cx="870623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Последние десятилетие ХХ века ознаменовались большой озабоченностью  населения экологическими проблемами. Эти проблемы  коснулись всех слоев обществ.  Пришло осознание того, что мы не можем более беззаконно губить природу: рубить лес, загрязнять почвы, воздух и воду. Необходимо остановиться и оценить последствия хозяйствования за все прошедшие годы. 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Lenovo\Desktop\0001-001-Ekologicheskie-problemy-Zagrjaznenie-atmosfe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5851" y="2713737"/>
            <a:ext cx="6672297" cy="4003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785794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Lenovo\Desktop\3604fe16437bcd56e80b998ae456ef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286124"/>
            <a:ext cx="7453198" cy="3339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20" y="232173"/>
            <a:ext cx="8676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Для Уральского региона вопросы экологии, природопользования  особенно важны, так как его  территория перенасыщена горнодобывающим предприятиями, заводами черной и цветной металлургии, многими другими производствами. В то же время именно здесь в середине прошлого столетия произошли известные катастрофы, приведшие к радиоактивному загрязнению территории и гибели людей.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448590"/>
            <a:ext cx="814393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	Урал – это кузница России, самый богатый природными ресурсами и индустриально развитый регион нашей страны.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Крупные промышленный центры Урала:</a:t>
            </a:r>
          </a:p>
        </p:txBody>
      </p:sp>
      <p:sp>
        <p:nvSpPr>
          <p:cNvPr id="6145" name="WordArt 1"/>
          <p:cNvSpPr>
            <a:spLocks noChangeArrowheads="1" noChangeShapeType="1" noTextEdit="1"/>
          </p:cNvSpPr>
          <p:nvPr/>
        </p:nvSpPr>
        <p:spPr bwMode="auto">
          <a:xfrm>
            <a:off x="857224" y="2786058"/>
            <a:ext cx="6572296" cy="3643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425"/>
              </a:avLst>
            </a:prstTxWarp>
          </a:bodyPr>
          <a:lstStyle/>
          <a:p>
            <a:pPr algn="ctr" rtl="0"/>
            <a:r>
              <a:rPr lang="ru-RU" sz="3600" kern="10" spc="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Екатеринбург</a:t>
            </a:r>
          </a:p>
          <a:p>
            <a:pPr algn="ctr" rtl="0"/>
            <a:r>
              <a:rPr lang="ru-RU" sz="3600" kern="10" spc="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Челябинск</a:t>
            </a:r>
          </a:p>
          <a:p>
            <a:pPr algn="ctr" rtl="0"/>
            <a:r>
              <a:rPr lang="ru-RU" sz="3600" kern="10" spc="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Нижний Тагил</a:t>
            </a:r>
          </a:p>
          <a:p>
            <a:pPr algn="ctr" rtl="0"/>
            <a:r>
              <a:rPr lang="ru-RU" sz="3600" kern="10" spc="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Пермь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  <a:p>
            <a:pPr algn="ctr" rtl="0"/>
            <a:r>
              <a:rPr lang="ru-RU" sz="3600" kern="10" spc="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Магнитогорск </a:t>
            </a:r>
          </a:p>
          <a:p>
            <a:pPr algn="ctr" rtl="0"/>
            <a:r>
              <a:rPr lang="ru-RU" sz="3600" kern="10" spc="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Уфа</a:t>
            </a:r>
          </a:p>
          <a:p>
            <a:pPr algn="ctr" rtl="0"/>
            <a:r>
              <a:rPr lang="ru-RU" sz="3600" kern="10" spc="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Ижевск</a:t>
            </a:r>
          </a:p>
          <a:p>
            <a:pPr algn="ctr" rtl="0"/>
            <a:r>
              <a:rPr lang="ru-RU" sz="3600" kern="10" spc="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spc="0" dirty="0" err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Оркс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05780" y="245171"/>
            <a:ext cx="853244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Эти крупные города являются лидерами по количеству вредных промышленных выбросов в окружающую среду. Твердые и жидкие частицы, попавшие в атмосферу  оседают на почве , загрязняя города, леса и поля. На территории региона много лет добывают полезные ископаемые, работают химические и нефтехимические предприятия которые загрязняют окружающую среду.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Lenovo\Desktop\9a38f96e8918c3fdafb96193cec9f7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780" y="3136012"/>
            <a:ext cx="8766950" cy="3690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14282" y="785794"/>
            <a:ext cx="8929718" cy="9715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500034" y="64540"/>
            <a:ext cx="8429684" cy="857256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Загрязнение экологии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У</a:t>
            </a:r>
            <a:r>
              <a:rPr lang="ru-RU" sz="3600" kern="10" spc="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рала промышленными отходами.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07141" y="1341888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Экологию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рала отравляют и скопившиеся 20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млрд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тонн промышленных отходов. Тысячи гектаров земель отведены под полигоны и свалки для хранения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промы-шленных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отходов.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нушительная часть этих отходов представляет серьезную угрозу для экологии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рала. 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" descr="C:\Users\Lenovo\Desktop\31aecd095d6161785ba76c18682c6ab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214686"/>
            <a:ext cx="8072494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DBAC124-3A77-D7C1-F1F2-9D5C8E95CB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6" descr="http://novopol.ru/pict/201108/04264307140300.jpg">
            <a:extLst>
              <a:ext uri="{FF2B5EF4-FFF2-40B4-BE49-F238E27FC236}">
                <a16:creationId xmlns:a16="http://schemas.microsoft.com/office/drawing/2014/main" id="{32B4E37B-716F-9DC2-526C-3595A5B19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566" y="1988840"/>
            <a:ext cx="8838868" cy="4759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1579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http://ooopromtrast.ru/userfiles/p2.jpg">
            <a:extLst>
              <a:ext uri="{FF2B5EF4-FFF2-40B4-BE49-F238E27FC236}">
                <a16:creationId xmlns:a16="http://schemas.microsoft.com/office/drawing/2014/main" id="{CF825728-5409-F291-94AC-4DA93077CA1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0" y="1289304"/>
            <a:ext cx="7772400" cy="5097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97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213</TotalTime>
  <Words>518</Words>
  <Application>Microsoft Office PowerPoint</Application>
  <PresentationFormat>Экран (4:3)</PresentationFormat>
  <Paragraphs>36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6" baseType="lpstr">
      <vt:lpstr>Arial</vt:lpstr>
      <vt:lpstr>Calibri</vt:lpstr>
      <vt:lpstr>Cambria</vt:lpstr>
      <vt:lpstr>Impact</vt:lpstr>
      <vt:lpstr>Rockwell</vt:lpstr>
      <vt:lpstr>Rockwell Condensed</vt:lpstr>
      <vt:lpstr>Times New Roman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Города и экологические проблемы Урала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Admin</cp:lastModifiedBy>
  <cp:revision>28</cp:revision>
  <dcterms:created xsi:type="dcterms:W3CDTF">2014-10-16T14:02:03Z</dcterms:created>
  <dcterms:modified xsi:type="dcterms:W3CDTF">2022-08-22T23:06:53Z</dcterms:modified>
</cp:coreProperties>
</file>