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279" r:id="rId2"/>
    <p:sldId id="256" r:id="rId3"/>
    <p:sldId id="631" r:id="rId4"/>
    <p:sldId id="651" r:id="rId5"/>
    <p:sldId id="660" r:id="rId6"/>
    <p:sldId id="652" r:id="rId7"/>
    <p:sldId id="661" r:id="rId8"/>
    <p:sldId id="653" r:id="rId9"/>
    <p:sldId id="662" r:id="rId10"/>
    <p:sldId id="654" r:id="rId11"/>
    <p:sldId id="655" r:id="rId12"/>
    <p:sldId id="663" r:id="rId13"/>
    <p:sldId id="656" r:id="rId14"/>
    <p:sldId id="664" r:id="rId15"/>
    <p:sldId id="657" r:id="rId16"/>
    <p:sldId id="658" r:id="rId17"/>
    <p:sldId id="659" r:id="rId18"/>
    <p:sldId id="665" r:id="rId19"/>
    <p:sldId id="645" r:id="rId20"/>
    <p:sldId id="668" r:id="rId21"/>
    <p:sldId id="666" r:id="rId22"/>
    <p:sldId id="646" r:id="rId23"/>
    <p:sldId id="667" r:id="rId24"/>
    <p:sldId id="647" r:id="rId25"/>
    <p:sldId id="648" r:id="rId26"/>
    <p:sldId id="650" r:id="rId27"/>
    <p:sldId id="669" r:id="rId28"/>
    <p:sldId id="670" r:id="rId29"/>
    <p:sldId id="671" r:id="rId30"/>
    <p:sldId id="672" r:id="rId31"/>
    <p:sldId id="673" r:id="rId32"/>
    <p:sldId id="674"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82" autoAdjust="0"/>
    <p:restoredTop sz="94660"/>
  </p:normalViewPr>
  <p:slideViewPr>
    <p:cSldViewPr snapToGrid="0">
      <p:cViewPr varScale="1">
        <p:scale>
          <a:sx n="86" d="100"/>
          <a:sy n="86" d="100"/>
        </p:scale>
        <p:origin x="1373"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E5581A-8CF9-49A2-983D-0AE561FD6B89}" type="datetimeFigureOut">
              <a:rPr lang="ru-RU" smtClean="0"/>
              <a:t>23.08.2022</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B6EC33-EF27-40C0-AEBF-CCA21CF4DEE4}" type="slidenum">
              <a:rPr lang="ru-RU" smtClean="0"/>
              <a:t>‹#›</a:t>
            </a:fld>
            <a:endParaRPr lang="ru-RU" dirty="0"/>
          </a:p>
        </p:txBody>
      </p:sp>
    </p:spTree>
    <p:extLst>
      <p:ext uri="{BB962C8B-B14F-4D97-AF65-F5344CB8AC3E}">
        <p14:creationId xmlns:p14="http://schemas.microsoft.com/office/powerpoint/2010/main" val="704352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ru-RU"/>
              <a:t>Образец заголовка</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pPr>
              <a:defRPr/>
            </a:pPr>
            <a:fld id="{4F2BBFA8-04A9-4566-9A82-F11FF0A832A6}" type="datetime2">
              <a:rPr lang="ru-RU" smtClean="0"/>
              <a:pPr>
                <a:defRPr/>
              </a:pPr>
              <a:t>вторник, 23 августа 2022 г.</a:t>
            </a:fld>
            <a:endParaRPr lang="ru-RU" dirty="0"/>
          </a:p>
        </p:txBody>
      </p:sp>
      <p:sp>
        <p:nvSpPr>
          <p:cNvPr id="5" name="Footer Placeholder 4"/>
          <p:cNvSpPr>
            <a:spLocks noGrp="1"/>
          </p:cNvSpPr>
          <p:nvPr>
            <p:ph type="ftr" sz="quarter" idx="11"/>
          </p:nvPr>
        </p:nvSpPr>
        <p:spPr>
          <a:xfrm>
            <a:off x="812805" y="6272785"/>
            <a:ext cx="4745736" cy="365125"/>
          </a:xfrm>
        </p:spPr>
        <p:txBody>
          <a:bodyPr/>
          <a:lstStyle/>
          <a:p>
            <a:pPr>
              <a:defRPr/>
            </a:pPr>
            <a:endParaRPr lang="ru-RU" dirty="0"/>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67B0982E-74BF-4EF1-B9B9-010CBBFD3D48}" type="slidenum">
              <a:rPr lang="ru-RU" smtClean="0"/>
              <a:pPr/>
              <a:t>‹#›</a:t>
            </a:fld>
            <a:endParaRPr lang="ru-RU" dirty="0"/>
          </a:p>
        </p:txBody>
      </p:sp>
    </p:spTree>
    <p:extLst>
      <p:ext uri="{BB962C8B-B14F-4D97-AF65-F5344CB8AC3E}">
        <p14:creationId xmlns:p14="http://schemas.microsoft.com/office/powerpoint/2010/main" val="3604483060"/>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181F10E3-3126-40F7-9B49-7072D2FD4A95}" type="datetime2">
              <a:rPr lang="ru-RU" smtClean="0"/>
              <a:t>вторник, 23 августа 2022 г.</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fld id="{14563CFB-25E0-4290-AA34-23AB1EF2ED32}" type="slidenum">
              <a:rPr lang="ru-RU" smtClean="0"/>
              <a:pPr/>
              <a:t>‹#›</a:t>
            </a:fld>
            <a:endParaRPr lang="ru-RU" dirty="0"/>
          </a:p>
        </p:txBody>
      </p:sp>
    </p:spTree>
    <p:extLst>
      <p:ext uri="{BB962C8B-B14F-4D97-AF65-F5344CB8AC3E}">
        <p14:creationId xmlns:p14="http://schemas.microsoft.com/office/powerpoint/2010/main" val="3277871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AFC90606-3F5A-4020-B91A-E4ADE7310C10}" type="datetime2">
              <a:rPr lang="ru-RU" smtClean="0"/>
              <a:t>вторник, 23 августа 2022 г.</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fld id="{0F7CCF2A-2829-460F-96FF-55BC96CBC8FA}" type="slidenum">
              <a:rPr lang="ru-RU" smtClean="0"/>
              <a:pPr/>
              <a:t>‹#›</a:t>
            </a:fld>
            <a:endParaRPr lang="ru-RU" dirty="0"/>
          </a:p>
        </p:txBody>
      </p:sp>
    </p:spTree>
    <p:extLst>
      <p:ext uri="{BB962C8B-B14F-4D97-AF65-F5344CB8AC3E}">
        <p14:creationId xmlns:p14="http://schemas.microsoft.com/office/powerpoint/2010/main" val="2609441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28650" y="228600"/>
            <a:ext cx="7772400" cy="901700"/>
          </a:xfrm>
          <a:gradFill flip="none" rotWithShape="1">
            <a:lin ang="0" scaled="1"/>
            <a:tileRect/>
          </a:gradFill>
          <a:effectLst>
            <a:softEdge rad="139700"/>
          </a:effectLst>
        </p:spPr>
        <p:style>
          <a:lnRef idx="1">
            <a:schemeClr val="accent4"/>
          </a:lnRef>
          <a:fillRef idx="3">
            <a:schemeClr val="accent4"/>
          </a:fillRef>
          <a:effectRef idx="2">
            <a:schemeClr val="accent4"/>
          </a:effectRef>
          <a:fontRef idx="none"/>
        </p:style>
        <p:txBody>
          <a:bodyPr anchor="b">
            <a:noAutofit/>
          </a:bodyPr>
          <a:lstStyle>
            <a:lvl1pPr algn="ctr">
              <a:defRPr sz="5400">
                <a:latin typeface="Arial" panose="020B0604020202020204" pitchFamily="34" charset="0"/>
                <a:cs typeface="Arial" panose="020B0604020202020204" pitchFamily="34" charset="0"/>
              </a:defRPr>
            </a:lvl1pPr>
          </a:lstStyle>
          <a:p>
            <a:r>
              <a:rPr lang="ru-RU" dirty="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F6C74FB6-2562-42A3-BB95-505DF10852ED}" type="datetime2">
              <a:rPr lang="ru-RU" smtClean="0"/>
              <a:t>вторник, 23 августа 2022 г.</a:t>
            </a:fld>
            <a:endParaRPr lang="ru-RU" dirty="0"/>
          </a:p>
        </p:txBody>
      </p:sp>
      <p:sp>
        <p:nvSpPr>
          <p:cNvPr id="4" name="Footer Placeholder 4"/>
          <p:cNvSpPr>
            <a:spLocks noGrp="1"/>
          </p:cNvSpPr>
          <p:nvPr>
            <p:ph type="ftr" sz="quarter" idx="11"/>
          </p:nvPr>
        </p:nvSpPr>
        <p:spPr/>
        <p:txBody>
          <a:bodyPr/>
          <a:lstStyle>
            <a:lvl1pPr>
              <a:defRPr/>
            </a:lvl1pPr>
          </a:lstStyle>
          <a:p>
            <a:pPr>
              <a:defRPr/>
            </a:pPr>
            <a:endParaRPr lang="ru-RU" dirty="0"/>
          </a:p>
        </p:txBody>
      </p:sp>
      <p:sp>
        <p:nvSpPr>
          <p:cNvPr id="5" name="Slide Number Placeholder 5"/>
          <p:cNvSpPr>
            <a:spLocks noGrp="1"/>
          </p:cNvSpPr>
          <p:nvPr>
            <p:ph type="sldNum" sz="quarter" idx="12"/>
          </p:nvPr>
        </p:nvSpPr>
        <p:spPr/>
        <p:txBody>
          <a:bodyPr/>
          <a:lstStyle>
            <a:lvl1pPr>
              <a:defRPr/>
            </a:lvl1pPr>
          </a:lstStyle>
          <a:p>
            <a:fld id="{C3891B01-21AF-4074-83CD-A3AC4B8F9C25}" type="slidenum">
              <a:rPr lang="ru-RU"/>
              <a:pPr/>
              <a:t>‹#›</a:t>
            </a:fld>
            <a:endParaRPr lang="ru-RU" dirty="0"/>
          </a:p>
        </p:txBody>
      </p:sp>
    </p:spTree>
    <p:extLst>
      <p:ext uri="{BB962C8B-B14F-4D97-AF65-F5344CB8AC3E}">
        <p14:creationId xmlns:p14="http://schemas.microsoft.com/office/powerpoint/2010/main" val="801348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93BAA2D7-699B-4CF9-A5F5-256137FC85C6}" type="datetime2">
              <a:rPr lang="ru-RU" smtClean="0"/>
              <a:t>вторник, 23 августа 2022 г.</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fld id="{C13E2967-603B-4096-9FD7-D96DE56C050C}" type="slidenum">
              <a:rPr lang="ru-RU" smtClean="0"/>
              <a:pPr/>
              <a:t>‹#›</a:t>
            </a:fld>
            <a:endParaRPr lang="ru-RU" dirty="0"/>
          </a:p>
        </p:txBody>
      </p:sp>
    </p:spTree>
    <p:extLst>
      <p:ext uri="{BB962C8B-B14F-4D97-AF65-F5344CB8AC3E}">
        <p14:creationId xmlns:p14="http://schemas.microsoft.com/office/powerpoint/2010/main" val="500430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ru-RU"/>
              <a:t>Образец заголовка</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pPr>
              <a:defRPr/>
            </a:pPr>
            <a:fld id="{F756DC32-DC7C-4607-A0F5-75C05946386F}" type="datetime2">
              <a:rPr lang="ru-RU" smtClean="0"/>
              <a:t>вторник, 23 августа 2022 г.</a:t>
            </a:fld>
            <a:endParaRPr lang="ru-RU" dirty="0"/>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pPr>
              <a:defRPr/>
            </a:pPr>
            <a:endParaRPr lang="ru-RU" dirty="0"/>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AB25C4A2-5DF2-402D-B7CD-2DFE3AC7A946}" type="slidenum">
              <a:rPr lang="ru-RU" smtClean="0"/>
              <a:pPr/>
              <a:t>‹#›</a:t>
            </a:fld>
            <a:endParaRPr lang="ru-RU" dirty="0"/>
          </a:p>
        </p:txBody>
      </p:sp>
    </p:spTree>
    <p:extLst>
      <p:ext uri="{BB962C8B-B14F-4D97-AF65-F5344CB8AC3E}">
        <p14:creationId xmlns:p14="http://schemas.microsoft.com/office/powerpoint/2010/main" val="3861239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a:defRPr/>
            </a:pPr>
            <a:fld id="{9AB3A6B2-149C-47B2-9780-606598D2FED3}" type="datetime2">
              <a:rPr lang="ru-RU" smtClean="0"/>
              <a:t>вторник, 23 августа 2022 г.</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fld id="{4B30C082-C9E4-46A6-BD4A-5EF1E31B92B3}" type="slidenum">
              <a:rPr lang="ru-RU" smtClean="0"/>
              <a:pPr/>
              <a:t>‹#›</a:t>
            </a:fld>
            <a:endParaRPr lang="ru-RU" dirty="0"/>
          </a:p>
        </p:txBody>
      </p:sp>
    </p:spTree>
    <p:extLst>
      <p:ext uri="{BB962C8B-B14F-4D97-AF65-F5344CB8AC3E}">
        <p14:creationId xmlns:p14="http://schemas.microsoft.com/office/powerpoint/2010/main" val="123505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334D61FF-95E4-45BF-A3E0-00AA4DA3A3F0}" type="datetime2">
              <a:rPr lang="ru-RU" smtClean="0"/>
              <a:t>вторник, 23 августа 2022 г.</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fld id="{393CBA2A-DA51-437C-84DE-319C62A3D84F}" type="slidenum">
              <a:rPr lang="ru-RU" smtClean="0"/>
              <a:pPr/>
              <a:t>‹#›</a:t>
            </a:fld>
            <a:endParaRPr lang="ru-RU" dirty="0"/>
          </a:p>
        </p:txBody>
      </p:sp>
    </p:spTree>
    <p:extLst>
      <p:ext uri="{BB962C8B-B14F-4D97-AF65-F5344CB8AC3E}">
        <p14:creationId xmlns:p14="http://schemas.microsoft.com/office/powerpoint/2010/main" val="4105844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pPr>
              <a:defRPr/>
            </a:pPr>
            <a:fld id="{6B838ABD-3C22-4055-9516-82C06C0E9CF2}" type="datetime2">
              <a:rPr lang="ru-RU" smtClean="0"/>
              <a:t>вторник, 23 августа 2022 г.</a:t>
            </a:fld>
            <a:endParaRPr lang="ru-RU" dirty="0"/>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pPr>
              <a:defRPr/>
            </a:pPr>
            <a:endParaRPr lang="ru-RU" dirty="0"/>
          </a:p>
        </p:txBody>
      </p:sp>
      <p:sp>
        <p:nvSpPr>
          <p:cNvPr id="5" name="Slide Number Placeholder 4"/>
          <p:cNvSpPr>
            <a:spLocks noGrp="1"/>
          </p:cNvSpPr>
          <p:nvPr>
            <p:ph type="sldNum" sz="quarter" idx="12"/>
          </p:nvPr>
        </p:nvSpPr>
        <p:spPr/>
        <p:txBody>
          <a:bodyPr/>
          <a:lstStyle/>
          <a:p>
            <a:fld id="{5B970C64-ED03-4E1E-AB0B-759A0174983F}" type="slidenum">
              <a:rPr lang="ru-RU" smtClean="0"/>
              <a:pPr/>
              <a:t>‹#›</a:t>
            </a:fld>
            <a:endParaRPr lang="ru-RU" dirty="0"/>
          </a:p>
        </p:txBody>
      </p:sp>
    </p:spTree>
    <p:extLst>
      <p:ext uri="{BB962C8B-B14F-4D97-AF65-F5344CB8AC3E}">
        <p14:creationId xmlns:p14="http://schemas.microsoft.com/office/powerpoint/2010/main" val="441566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F25C85A-6879-4D3E-B826-C8067EAB52E8}" type="datetime2">
              <a:rPr lang="ru-RU" smtClean="0"/>
              <a:t>вторник, 23 августа 2022 г.</a:t>
            </a:fld>
            <a:endParaRPr lang="ru-RU" dirty="0"/>
          </a:p>
        </p:txBody>
      </p:sp>
      <p:sp>
        <p:nvSpPr>
          <p:cNvPr id="3" name="Footer Placeholder 2"/>
          <p:cNvSpPr>
            <a:spLocks noGrp="1"/>
          </p:cNvSpPr>
          <p:nvPr>
            <p:ph type="ftr" sz="quarter" idx="11"/>
          </p:nvPr>
        </p:nvSpPr>
        <p:spPr/>
        <p:txBody>
          <a:bodyPr/>
          <a:lstStyle/>
          <a:p>
            <a:pPr>
              <a:defRPr/>
            </a:pPr>
            <a:endParaRPr lang="ru-RU" dirty="0"/>
          </a:p>
        </p:txBody>
      </p:sp>
      <p:sp>
        <p:nvSpPr>
          <p:cNvPr id="4" name="Slide Number Placeholder 3"/>
          <p:cNvSpPr>
            <a:spLocks noGrp="1"/>
          </p:cNvSpPr>
          <p:nvPr>
            <p:ph type="sldNum" sz="quarter" idx="12"/>
          </p:nvPr>
        </p:nvSpPr>
        <p:spPr/>
        <p:txBody>
          <a:bodyPr/>
          <a:lstStyle/>
          <a:p>
            <a:fld id="{3D9E4118-DA7C-4BE2-9CE2-3BBAC30BA459}" type="slidenum">
              <a:rPr lang="ru-RU" smtClean="0"/>
              <a:pPr/>
              <a:t>‹#›</a:t>
            </a:fld>
            <a:endParaRPr lang="ru-RU" dirty="0"/>
          </a:p>
        </p:txBody>
      </p:sp>
    </p:spTree>
    <p:extLst>
      <p:ext uri="{BB962C8B-B14F-4D97-AF65-F5344CB8AC3E}">
        <p14:creationId xmlns:p14="http://schemas.microsoft.com/office/powerpoint/2010/main" val="2871986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ru-RU"/>
              <a:t>Образец заголовка</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pPr>
              <a:defRPr/>
            </a:pPr>
            <a:fld id="{365EB674-4BE9-46CE-97C7-956451C201CB}" type="datetime2">
              <a:rPr lang="ru-RU" smtClean="0"/>
              <a:t>вторник, 23 августа 2022 г.</a:t>
            </a:fld>
            <a:endParaRPr lang="ru-RU" dirty="0"/>
          </a:p>
        </p:txBody>
      </p:sp>
      <p:sp>
        <p:nvSpPr>
          <p:cNvPr id="10" name="Footer Placeholder 9"/>
          <p:cNvSpPr>
            <a:spLocks noGrp="1"/>
          </p:cNvSpPr>
          <p:nvPr>
            <p:ph type="ftr" sz="quarter" idx="11"/>
          </p:nvPr>
        </p:nvSpPr>
        <p:spPr/>
        <p:txBody>
          <a:bodyPr/>
          <a:lstStyle/>
          <a:p>
            <a:pPr>
              <a:defRPr/>
            </a:pPr>
            <a:endParaRPr lang="ru-RU" dirty="0"/>
          </a:p>
        </p:txBody>
      </p:sp>
      <p:sp>
        <p:nvSpPr>
          <p:cNvPr id="11" name="Slide Number Placeholder 10"/>
          <p:cNvSpPr>
            <a:spLocks noGrp="1"/>
          </p:cNvSpPr>
          <p:nvPr>
            <p:ph type="sldNum" sz="quarter" idx="12"/>
          </p:nvPr>
        </p:nvSpPr>
        <p:spPr/>
        <p:txBody>
          <a:bodyPr/>
          <a:lstStyle/>
          <a:p>
            <a:fld id="{05C806C5-05AA-4901-AE7E-FC643BD5C64C}" type="slidenum">
              <a:rPr lang="ru-RU" smtClean="0"/>
              <a:pPr/>
              <a:t>‹#›</a:t>
            </a:fld>
            <a:endParaRPr lang="ru-RU" dirty="0"/>
          </a:p>
        </p:txBody>
      </p:sp>
    </p:spTree>
    <p:extLst>
      <p:ext uri="{BB962C8B-B14F-4D97-AF65-F5344CB8AC3E}">
        <p14:creationId xmlns:p14="http://schemas.microsoft.com/office/powerpoint/2010/main" val="890243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pPr>
              <a:defRPr/>
            </a:pPr>
            <a:fld id="{9717C91F-D821-4B1A-B7F3-443EFEEF60B1}" type="datetime2">
              <a:rPr lang="ru-RU" smtClean="0"/>
              <a:t>вторник, 23 августа 2022 г.</a:t>
            </a:fld>
            <a:endParaRPr lang="ru-RU" dirty="0"/>
          </a:p>
        </p:txBody>
      </p:sp>
      <p:sp>
        <p:nvSpPr>
          <p:cNvPr id="10" name="Slide Number Placeholder 9"/>
          <p:cNvSpPr>
            <a:spLocks noGrp="1"/>
          </p:cNvSpPr>
          <p:nvPr>
            <p:ph type="sldNum" sz="quarter" idx="12"/>
          </p:nvPr>
        </p:nvSpPr>
        <p:spPr/>
        <p:txBody>
          <a:bodyPr/>
          <a:lstStyle/>
          <a:p>
            <a:fld id="{6411A047-098C-49B3-8C6E-C237E03BDADB}" type="slidenum">
              <a:rPr lang="ru-RU" smtClean="0"/>
              <a:pPr/>
              <a:t>‹#›</a:t>
            </a:fld>
            <a:endParaRPr lang="ru-RU" dirty="0"/>
          </a:p>
        </p:txBody>
      </p:sp>
    </p:spTree>
    <p:extLst>
      <p:ext uri="{BB962C8B-B14F-4D97-AF65-F5344CB8AC3E}">
        <p14:creationId xmlns:p14="http://schemas.microsoft.com/office/powerpoint/2010/main" val="2636892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pPr>
              <a:defRPr/>
            </a:pPr>
            <a:fld id="{4F2BBFA8-04A9-4566-9A82-F11FF0A832A6}" type="datetime2">
              <a:rPr lang="ru-RU" smtClean="0"/>
              <a:pPr>
                <a:defRPr/>
              </a:pPr>
              <a:t>вторник, 23 августа 2022 г.</a:t>
            </a:fld>
            <a:endParaRPr lang="ru-RU" dirty="0"/>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pPr>
              <a:defRPr/>
            </a:pPr>
            <a:endParaRPr lang="ru-RU" dirty="0"/>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67B0982E-74BF-4EF1-B9B9-010CBBFD3D48}" type="slidenum">
              <a:rPr lang="ru-RU" smtClean="0"/>
              <a:pPr/>
              <a:t>‹#›</a:t>
            </a:fld>
            <a:endParaRPr lang="ru-RU" dirty="0"/>
          </a:p>
        </p:txBody>
      </p:sp>
    </p:spTree>
    <p:extLst>
      <p:ext uri="{BB962C8B-B14F-4D97-AF65-F5344CB8AC3E}">
        <p14:creationId xmlns:p14="http://schemas.microsoft.com/office/powerpoint/2010/main" val="586212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hf hdr="0" ftr="0"/>
  <p:txStyles>
    <p:titleStyle>
      <a:lvl1pPr algn="l" defTabSz="914400" rtl="0" eaLnBrk="1" latinLnBrk="0" hangingPunct="1">
        <a:lnSpc>
          <a:spcPct val="90000"/>
        </a:lnSpc>
        <a:spcBef>
          <a:spcPct val="0"/>
        </a:spcBef>
        <a:buNone/>
        <a:defRPr sz="4200" b="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translated.turbopages.org/proxy_u/en-ru.ru.ad33df50-62e328d1-e5fa0437-74722d776562/https/en.wikipedia.org/wiki/East_Siberian_Mountains#cite_note-1" TargetMode="External"/><Relationship Id="rId13" Type="http://schemas.openxmlformats.org/officeDocument/2006/relationships/hyperlink" Target="https://translated.turbopages.org/proxy_u/en-ru.ru.ad33df50-62e328d1-e5fa0437-74722d776562/https/en.wikipedia.org/wiki/Rock_formation" TargetMode="External"/><Relationship Id="rId3" Type="http://schemas.openxmlformats.org/officeDocument/2006/relationships/hyperlink" Target="https://translated.turbopages.org/proxy_u/en-ru.ru.ad33df50-62e328d1-e5fa0437-74722d776562/https/en.wikipedia.org/wiki/Russian_Federation" TargetMode="External"/><Relationship Id="rId7" Type="http://schemas.openxmlformats.org/officeDocument/2006/relationships/hyperlink" Target="https://translated.turbopages.org/proxy_u/en-ru.ru.ad33df50-62e328d1-e5fa0437-74722d776562/https/en.wikipedia.org/wiki/Siberia" TargetMode="External"/><Relationship Id="rId12" Type="http://schemas.openxmlformats.org/officeDocument/2006/relationships/hyperlink" Target="https://translated.turbopages.org/proxy_u/en-ru.ru.ad33df50-62e328d1-e5fa0437-74722d776562/https/en.wikipedia.org/wiki/Kigilyakh" TargetMode="External"/><Relationship Id="rId2" Type="http://schemas.openxmlformats.org/officeDocument/2006/relationships/hyperlink" Target="https://translated.turbopages.org/proxy_u/en-ru.ru.ad33df50-62e328d1-e5fa0437-74722d776562/https/en.wikipedia.org/wiki/Russian_language" TargetMode="External"/><Relationship Id="rId1" Type="http://schemas.openxmlformats.org/officeDocument/2006/relationships/slideLayout" Target="../slideLayouts/slideLayout2.xml"/><Relationship Id="rId6" Type="http://schemas.openxmlformats.org/officeDocument/2006/relationships/hyperlink" Target="https://translated.turbopages.org/proxy_u/en-ru.ru.ad33df50-62e328d1-e5fa0437-74722d776562/https/en.wikipedia.org/wiki/Far_Eastern_Federal_District" TargetMode="External"/><Relationship Id="rId11" Type="http://schemas.openxmlformats.org/officeDocument/2006/relationships/hyperlink" Target="https://translated.turbopages.org/proxy_u/en-ru.ru.ad33df50-62e328d1-e5fa0437-74722d776562/https/en.wikipedia.org/wiki/Oymyakon_Plateau" TargetMode="External"/><Relationship Id="rId5" Type="http://schemas.openxmlformats.org/officeDocument/2006/relationships/hyperlink" Target="https://translated.turbopages.org/proxy_u/en-ru.ru.ad33df50-62e328d1-e5fa0437-74722d776562/https/en.wikipedia.org/wiki/Bering_Strait" TargetMode="External"/><Relationship Id="rId15" Type="http://schemas.openxmlformats.org/officeDocument/2006/relationships/hyperlink" Target="https://translated.turbopages.org/proxy_u/en-ru.ru.ad33df50-62e328d1-e5fa0437-74722d776562/https/en.wikipedia.org/wiki/East_Siberian_Mountains#cite_note-2" TargetMode="External"/><Relationship Id="rId10" Type="http://schemas.openxmlformats.org/officeDocument/2006/relationships/hyperlink" Target="https://translated.turbopages.org/proxy_u/en-ru.ru.ad33df50-62e328d1-e5fa0437-74722d776562/https/en.wikipedia.org/wiki/Kisilyakh_Range" TargetMode="External"/><Relationship Id="rId4" Type="http://schemas.openxmlformats.org/officeDocument/2006/relationships/hyperlink" Target="https://translated.turbopages.org/proxy_u/en-ru.ru.ad33df50-62e328d1-e5fa0437-74722d776562/https/en.wikipedia.org/wiki/Central_Yakutian_Lowland" TargetMode="External"/><Relationship Id="rId9" Type="http://schemas.openxmlformats.org/officeDocument/2006/relationships/hyperlink" Target="https://translated.turbopages.org/proxy_u/en-ru.ru.ad33df50-62e328d1-e5fa0437-74722d776562/https/en.wikipedia.org/wiki/Great_Russian_Regions" TargetMode="External"/><Relationship Id="rId14" Type="http://schemas.openxmlformats.org/officeDocument/2006/relationships/hyperlink" Target="https://translated.turbopages.org/proxy_u/en-ru.ru.ad33df50-62e328d1-e5fa0437-74722d776562/https/en.wikipedia.org/wiki/Yakuts"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ADCC51E-2979-D810-8973-79E2907C1AA2}"/>
              </a:ext>
            </a:extLst>
          </p:cNvPr>
          <p:cNvSpPr>
            <a:spLocks noGrp="1" noChangeArrowheads="1"/>
          </p:cNvSpPr>
          <p:nvPr>
            <p:ph type="ctrTitle"/>
          </p:nvPr>
        </p:nvSpPr>
        <p:spPr>
          <a:xfrm>
            <a:off x="644996" y="1700808"/>
            <a:ext cx="7854007" cy="2209800"/>
          </a:xfrm>
        </p:spPr>
        <p:txBody>
          <a:bodyPr/>
          <a:lstStyle/>
          <a:p>
            <a:pPr algn="ctr" fontAlgn="auto">
              <a:spcAft>
                <a:spcPts val="0"/>
              </a:spcAft>
              <a:defRPr/>
            </a:pPr>
            <a:r>
              <a:rPr lang="ru-RU" sz="2800" dirty="0">
                <a:solidFill>
                  <a:srgbClr val="000000"/>
                </a:solidFill>
                <a:latin typeface="Verdana" panose="020B0604030504040204" pitchFamily="34" charset="0"/>
              </a:rPr>
              <a:t>Краевое государственное бюджетное общеобразовательное учреждение, реализующее адаптированные основные общеобразовательные программы "Школа № 3"</a:t>
            </a:r>
            <a:endParaRPr lang="ru-RU" altLang="ru-RU" sz="2800" b="1" dirty="0"/>
          </a:p>
        </p:txBody>
      </p:sp>
      <p:sp>
        <p:nvSpPr>
          <p:cNvPr id="4" name="Прямоугольник 3">
            <a:extLst>
              <a:ext uri="{FF2B5EF4-FFF2-40B4-BE49-F238E27FC236}">
                <a16:creationId xmlns:a16="http://schemas.microsoft.com/office/drawing/2014/main" id="{0630A0D4-EF4B-81D2-3D52-1B1D05F3D2AB}"/>
              </a:ext>
            </a:extLst>
          </p:cNvPr>
          <p:cNvSpPr/>
          <p:nvPr/>
        </p:nvSpPr>
        <p:spPr>
          <a:xfrm>
            <a:off x="3276600" y="4652963"/>
            <a:ext cx="7162800" cy="1077912"/>
          </a:xfrm>
          <a:prstGeom prst="rect">
            <a:avLst/>
          </a:prstGeom>
        </p:spPr>
        <p:txBody>
          <a:bodyPr>
            <a:spAutoFit/>
          </a:bodyPr>
          <a:lstStyle/>
          <a:p>
            <a:pPr eaLnBrk="1" fontAlgn="auto" hangingPunct="1">
              <a:spcBef>
                <a:spcPts val="0"/>
              </a:spcBef>
              <a:spcAft>
                <a:spcPts val="0"/>
              </a:spcAft>
              <a:defRPr/>
            </a:pPr>
            <a:r>
              <a:rPr lang="ru-RU" sz="3200" b="1" dirty="0">
                <a:solidFill>
                  <a:schemeClr val="accent6">
                    <a:lumMod val="50000"/>
                  </a:schemeClr>
                </a:solidFill>
                <a:latin typeface="Arial" charset="0"/>
              </a:rPr>
              <a:t>ГЕОГРАФИЯ </a:t>
            </a:r>
          </a:p>
          <a:p>
            <a:pPr eaLnBrk="1" fontAlgn="auto" hangingPunct="1">
              <a:spcBef>
                <a:spcPts val="0"/>
              </a:spcBef>
              <a:spcAft>
                <a:spcPts val="0"/>
              </a:spcAft>
              <a:defRPr/>
            </a:pPr>
            <a:r>
              <a:rPr lang="ru-RU" sz="3200" b="1" dirty="0">
                <a:solidFill>
                  <a:schemeClr val="accent6">
                    <a:lumMod val="50000"/>
                  </a:schemeClr>
                </a:solidFill>
                <a:latin typeface="Arial" charset="0"/>
              </a:rPr>
              <a:t>     9 класс</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636442" y="-374620"/>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Занятость и доходы населения</a:t>
            </a:r>
          </a:p>
        </p:txBody>
      </p:sp>
      <p:sp>
        <p:nvSpPr>
          <p:cNvPr id="4" name="Номер слайда 3"/>
          <p:cNvSpPr>
            <a:spLocks noGrp="1"/>
          </p:cNvSpPr>
          <p:nvPr>
            <p:ph type="sldNum" sz="quarter" idx="12"/>
          </p:nvPr>
        </p:nvSpPr>
        <p:spPr/>
        <p:txBody>
          <a:bodyPr/>
          <a:lstStyle/>
          <a:p>
            <a:fld id="{C13E2967-603B-4096-9FD7-D96DE56C050C}" type="slidenum">
              <a:rPr lang="ru-RU" smtClean="0"/>
              <a:pPr/>
              <a:t>10</a:t>
            </a:fld>
            <a:endParaRPr lang="ru-RU" dirty="0"/>
          </a:p>
        </p:txBody>
      </p:sp>
      <p:sp>
        <p:nvSpPr>
          <p:cNvPr id="5" name="Объект 4">
            <a:extLst>
              <a:ext uri="{FF2B5EF4-FFF2-40B4-BE49-F238E27FC236}">
                <a16:creationId xmlns:a16="http://schemas.microsoft.com/office/drawing/2014/main" id="{E64CA660-6B64-5EE9-0FDF-006CC47EB747}"/>
              </a:ext>
            </a:extLst>
          </p:cNvPr>
          <p:cNvSpPr>
            <a:spLocks noGrp="1"/>
          </p:cNvSpPr>
          <p:nvPr>
            <p:ph idx="1"/>
          </p:nvPr>
        </p:nvSpPr>
        <p:spPr>
          <a:xfrm>
            <a:off x="636442" y="802925"/>
            <a:ext cx="7772400" cy="4050792"/>
          </a:xfrm>
        </p:spPr>
        <p:txBody>
          <a:bodyPr/>
          <a:lstStyle/>
          <a:p>
            <a:r>
              <a:rPr lang="ru-RU" dirty="0">
                <a:effectLst/>
              </a:rPr>
              <a:t>Доля экономически активного населения в Восточной Сибири ниже средней по стране. Примерно ¼ работающих занята в промышленности. В сельском хозяйстве их в 2 раза меньше, но на юге района число сельских тружеников возрастает. </a:t>
            </a:r>
          </a:p>
          <a:p>
            <a:endParaRPr lang="ru-RU" dirty="0"/>
          </a:p>
        </p:txBody>
      </p:sp>
      <p:pic>
        <p:nvPicPr>
          <p:cNvPr id="8" name="Рисунок 7">
            <a:extLst>
              <a:ext uri="{FF2B5EF4-FFF2-40B4-BE49-F238E27FC236}">
                <a16:creationId xmlns:a16="http://schemas.microsoft.com/office/drawing/2014/main" id="{0AAAFE2C-40BE-C15C-234D-B766E1CF6EC4}"/>
              </a:ext>
            </a:extLst>
          </p:cNvPr>
          <p:cNvPicPr>
            <a:picLocks noChangeAspect="1"/>
          </p:cNvPicPr>
          <p:nvPr/>
        </p:nvPicPr>
        <p:blipFill rotWithShape="1">
          <a:blip r:embed="rId2"/>
          <a:srcRect l="16505" t="10776" r="32621" b="14143"/>
          <a:stretch/>
        </p:blipFill>
        <p:spPr>
          <a:xfrm>
            <a:off x="1677880" y="2098101"/>
            <a:ext cx="5468644" cy="4539809"/>
          </a:xfrm>
          <a:prstGeom prst="rect">
            <a:avLst/>
          </a:prstGeom>
          <a:ln>
            <a:noFill/>
          </a:ln>
          <a:effectLst>
            <a:softEdge rad="112500"/>
          </a:effectLst>
        </p:spPr>
      </p:pic>
    </p:spTree>
    <p:extLst>
      <p:ext uri="{BB962C8B-B14F-4D97-AF65-F5344CB8AC3E}">
        <p14:creationId xmlns:p14="http://schemas.microsoft.com/office/powerpoint/2010/main" val="77286567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13E2967-603B-4096-9FD7-D96DE56C050C}" type="slidenum">
              <a:rPr lang="ru-RU" smtClean="0"/>
              <a:pPr/>
              <a:t>11</a:t>
            </a:fld>
            <a:endParaRPr lang="ru-RU" dirty="0"/>
          </a:p>
        </p:txBody>
      </p:sp>
      <p:sp>
        <p:nvSpPr>
          <p:cNvPr id="5" name="Объект 4">
            <a:extLst>
              <a:ext uri="{FF2B5EF4-FFF2-40B4-BE49-F238E27FC236}">
                <a16:creationId xmlns:a16="http://schemas.microsoft.com/office/drawing/2014/main" id="{0669BABA-BD1F-E092-612E-70DEF91920A7}"/>
              </a:ext>
            </a:extLst>
          </p:cNvPr>
          <p:cNvSpPr>
            <a:spLocks noGrp="1"/>
          </p:cNvSpPr>
          <p:nvPr>
            <p:ph idx="1"/>
          </p:nvPr>
        </p:nvSpPr>
        <p:spPr>
          <a:xfrm>
            <a:off x="543758" y="194954"/>
            <a:ext cx="7772400" cy="1740378"/>
          </a:xfrm>
        </p:spPr>
        <p:txBody>
          <a:bodyPr/>
          <a:lstStyle/>
          <a:p>
            <a:r>
              <a:rPr lang="ru-RU" dirty="0">
                <a:effectLst/>
              </a:rPr>
              <a:t>Уровень безработицы в районе на 60%  выше средней по стране. Наиболее высок он в Республике Тыва – 22%. Доходы населения Восточной Сибири на ¼ ниже средних по России, а в Республике Тыва – в 2 раза ниже, чем в Восточной Сибири в целом. При этом нет ни одного субъекта, где бы среднероссийский уровень доходов был превышен. </a:t>
            </a:r>
          </a:p>
          <a:p>
            <a:endParaRPr lang="ru-RU" dirty="0"/>
          </a:p>
        </p:txBody>
      </p:sp>
      <p:pic>
        <p:nvPicPr>
          <p:cNvPr id="7" name="Рисунок 6">
            <a:extLst>
              <a:ext uri="{FF2B5EF4-FFF2-40B4-BE49-F238E27FC236}">
                <a16:creationId xmlns:a16="http://schemas.microsoft.com/office/drawing/2014/main" id="{4D21094D-65A1-CE5D-A820-75565A7A49CA}"/>
              </a:ext>
            </a:extLst>
          </p:cNvPr>
          <p:cNvPicPr>
            <a:picLocks noChangeAspect="1"/>
          </p:cNvPicPr>
          <p:nvPr/>
        </p:nvPicPr>
        <p:blipFill rotWithShape="1">
          <a:blip r:embed="rId2"/>
          <a:srcRect l="10777" t="15955" r="25728" b="13969"/>
          <a:stretch/>
        </p:blipFill>
        <p:spPr>
          <a:xfrm>
            <a:off x="1056442" y="1986445"/>
            <a:ext cx="7492754" cy="4651465"/>
          </a:xfrm>
          <a:prstGeom prst="rect">
            <a:avLst/>
          </a:prstGeom>
          <a:ln>
            <a:noFill/>
          </a:ln>
          <a:effectLst>
            <a:softEdge rad="112500"/>
          </a:effectLst>
        </p:spPr>
      </p:pic>
    </p:spTree>
    <p:extLst>
      <p:ext uri="{BB962C8B-B14F-4D97-AF65-F5344CB8AC3E}">
        <p14:creationId xmlns:p14="http://schemas.microsoft.com/office/powerpoint/2010/main" val="152757318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817" y="798625"/>
            <a:ext cx="7785715" cy="5839285"/>
          </a:xfrm>
          <a:prstGeom prst="rect">
            <a:avLst/>
          </a:prstGeom>
        </p:spPr>
      </p:pic>
      <p:sp>
        <p:nvSpPr>
          <p:cNvPr id="6" name="Заголовок 1"/>
          <p:cNvSpPr>
            <a:spLocks noGrp="1"/>
          </p:cNvSpPr>
          <p:nvPr>
            <p:ph type="title"/>
          </p:nvPr>
        </p:nvSpPr>
        <p:spPr>
          <a:xfrm>
            <a:off x="3431823" y="0"/>
            <a:ext cx="7871115" cy="1013812"/>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Кызыл</a:t>
            </a:r>
          </a:p>
        </p:txBody>
      </p:sp>
      <p:sp>
        <p:nvSpPr>
          <p:cNvPr id="3" name="Дата 2"/>
          <p:cNvSpPr>
            <a:spLocks noGrp="1"/>
          </p:cNvSpPr>
          <p:nvPr>
            <p:ph type="dt" sz="half" idx="10"/>
          </p:nvPr>
        </p:nvSpPr>
        <p:spPr/>
        <p:txBody>
          <a:bodyPr/>
          <a:lstStyle/>
          <a:p>
            <a:pPr>
              <a:defRPr/>
            </a:pPr>
            <a:fld id="{3550AEFE-F5CD-4D00-A818-EBB645068285}" type="datetime2">
              <a:rPr lang="ru-RU" smtClean="0"/>
              <a:t>вторник, 23 августа 2022 г.</a:t>
            </a:fld>
            <a:endParaRPr lang="ru-RU" dirty="0"/>
          </a:p>
        </p:txBody>
      </p:sp>
      <p:sp>
        <p:nvSpPr>
          <p:cNvPr id="4" name="Номер слайда 3"/>
          <p:cNvSpPr>
            <a:spLocks noGrp="1"/>
          </p:cNvSpPr>
          <p:nvPr>
            <p:ph type="sldNum" sz="quarter" idx="12"/>
          </p:nvPr>
        </p:nvSpPr>
        <p:spPr/>
        <p:txBody>
          <a:bodyPr/>
          <a:lstStyle/>
          <a:p>
            <a:fld id="{C13E2967-603B-4096-9FD7-D96DE56C050C}" type="slidenum">
              <a:rPr lang="ru-RU" smtClean="0"/>
              <a:pPr/>
              <a:t>12</a:t>
            </a:fld>
            <a:endParaRPr lang="ru-RU" dirty="0"/>
          </a:p>
        </p:txBody>
      </p:sp>
    </p:spTree>
    <p:extLst>
      <p:ext uri="{BB962C8B-B14F-4D97-AF65-F5344CB8AC3E}">
        <p14:creationId xmlns:p14="http://schemas.microsoft.com/office/powerpoint/2010/main" val="3812596081"/>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3023451" y="-330232"/>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Хозяйство</a:t>
            </a:r>
          </a:p>
        </p:txBody>
      </p:sp>
      <p:sp>
        <p:nvSpPr>
          <p:cNvPr id="4" name="Номер слайда 3"/>
          <p:cNvSpPr>
            <a:spLocks noGrp="1"/>
          </p:cNvSpPr>
          <p:nvPr>
            <p:ph type="sldNum" sz="quarter" idx="12"/>
          </p:nvPr>
        </p:nvSpPr>
        <p:spPr/>
        <p:txBody>
          <a:bodyPr/>
          <a:lstStyle/>
          <a:p>
            <a:fld id="{C13E2967-603B-4096-9FD7-D96DE56C050C}" type="slidenum">
              <a:rPr lang="ru-RU" smtClean="0"/>
              <a:pPr/>
              <a:t>13</a:t>
            </a:fld>
            <a:endParaRPr lang="ru-RU" dirty="0"/>
          </a:p>
        </p:txBody>
      </p:sp>
      <p:sp>
        <p:nvSpPr>
          <p:cNvPr id="5" name="Объект 4">
            <a:extLst>
              <a:ext uri="{FF2B5EF4-FFF2-40B4-BE49-F238E27FC236}">
                <a16:creationId xmlns:a16="http://schemas.microsoft.com/office/drawing/2014/main" id="{F8944BB2-63AD-B104-12AC-D000592672A4}"/>
              </a:ext>
            </a:extLst>
          </p:cNvPr>
          <p:cNvSpPr>
            <a:spLocks noGrp="1"/>
          </p:cNvSpPr>
          <p:nvPr>
            <p:ph idx="1"/>
          </p:nvPr>
        </p:nvSpPr>
        <p:spPr>
          <a:xfrm>
            <a:off x="675132" y="816391"/>
            <a:ext cx="7772400" cy="4050792"/>
          </a:xfrm>
        </p:spPr>
        <p:txBody>
          <a:bodyPr/>
          <a:lstStyle/>
          <a:p>
            <a:r>
              <a:rPr lang="ru-RU" dirty="0">
                <a:effectLst/>
              </a:rPr>
              <a:t>Освоение Восточной Сибири началось в XVIII в. Уже к середине XIX в. здесь добывалось ¾ российского золота. Набор промышленных отраслей до 50-х гг. ХХ в. был ограниченным, а обрабатывающая промышленность развивалась очень слабо.</a:t>
            </a:r>
          </a:p>
          <a:p>
            <a:endParaRPr lang="ru-RU" dirty="0"/>
          </a:p>
        </p:txBody>
      </p:sp>
      <p:pic>
        <p:nvPicPr>
          <p:cNvPr id="8" name="Рисунок 7">
            <a:extLst>
              <a:ext uri="{FF2B5EF4-FFF2-40B4-BE49-F238E27FC236}">
                <a16:creationId xmlns:a16="http://schemas.microsoft.com/office/drawing/2014/main" id="{65411156-28DA-AB7F-9F60-BD8524B7893C}"/>
              </a:ext>
            </a:extLst>
          </p:cNvPr>
          <p:cNvPicPr>
            <a:picLocks noChangeAspect="1"/>
          </p:cNvPicPr>
          <p:nvPr/>
        </p:nvPicPr>
        <p:blipFill rotWithShape="1">
          <a:blip r:embed="rId2"/>
          <a:srcRect l="16796" t="16991" r="33786" b="19838"/>
          <a:stretch/>
        </p:blipFill>
        <p:spPr>
          <a:xfrm>
            <a:off x="1545379" y="2224755"/>
            <a:ext cx="6214369" cy="4468485"/>
          </a:xfrm>
          <a:prstGeom prst="rect">
            <a:avLst/>
          </a:prstGeom>
          <a:ln>
            <a:noFill/>
          </a:ln>
          <a:effectLst>
            <a:softEdge rad="112500"/>
          </a:effectLst>
        </p:spPr>
      </p:pic>
    </p:spTree>
    <p:extLst>
      <p:ext uri="{BB962C8B-B14F-4D97-AF65-F5344CB8AC3E}">
        <p14:creationId xmlns:p14="http://schemas.microsoft.com/office/powerpoint/2010/main" val="296068812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546581" y="34276"/>
            <a:ext cx="7871115" cy="703094"/>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600" dirty="0">
                <a:solidFill>
                  <a:schemeClr val="tx1"/>
                </a:solidFill>
              </a:rPr>
              <a:t>Золото </a:t>
            </a:r>
          </a:p>
        </p:txBody>
      </p:sp>
      <p:sp>
        <p:nvSpPr>
          <p:cNvPr id="4" name="Номер слайда 3"/>
          <p:cNvSpPr>
            <a:spLocks noGrp="1"/>
          </p:cNvSpPr>
          <p:nvPr>
            <p:ph type="sldNum" sz="quarter" idx="12"/>
          </p:nvPr>
        </p:nvSpPr>
        <p:spPr/>
        <p:txBody>
          <a:bodyPr/>
          <a:lstStyle/>
          <a:p>
            <a:fld id="{C13E2967-603B-4096-9FD7-D96DE56C050C}" type="slidenum">
              <a:rPr lang="ru-RU" smtClean="0"/>
              <a:pPr/>
              <a:t>14</a:t>
            </a:fld>
            <a:endParaRPr lang="ru-RU" dirty="0"/>
          </a:p>
        </p:txBody>
      </p:sp>
      <p:pic>
        <p:nvPicPr>
          <p:cNvPr id="7" name="Рисунок 6">
            <a:extLst>
              <a:ext uri="{FF2B5EF4-FFF2-40B4-BE49-F238E27FC236}">
                <a16:creationId xmlns:a16="http://schemas.microsoft.com/office/drawing/2014/main" id="{44DEA903-1950-5740-29F6-7B87802ED706}"/>
              </a:ext>
            </a:extLst>
          </p:cNvPr>
          <p:cNvPicPr>
            <a:picLocks noChangeAspect="1"/>
          </p:cNvPicPr>
          <p:nvPr/>
        </p:nvPicPr>
        <p:blipFill rotWithShape="1">
          <a:blip r:embed="rId2"/>
          <a:srcRect l="10485" t="12503" r="27379" b="13279"/>
          <a:stretch/>
        </p:blipFill>
        <p:spPr>
          <a:xfrm>
            <a:off x="639192" y="755452"/>
            <a:ext cx="8211845" cy="5517333"/>
          </a:xfrm>
          <a:prstGeom prst="rect">
            <a:avLst/>
          </a:prstGeom>
          <a:ln>
            <a:noFill/>
          </a:ln>
          <a:effectLst>
            <a:softEdge rad="112500"/>
          </a:effectLst>
        </p:spPr>
      </p:pic>
    </p:spTree>
    <p:extLst>
      <p:ext uri="{BB962C8B-B14F-4D97-AF65-F5344CB8AC3E}">
        <p14:creationId xmlns:p14="http://schemas.microsoft.com/office/powerpoint/2010/main" val="215049707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416593" y="-273869"/>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Особенности хозяйства</a:t>
            </a:r>
          </a:p>
        </p:txBody>
      </p:sp>
      <p:sp>
        <p:nvSpPr>
          <p:cNvPr id="4" name="Номер слайда 3"/>
          <p:cNvSpPr>
            <a:spLocks noGrp="1"/>
          </p:cNvSpPr>
          <p:nvPr>
            <p:ph type="sldNum" sz="quarter" idx="12"/>
          </p:nvPr>
        </p:nvSpPr>
        <p:spPr/>
        <p:txBody>
          <a:bodyPr/>
          <a:lstStyle/>
          <a:p>
            <a:fld id="{C13E2967-603B-4096-9FD7-D96DE56C050C}" type="slidenum">
              <a:rPr lang="ru-RU" smtClean="0"/>
              <a:pPr/>
              <a:t>15</a:t>
            </a:fld>
            <a:endParaRPr lang="ru-RU" dirty="0"/>
          </a:p>
        </p:txBody>
      </p:sp>
      <p:sp>
        <p:nvSpPr>
          <p:cNvPr id="5" name="Объект 4">
            <a:extLst>
              <a:ext uri="{FF2B5EF4-FFF2-40B4-BE49-F238E27FC236}">
                <a16:creationId xmlns:a16="http://schemas.microsoft.com/office/drawing/2014/main" id="{68FFA21F-06C4-5CFC-0132-51E06BCC8C9E}"/>
              </a:ext>
            </a:extLst>
          </p:cNvPr>
          <p:cNvSpPr>
            <a:spLocks noGrp="1"/>
          </p:cNvSpPr>
          <p:nvPr>
            <p:ph idx="1"/>
          </p:nvPr>
        </p:nvSpPr>
        <p:spPr>
          <a:xfrm>
            <a:off x="675132" y="789757"/>
            <a:ext cx="7772400" cy="4050792"/>
          </a:xfrm>
        </p:spPr>
        <p:txBody>
          <a:bodyPr/>
          <a:lstStyle/>
          <a:p>
            <a:r>
              <a:rPr lang="ru-RU" dirty="0">
                <a:effectLst/>
              </a:rPr>
              <a:t>Восточная Сибирь произ­водит 5%  ВВП страны. Хозяйство района в основном ориентировано на добычу и переработку сырья. Роль обрабатывающей промышленности невелика, за исключением оборонных отраслей.</a:t>
            </a:r>
          </a:p>
          <a:p>
            <a:endParaRPr lang="ru-RU" dirty="0"/>
          </a:p>
        </p:txBody>
      </p:sp>
      <p:pic>
        <p:nvPicPr>
          <p:cNvPr id="8" name="Рисунок 7">
            <a:extLst>
              <a:ext uri="{FF2B5EF4-FFF2-40B4-BE49-F238E27FC236}">
                <a16:creationId xmlns:a16="http://schemas.microsoft.com/office/drawing/2014/main" id="{E242BED8-62E0-9DD7-FF76-1FFC600D7DD3}"/>
              </a:ext>
            </a:extLst>
          </p:cNvPr>
          <p:cNvPicPr>
            <a:picLocks noChangeAspect="1"/>
          </p:cNvPicPr>
          <p:nvPr/>
        </p:nvPicPr>
        <p:blipFill rotWithShape="1">
          <a:blip r:embed="rId2"/>
          <a:srcRect l="18640" t="21244" r="35049" b="24499"/>
          <a:stretch/>
        </p:blipFill>
        <p:spPr>
          <a:xfrm>
            <a:off x="1341193" y="2015992"/>
            <a:ext cx="6897949" cy="4545887"/>
          </a:xfrm>
          <a:prstGeom prst="rect">
            <a:avLst/>
          </a:prstGeom>
        </p:spPr>
      </p:pic>
    </p:spTree>
    <p:extLst>
      <p:ext uri="{BB962C8B-B14F-4D97-AF65-F5344CB8AC3E}">
        <p14:creationId xmlns:p14="http://schemas.microsoft.com/office/powerpoint/2010/main" val="140587743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13E2967-603B-4096-9FD7-D96DE56C050C}" type="slidenum">
              <a:rPr lang="ru-RU" smtClean="0"/>
              <a:pPr/>
              <a:t>16</a:t>
            </a:fld>
            <a:endParaRPr lang="ru-RU" dirty="0"/>
          </a:p>
        </p:txBody>
      </p:sp>
      <p:sp>
        <p:nvSpPr>
          <p:cNvPr id="8" name="TextBox 7">
            <a:extLst>
              <a:ext uri="{FF2B5EF4-FFF2-40B4-BE49-F238E27FC236}">
                <a16:creationId xmlns:a16="http://schemas.microsoft.com/office/drawing/2014/main" id="{4AA5C0CA-AC4D-7C8B-5B3B-3AF0C8A4EA0E}"/>
              </a:ext>
            </a:extLst>
          </p:cNvPr>
          <p:cNvSpPr txBox="1"/>
          <p:nvPr/>
        </p:nvSpPr>
        <p:spPr>
          <a:xfrm>
            <a:off x="528954" y="220090"/>
            <a:ext cx="7954392" cy="1477328"/>
          </a:xfrm>
          <a:prstGeom prst="rect">
            <a:avLst/>
          </a:prstGeom>
          <a:noFill/>
        </p:spPr>
        <p:txBody>
          <a:bodyPr wrap="square">
            <a:spAutoFit/>
          </a:bodyPr>
          <a:lstStyle/>
          <a:p>
            <a:pPr algn="just"/>
            <a:r>
              <a:rPr lang="ru-RU" dirty="0">
                <a:effectLst/>
              </a:rPr>
              <a:t>Территориальную структуру хозяйства слагают три крупных подрайона. На севере расположен Но­рильский подрайон. Из-за отсутствия железной доро­ги он изолирован; от остальной территории Восточной Сибири. Связь с Норильском осуществляется по Северному морскому пути, воздушным транспортом и в летнюю навигацию по Енисею. </a:t>
            </a:r>
          </a:p>
        </p:txBody>
      </p:sp>
      <p:pic>
        <p:nvPicPr>
          <p:cNvPr id="9" name="Рисунок 8">
            <a:extLst>
              <a:ext uri="{FF2B5EF4-FFF2-40B4-BE49-F238E27FC236}">
                <a16:creationId xmlns:a16="http://schemas.microsoft.com/office/drawing/2014/main" id="{D3D28BF2-313B-7CCA-A699-63164775E4B6}"/>
              </a:ext>
            </a:extLst>
          </p:cNvPr>
          <p:cNvPicPr>
            <a:picLocks noChangeAspect="1"/>
          </p:cNvPicPr>
          <p:nvPr/>
        </p:nvPicPr>
        <p:blipFill rotWithShape="1">
          <a:blip r:embed="rId2"/>
          <a:srcRect l="9320" t="16335" r="26602" b="20356"/>
          <a:stretch/>
        </p:blipFill>
        <p:spPr>
          <a:xfrm>
            <a:off x="445681" y="1766189"/>
            <a:ext cx="8277695" cy="4600381"/>
          </a:xfrm>
          <a:prstGeom prst="rect">
            <a:avLst/>
          </a:prstGeom>
        </p:spPr>
      </p:pic>
    </p:spTree>
    <p:extLst>
      <p:ext uri="{BB962C8B-B14F-4D97-AF65-F5344CB8AC3E}">
        <p14:creationId xmlns:p14="http://schemas.microsoft.com/office/powerpoint/2010/main" val="3096899814"/>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644235" y="264572"/>
            <a:ext cx="7871115" cy="703094"/>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600" dirty="0">
                <a:solidFill>
                  <a:schemeClr val="tx1"/>
                </a:solidFill>
              </a:rPr>
              <a:t>Электроэнергетика</a:t>
            </a:r>
          </a:p>
        </p:txBody>
      </p:sp>
      <p:sp>
        <p:nvSpPr>
          <p:cNvPr id="4" name="Номер слайда 3"/>
          <p:cNvSpPr>
            <a:spLocks noGrp="1"/>
          </p:cNvSpPr>
          <p:nvPr>
            <p:ph type="sldNum" sz="quarter" idx="12"/>
          </p:nvPr>
        </p:nvSpPr>
        <p:spPr/>
        <p:txBody>
          <a:bodyPr/>
          <a:lstStyle/>
          <a:p>
            <a:fld id="{C13E2967-603B-4096-9FD7-D96DE56C050C}" type="slidenum">
              <a:rPr lang="ru-RU" smtClean="0"/>
              <a:pPr/>
              <a:t>17</a:t>
            </a:fld>
            <a:endParaRPr lang="ru-RU" dirty="0"/>
          </a:p>
        </p:txBody>
      </p:sp>
      <p:sp>
        <p:nvSpPr>
          <p:cNvPr id="9" name="TextBox 8">
            <a:extLst>
              <a:ext uri="{FF2B5EF4-FFF2-40B4-BE49-F238E27FC236}">
                <a16:creationId xmlns:a16="http://schemas.microsoft.com/office/drawing/2014/main" id="{97498A8F-1B8E-D817-39D7-C4E1D2777159}"/>
              </a:ext>
            </a:extLst>
          </p:cNvPr>
          <p:cNvSpPr txBox="1"/>
          <p:nvPr/>
        </p:nvSpPr>
        <p:spPr>
          <a:xfrm>
            <a:off x="397325" y="967666"/>
            <a:ext cx="8118025" cy="1200329"/>
          </a:xfrm>
          <a:prstGeom prst="rect">
            <a:avLst/>
          </a:prstGeom>
          <a:noFill/>
        </p:spPr>
        <p:txBody>
          <a:bodyPr wrap="square">
            <a:spAutoFit/>
          </a:bodyPr>
          <a:lstStyle/>
          <a:p>
            <a:pPr algn="just"/>
            <a:r>
              <a:rPr lang="ru-RU" dirty="0">
                <a:effectLst/>
              </a:rPr>
              <a:t>Электроэнергетика Восточной Сибири имеет общегосударственное значение. По производству электроэнергии в расчёте на одного жителя район занимает 1-е место в стране. Здесь расположен крупнейший в России Ангаре-Енисейский каскад ГЭС. </a:t>
            </a:r>
          </a:p>
        </p:txBody>
      </p:sp>
      <p:pic>
        <p:nvPicPr>
          <p:cNvPr id="10" name="Рисунок 9">
            <a:extLst>
              <a:ext uri="{FF2B5EF4-FFF2-40B4-BE49-F238E27FC236}">
                <a16:creationId xmlns:a16="http://schemas.microsoft.com/office/drawing/2014/main" id="{C6259A80-ABF2-5381-D22F-69592AAF7BC2}"/>
              </a:ext>
            </a:extLst>
          </p:cNvPr>
          <p:cNvPicPr>
            <a:picLocks noChangeAspect="1"/>
          </p:cNvPicPr>
          <p:nvPr/>
        </p:nvPicPr>
        <p:blipFill rotWithShape="1">
          <a:blip r:embed="rId2"/>
          <a:srcRect l="15437" t="16742" r="31941" b="20194"/>
          <a:stretch/>
        </p:blipFill>
        <p:spPr>
          <a:xfrm>
            <a:off x="1167160" y="2098405"/>
            <a:ext cx="6955908" cy="4689108"/>
          </a:xfrm>
          <a:prstGeom prst="rect">
            <a:avLst/>
          </a:prstGeom>
          <a:ln>
            <a:noFill/>
          </a:ln>
          <a:effectLst>
            <a:softEdge rad="112500"/>
          </a:effectLst>
        </p:spPr>
      </p:pic>
    </p:spTree>
    <p:extLst>
      <p:ext uri="{BB962C8B-B14F-4D97-AF65-F5344CB8AC3E}">
        <p14:creationId xmlns:p14="http://schemas.microsoft.com/office/powerpoint/2010/main" val="3096797919"/>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729" y="660557"/>
            <a:ext cx="7969804" cy="5977353"/>
          </a:xfrm>
          <a:prstGeom prst="rect">
            <a:avLst/>
          </a:prstGeom>
          <a:ln>
            <a:noFill/>
          </a:ln>
          <a:effectLst>
            <a:softEdge rad="112500"/>
          </a:effectLst>
        </p:spPr>
      </p:pic>
      <p:sp>
        <p:nvSpPr>
          <p:cNvPr id="6" name="Заголовок 1"/>
          <p:cNvSpPr>
            <a:spLocks noGrp="1"/>
          </p:cNvSpPr>
          <p:nvPr>
            <p:ph type="title"/>
          </p:nvPr>
        </p:nvSpPr>
        <p:spPr>
          <a:xfrm>
            <a:off x="1665167" y="0"/>
            <a:ext cx="7871115" cy="660557"/>
          </a:xfrm>
          <a:effectLst>
            <a:outerShdw blurRad="57150" dist="19050" dir="5400000" algn="ctr" rotWithShape="0">
              <a:srgbClr val="000000">
                <a:alpha val="63000"/>
              </a:srgbClr>
            </a:outerShdw>
            <a:softEdge rad="177800"/>
          </a:effectLst>
        </p:spPr>
        <p:txBody>
          <a:bodyPr rtlCol="0">
            <a:normAutofit fontScale="90000"/>
          </a:bodyPr>
          <a:lstStyle/>
          <a:p>
            <a:pPr fontAlgn="auto">
              <a:spcAft>
                <a:spcPts val="0"/>
              </a:spcAft>
              <a:defRPr/>
            </a:pPr>
            <a:r>
              <a:rPr lang="ru-RU" dirty="0">
                <a:solidFill>
                  <a:schemeClr val="tx1"/>
                </a:solidFill>
              </a:rPr>
              <a:t>Красноярская ГЭС  </a:t>
            </a:r>
          </a:p>
        </p:txBody>
      </p:sp>
      <p:sp>
        <p:nvSpPr>
          <p:cNvPr id="3" name="Дата 2"/>
          <p:cNvSpPr>
            <a:spLocks noGrp="1"/>
          </p:cNvSpPr>
          <p:nvPr>
            <p:ph type="dt" sz="half" idx="10"/>
          </p:nvPr>
        </p:nvSpPr>
        <p:spPr/>
        <p:txBody>
          <a:bodyPr/>
          <a:lstStyle/>
          <a:p>
            <a:pPr>
              <a:defRPr/>
            </a:pPr>
            <a:fld id="{3550AEFE-F5CD-4D00-A818-EBB645068285}" type="datetime2">
              <a:rPr lang="ru-RU" smtClean="0"/>
              <a:t>вторник, 23 августа 2022 г.</a:t>
            </a:fld>
            <a:endParaRPr lang="ru-RU" dirty="0"/>
          </a:p>
        </p:txBody>
      </p:sp>
      <p:sp>
        <p:nvSpPr>
          <p:cNvPr id="4" name="Номер слайда 3"/>
          <p:cNvSpPr>
            <a:spLocks noGrp="1"/>
          </p:cNvSpPr>
          <p:nvPr>
            <p:ph type="sldNum" sz="quarter" idx="12"/>
          </p:nvPr>
        </p:nvSpPr>
        <p:spPr/>
        <p:txBody>
          <a:bodyPr/>
          <a:lstStyle/>
          <a:p>
            <a:fld id="{C13E2967-603B-4096-9FD7-D96DE56C050C}" type="slidenum">
              <a:rPr lang="ru-RU" smtClean="0"/>
              <a:pPr/>
              <a:t>18</a:t>
            </a:fld>
            <a:endParaRPr lang="ru-RU" dirty="0"/>
          </a:p>
        </p:txBody>
      </p:sp>
    </p:spTree>
    <p:extLst>
      <p:ext uri="{BB962C8B-B14F-4D97-AF65-F5344CB8AC3E}">
        <p14:creationId xmlns:p14="http://schemas.microsoft.com/office/powerpoint/2010/main" val="257743017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272885" y="78141"/>
            <a:ext cx="7871115" cy="649828"/>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Цветная промышленность</a:t>
            </a:r>
          </a:p>
        </p:txBody>
      </p:sp>
      <p:sp>
        <p:nvSpPr>
          <p:cNvPr id="4" name="Номер слайда 3"/>
          <p:cNvSpPr>
            <a:spLocks noGrp="1"/>
          </p:cNvSpPr>
          <p:nvPr>
            <p:ph type="sldNum" sz="quarter" idx="12"/>
          </p:nvPr>
        </p:nvSpPr>
        <p:spPr/>
        <p:txBody>
          <a:bodyPr/>
          <a:lstStyle/>
          <a:p>
            <a:fld id="{C13E2967-603B-4096-9FD7-D96DE56C050C}" type="slidenum">
              <a:rPr lang="ru-RU" smtClean="0"/>
              <a:pPr/>
              <a:t>19</a:t>
            </a:fld>
            <a:endParaRPr lang="ru-RU" dirty="0"/>
          </a:p>
        </p:txBody>
      </p:sp>
      <p:sp>
        <p:nvSpPr>
          <p:cNvPr id="9" name="TextBox 8">
            <a:extLst>
              <a:ext uri="{FF2B5EF4-FFF2-40B4-BE49-F238E27FC236}">
                <a16:creationId xmlns:a16="http://schemas.microsoft.com/office/drawing/2014/main" id="{71843A8B-79B0-F6AB-7796-27BC06505ABE}"/>
              </a:ext>
            </a:extLst>
          </p:cNvPr>
          <p:cNvSpPr txBox="1"/>
          <p:nvPr/>
        </p:nvSpPr>
        <p:spPr>
          <a:xfrm>
            <a:off x="301840" y="841523"/>
            <a:ext cx="8318377" cy="1754326"/>
          </a:xfrm>
          <a:prstGeom prst="rect">
            <a:avLst/>
          </a:prstGeom>
          <a:noFill/>
        </p:spPr>
        <p:txBody>
          <a:bodyPr wrap="square">
            <a:spAutoFit/>
          </a:bodyPr>
          <a:lstStyle/>
          <a:p>
            <a:pPr algn="just"/>
            <a:r>
              <a:rPr lang="ru-RU" dirty="0">
                <a:effectLst/>
              </a:rPr>
              <a:t>Восточная Сибирь – ведущий район страны по  уровню развития цветной металлургии.  </a:t>
            </a:r>
          </a:p>
          <a:p>
            <a:pPr algn="just"/>
            <a:r>
              <a:rPr lang="ru-RU" dirty="0">
                <a:effectLst/>
              </a:rPr>
              <a:t>Главная отрасль – производство алюминия. На юге района на местном и привозном глинозёме и дешёвой электроэнергии работают одни из крупнейших в мире алюминиевых заводов – Братский, Красноярский, Саяногорский, Норильский.  </a:t>
            </a:r>
          </a:p>
        </p:txBody>
      </p:sp>
      <p:pic>
        <p:nvPicPr>
          <p:cNvPr id="10" name="Рисунок 9">
            <a:extLst>
              <a:ext uri="{FF2B5EF4-FFF2-40B4-BE49-F238E27FC236}">
                <a16:creationId xmlns:a16="http://schemas.microsoft.com/office/drawing/2014/main" id="{54C34DFF-D5E8-6477-173C-D33BD00633B1}"/>
              </a:ext>
            </a:extLst>
          </p:cNvPr>
          <p:cNvPicPr>
            <a:picLocks noChangeAspect="1"/>
          </p:cNvPicPr>
          <p:nvPr/>
        </p:nvPicPr>
        <p:blipFill rotWithShape="1">
          <a:blip r:embed="rId2"/>
          <a:srcRect l="12524" t="14747" r="29321" b="18112"/>
          <a:stretch/>
        </p:blipFill>
        <p:spPr>
          <a:xfrm>
            <a:off x="1533087" y="2709403"/>
            <a:ext cx="6077826" cy="3947036"/>
          </a:xfrm>
          <a:prstGeom prst="rect">
            <a:avLst/>
          </a:prstGeom>
          <a:ln>
            <a:noFill/>
          </a:ln>
          <a:effectLst>
            <a:softEdge rad="112500"/>
          </a:effectLst>
        </p:spPr>
      </p:pic>
    </p:spTree>
    <p:extLst>
      <p:ext uri="{BB962C8B-B14F-4D97-AF65-F5344CB8AC3E}">
        <p14:creationId xmlns:p14="http://schemas.microsoft.com/office/powerpoint/2010/main" val="2539203506"/>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7C109FA-D0BF-919D-4719-141A8EE9EDE2}"/>
              </a:ext>
            </a:extLst>
          </p:cNvPr>
          <p:cNvSpPr>
            <a:spLocks noGrp="1" noChangeArrowheads="1"/>
          </p:cNvSpPr>
          <p:nvPr>
            <p:ph type="ctrTitle"/>
          </p:nvPr>
        </p:nvSpPr>
        <p:spPr>
          <a:xfrm>
            <a:off x="644996" y="1700808"/>
            <a:ext cx="7854007" cy="2209800"/>
          </a:xfrm>
        </p:spPr>
        <p:txBody>
          <a:bodyPr/>
          <a:lstStyle/>
          <a:p>
            <a:pPr algn="ctr" fontAlgn="auto">
              <a:spcAft>
                <a:spcPts val="0"/>
              </a:spcAft>
              <a:defRPr/>
            </a:pPr>
            <a:r>
              <a:rPr lang="ru-RU" altLang="ru-RU" sz="4800" b="1" dirty="0"/>
              <a:t>Население и хозяйство Восточной Сибири</a:t>
            </a:r>
          </a:p>
        </p:txBody>
      </p:sp>
      <p:sp>
        <p:nvSpPr>
          <p:cNvPr id="4" name="Прямоугольник 3">
            <a:extLst>
              <a:ext uri="{FF2B5EF4-FFF2-40B4-BE49-F238E27FC236}">
                <a16:creationId xmlns:a16="http://schemas.microsoft.com/office/drawing/2014/main" id="{746C0A83-A0A5-3E2F-D4C8-81644D139976}"/>
              </a:ext>
            </a:extLst>
          </p:cNvPr>
          <p:cNvSpPr/>
          <p:nvPr/>
        </p:nvSpPr>
        <p:spPr>
          <a:xfrm>
            <a:off x="2484438" y="4437063"/>
            <a:ext cx="4787900" cy="646112"/>
          </a:xfrm>
          <a:prstGeom prst="rect">
            <a:avLst/>
          </a:prstGeom>
        </p:spPr>
        <p:txBody>
          <a:bodyPr>
            <a:spAutoFit/>
          </a:bodyPr>
          <a:lstStyle/>
          <a:p>
            <a:pPr eaLnBrk="1" fontAlgn="auto" hangingPunct="1">
              <a:spcBef>
                <a:spcPts val="0"/>
              </a:spcBef>
              <a:spcAft>
                <a:spcPts val="0"/>
              </a:spcAft>
              <a:defRPr/>
            </a:pPr>
            <a:r>
              <a:rPr lang="ru-RU" b="1" dirty="0">
                <a:solidFill>
                  <a:schemeClr val="accent6">
                    <a:lumMod val="50000"/>
                  </a:schemeClr>
                </a:solidFill>
                <a:latin typeface="Arial" charset="0"/>
              </a:rPr>
              <a:t>Выполнила: учитель географии</a:t>
            </a:r>
          </a:p>
          <a:p>
            <a:pPr eaLnBrk="1" fontAlgn="auto" hangingPunct="1">
              <a:spcBef>
                <a:spcPts val="0"/>
              </a:spcBef>
              <a:spcAft>
                <a:spcPts val="0"/>
              </a:spcAft>
              <a:defRPr/>
            </a:pPr>
            <a:r>
              <a:rPr lang="ru-RU" b="1" dirty="0">
                <a:solidFill>
                  <a:schemeClr val="accent6">
                    <a:lumMod val="50000"/>
                  </a:schemeClr>
                </a:solidFill>
                <a:latin typeface="Arial" charset="0"/>
              </a:rPr>
              <a:t>Фролова Юлия Владимировна</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a:extLst>
              <a:ext uri="{FF2B5EF4-FFF2-40B4-BE49-F238E27FC236}">
                <a16:creationId xmlns:a16="http://schemas.microsoft.com/office/drawing/2014/main" id="{1BAFED55-A8AA-CB07-6031-7528C5DBC52B}"/>
              </a:ext>
            </a:extLst>
          </p:cNvPr>
          <p:cNvPicPr>
            <a:picLocks noGrp="1" noChangeAspect="1"/>
          </p:cNvPicPr>
          <p:nvPr>
            <p:ph idx="1"/>
          </p:nvPr>
        </p:nvPicPr>
        <p:blipFill rotWithShape="1">
          <a:blip r:embed="rId2"/>
          <a:srcRect l="9939" t="14737" r="25718" b="21311"/>
          <a:stretch/>
        </p:blipFill>
        <p:spPr>
          <a:xfrm>
            <a:off x="183829" y="1109710"/>
            <a:ext cx="8776341" cy="4906764"/>
          </a:xfrm>
        </p:spPr>
      </p:pic>
      <p:sp>
        <p:nvSpPr>
          <p:cNvPr id="5" name="Номер слайда 4">
            <a:extLst>
              <a:ext uri="{FF2B5EF4-FFF2-40B4-BE49-F238E27FC236}">
                <a16:creationId xmlns:a16="http://schemas.microsoft.com/office/drawing/2014/main" id="{5DF4B2BC-D501-B576-13A2-C2D4427CE806}"/>
              </a:ext>
            </a:extLst>
          </p:cNvPr>
          <p:cNvSpPr>
            <a:spLocks noGrp="1"/>
          </p:cNvSpPr>
          <p:nvPr>
            <p:ph type="sldNum" sz="quarter" idx="12"/>
          </p:nvPr>
        </p:nvSpPr>
        <p:spPr/>
        <p:txBody>
          <a:bodyPr/>
          <a:lstStyle/>
          <a:p>
            <a:fld id="{C13E2967-603B-4096-9FD7-D96DE56C050C}" type="slidenum">
              <a:rPr lang="ru-RU" smtClean="0"/>
              <a:pPr/>
              <a:t>20</a:t>
            </a:fld>
            <a:endParaRPr lang="ru-RU" dirty="0"/>
          </a:p>
        </p:txBody>
      </p:sp>
    </p:spTree>
    <p:extLst>
      <p:ext uri="{BB962C8B-B14F-4D97-AF65-F5344CB8AC3E}">
        <p14:creationId xmlns:p14="http://schemas.microsoft.com/office/powerpoint/2010/main" val="2137069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507" y="1142289"/>
            <a:ext cx="7493839" cy="5620379"/>
          </a:xfrm>
          <a:prstGeom prst="rect">
            <a:avLst/>
          </a:prstGeom>
          <a:ln>
            <a:noFill/>
          </a:ln>
          <a:effectLst>
            <a:softEdge rad="112500"/>
          </a:effectLst>
        </p:spPr>
      </p:pic>
      <p:sp>
        <p:nvSpPr>
          <p:cNvPr id="6" name="Заголовок 1"/>
          <p:cNvSpPr>
            <a:spLocks noGrp="1"/>
          </p:cNvSpPr>
          <p:nvPr>
            <p:ph type="title"/>
          </p:nvPr>
        </p:nvSpPr>
        <p:spPr>
          <a:xfrm>
            <a:off x="612231" y="-108291"/>
            <a:ext cx="7871115" cy="1408364"/>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600" dirty="0">
                <a:solidFill>
                  <a:schemeClr val="tx1"/>
                </a:solidFill>
              </a:rPr>
              <a:t>Саяногорский </a:t>
            </a:r>
            <a:r>
              <a:rPr lang="ru-RU" sz="3600" dirty="0" err="1">
                <a:solidFill>
                  <a:schemeClr val="tx1"/>
                </a:solidFill>
              </a:rPr>
              <a:t>аллюминиевый</a:t>
            </a:r>
            <a:r>
              <a:rPr lang="ru-RU" sz="3600" dirty="0">
                <a:solidFill>
                  <a:schemeClr val="tx1"/>
                </a:solidFill>
              </a:rPr>
              <a:t> завод </a:t>
            </a:r>
          </a:p>
        </p:txBody>
      </p:sp>
      <p:sp>
        <p:nvSpPr>
          <p:cNvPr id="4" name="Номер слайда 3"/>
          <p:cNvSpPr>
            <a:spLocks noGrp="1"/>
          </p:cNvSpPr>
          <p:nvPr>
            <p:ph type="sldNum" sz="quarter" idx="12"/>
          </p:nvPr>
        </p:nvSpPr>
        <p:spPr/>
        <p:txBody>
          <a:bodyPr/>
          <a:lstStyle/>
          <a:p>
            <a:fld id="{C13E2967-603B-4096-9FD7-D96DE56C050C}" type="slidenum">
              <a:rPr lang="ru-RU" smtClean="0"/>
              <a:pPr/>
              <a:t>21</a:t>
            </a:fld>
            <a:endParaRPr lang="ru-RU" dirty="0"/>
          </a:p>
        </p:txBody>
      </p:sp>
    </p:spTree>
    <p:extLst>
      <p:ext uri="{BB962C8B-B14F-4D97-AF65-F5344CB8AC3E}">
        <p14:creationId xmlns:p14="http://schemas.microsoft.com/office/powerpoint/2010/main" val="134687818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272885" y="-347987"/>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лесная промышленность </a:t>
            </a:r>
          </a:p>
        </p:txBody>
      </p:sp>
      <p:sp>
        <p:nvSpPr>
          <p:cNvPr id="4" name="Номер слайда 3"/>
          <p:cNvSpPr>
            <a:spLocks noGrp="1"/>
          </p:cNvSpPr>
          <p:nvPr>
            <p:ph type="sldNum" sz="quarter" idx="12"/>
          </p:nvPr>
        </p:nvSpPr>
        <p:spPr/>
        <p:txBody>
          <a:bodyPr/>
          <a:lstStyle/>
          <a:p>
            <a:fld id="{C13E2967-603B-4096-9FD7-D96DE56C050C}" type="slidenum">
              <a:rPr lang="ru-RU" smtClean="0"/>
              <a:pPr/>
              <a:t>22</a:t>
            </a:fld>
            <a:endParaRPr lang="ru-RU" dirty="0"/>
          </a:p>
        </p:txBody>
      </p:sp>
      <p:sp>
        <p:nvSpPr>
          <p:cNvPr id="9" name="TextBox 8">
            <a:extLst>
              <a:ext uri="{FF2B5EF4-FFF2-40B4-BE49-F238E27FC236}">
                <a16:creationId xmlns:a16="http://schemas.microsoft.com/office/drawing/2014/main" id="{8E315F9A-FE7C-077B-E203-9446F0A27AE0}"/>
              </a:ext>
            </a:extLst>
          </p:cNvPr>
          <p:cNvSpPr txBox="1"/>
          <p:nvPr/>
        </p:nvSpPr>
        <p:spPr>
          <a:xfrm>
            <a:off x="559292" y="619593"/>
            <a:ext cx="7989903" cy="1754326"/>
          </a:xfrm>
          <a:prstGeom prst="rect">
            <a:avLst/>
          </a:prstGeom>
          <a:noFill/>
        </p:spPr>
        <p:txBody>
          <a:bodyPr wrap="square">
            <a:spAutoFit/>
          </a:bodyPr>
          <a:lstStyle/>
          <a:p>
            <a:pPr algn="just"/>
            <a:r>
              <a:rPr lang="ru-RU" dirty="0">
                <a:effectLst/>
              </a:rPr>
              <a:t>Лесная промышленность Восточной Сибири производит около ⅛ всей продукции отрасли в стране. Она базируется на огромных запасах высококачественного леса. По его заготовке район занимает 2-е место после Европейского Севера. Основная часть продукции производится на крупных лесопромышленных комплексах в Братске, Усть-Илимске, Красноярске. </a:t>
            </a:r>
          </a:p>
        </p:txBody>
      </p:sp>
      <p:pic>
        <p:nvPicPr>
          <p:cNvPr id="10" name="Рисунок 9">
            <a:extLst>
              <a:ext uri="{FF2B5EF4-FFF2-40B4-BE49-F238E27FC236}">
                <a16:creationId xmlns:a16="http://schemas.microsoft.com/office/drawing/2014/main" id="{61F6BA09-9DCA-AC87-B8C8-F0D494631EF6}"/>
              </a:ext>
            </a:extLst>
          </p:cNvPr>
          <p:cNvPicPr>
            <a:picLocks noChangeAspect="1"/>
          </p:cNvPicPr>
          <p:nvPr/>
        </p:nvPicPr>
        <p:blipFill rotWithShape="1">
          <a:blip r:embed="rId2"/>
          <a:srcRect l="14758" t="20787" r="30777" b="24844"/>
          <a:stretch/>
        </p:blipFill>
        <p:spPr>
          <a:xfrm>
            <a:off x="1008348" y="2440719"/>
            <a:ext cx="7474998" cy="4197191"/>
          </a:xfrm>
          <a:prstGeom prst="rect">
            <a:avLst/>
          </a:prstGeom>
          <a:ln>
            <a:noFill/>
          </a:ln>
          <a:effectLst>
            <a:softEdge rad="112500"/>
          </a:effectLst>
        </p:spPr>
      </p:pic>
    </p:spTree>
    <p:extLst>
      <p:ext uri="{BB962C8B-B14F-4D97-AF65-F5344CB8AC3E}">
        <p14:creationId xmlns:p14="http://schemas.microsoft.com/office/powerpoint/2010/main" val="80871528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19" y="730502"/>
            <a:ext cx="8038386" cy="6056476"/>
          </a:xfrm>
          <a:prstGeom prst="rect">
            <a:avLst/>
          </a:prstGeom>
          <a:ln>
            <a:noFill/>
          </a:ln>
          <a:effectLst>
            <a:softEdge rad="112500"/>
          </a:effectLst>
        </p:spPr>
      </p:pic>
      <p:sp>
        <p:nvSpPr>
          <p:cNvPr id="6" name="Заголовок 1"/>
          <p:cNvSpPr>
            <a:spLocks noGrp="1"/>
          </p:cNvSpPr>
          <p:nvPr>
            <p:ph type="title"/>
          </p:nvPr>
        </p:nvSpPr>
        <p:spPr>
          <a:xfrm>
            <a:off x="2703855" y="0"/>
            <a:ext cx="7871115" cy="725675"/>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dirty="0">
                <a:solidFill>
                  <a:schemeClr val="tx1"/>
                </a:solidFill>
              </a:rPr>
              <a:t>Усть-Илимск </a:t>
            </a:r>
          </a:p>
        </p:txBody>
      </p:sp>
      <p:sp>
        <p:nvSpPr>
          <p:cNvPr id="3" name="Дата 2"/>
          <p:cNvSpPr>
            <a:spLocks noGrp="1"/>
          </p:cNvSpPr>
          <p:nvPr>
            <p:ph type="dt" sz="half" idx="10"/>
          </p:nvPr>
        </p:nvSpPr>
        <p:spPr/>
        <p:txBody>
          <a:bodyPr/>
          <a:lstStyle/>
          <a:p>
            <a:pPr>
              <a:defRPr/>
            </a:pPr>
            <a:fld id="{3550AEFE-F5CD-4D00-A818-EBB645068285}" type="datetime2">
              <a:rPr lang="ru-RU" smtClean="0"/>
              <a:t>вторник, 23 августа 2022 г.</a:t>
            </a:fld>
            <a:endParaRPr lang="ru-RU" dirty="0"/>
          </a:p>
        </p:txBody>
      </p:sp>
      <p:sp>
        <p:nvSpPr>
          <p:cNvPr id="4" name="Номер слайда 3"/>
          <p:cNvSpPr>
            <a:spLocks noGrp="1"/>
          </p:cNvSpPr>
          <p:nvPr>
            <p:ph type="sldNum" sz="quarter" idx="12"/>
          </p:nvPr>
        </p:nvSpPr>
        <p:spPr/>
        <p:txBody>
          <a:bodyPr/>
          <a:lstStyle/>
          <a:p>
            <a:fld id="{C13E2967-603B-4096-9FD7-D96DE56C050C}" type="slidenum">
              <a:rPr lang="ru-RU" smtClean="0"/>
              <a:pPr/>
              <a:t>23</a:t>
            </a:fld>
            <a:endParaRPr lang="ru-RU" dirty="0"/>
          </a:p>
        </p:txBody>
      </p:sp>
    </p:spTree>
    <p:extLst>
      <p:ext uri="{BB962C8B-B14F-4D97-AF65-F5344CB8AC3E}">
        <p14:creationId xmlns:p14="http://schemas.microsoft.com/office/powerpoint/2010/main" val="189671892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860476" y="-294722"/>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Сельское хозяйство </a:t>
            </a:r>
          </a:p>
        </p:txBody>
      </p:sp>
      <p:sp>
        <p:nvSpPr>
          <p:cNvPr id="4" name="Номер слайда 3"/>
          <p:cNvSpPr>
            <a:spLocks noGrp="1"/>
          </p:cNvSpPr>
          <p:nvPr>
            <p:ph type="sldNum" sz="quarter" idx="12"/>
          </p:nvPr>
        </p:nvSpPr>
        <p:spPr/>
        <p:txBody>
          <a:bodyPr/>
          <a:lstStyle/>
          <a:p>
            <a:fld id="{C13E2967-603B-4096-9FD7-D96DE56C050C}" type="slidenum">
              <a:rPr lang="ru-RU" smtClean="0"/>
              <a:pPr/>
              <a:t>24</a:t>
            </a:fld>
            <a:endParaRPr lang="ru-RU" dirty="0"/>
          </a:p>
        </p:txBody>
      </p:sp>
      <p:sp>
        <p:nvSpPr>
          <p:cNvPr id="5" name="Объект 4">
            <a:extLst>
              <a:ext uri="{FF2B5EF4-FFF2-40B4-BE49-F238E27FC236}">
                <a16:creationId xmlns:a16="http://schemas.microsoft.com/office/drawing/2014/main" id="{2558479D-DEE3-AEA9-C0E0-CB36572904F2}"/>
              </a:ext>
            </a:extLst>
          </p:cNvPr>
          <p:cNvSpPr>
            <a:spLocks noGrp="1"/>
          </p:cNvSpPr>
          <p:nvPr>
            <p:ph idx="1"/>
          </p:nvPr>
        </p:nvSpPr>
        <p:spPr>
          <a:xfrm>
            <a:off x="463858" y="851902"/>
            <a:ext cx="8245136" cy="4050792"/>
          </a:xfrm>
        </p:spPr>
        <p:txBody>
          <a:bodyPr/>
          <a:lstStyle/>
          <a:p>
            <a:r>
              <a:rPr lang="ru-RU" dirty="0">
                <a:effectLst/>
              </a:rPr>
              <a:t>Из-за суровых природных условий уровень развития сельского хозяйства в Восточной Сибири невысок: здесь производится около 5% сельскохозяйственной продукции страны. На долю района приходится всего 10%  сельскохозяйственных угодий и 6 % пашни. Угодья составляют около 20%  площади района, но более половины из них – это пастбища и сенокосы.</a:t>
            </a:r>
          </a:p>
          <a:p>
            <a:endParaRPr lang="ru-RU" dirty="0"/>
          </a:p>
        </p:txBody>
      </p:sp>
      <p:pic>
        <p:nvPicPr>
          <p:cNvPr id="8" name="Рисунок 7">
            <a:extLst>
              <a:ext uri="{FF2B5EF4-FFF2-40B4-BE49-F238E27FC236}">
                <a16:creationId xmlns:a16="http://schemas.microsoft.com/office/drawing/2014/main" id="{F34BE19B-3CAF-3858-120A-E4740E576331}"/>
              </a:ext>
            </a:extLst>
          </p:cNvPr>
          <p:cNvPicPr>
            <a:picLocks noChangeAspect="1"/>
          </p:cNvPicPr>
          <p:nvPr/>
        </p:nvPicPr>
        <p:blipFill rotWithShape="1">
          <a:blip r:embed="rId2"/>
          <a:srcRect l="9709" t="11813" r="25921" b="16903"/>
          <a:stretch/>
        </p:blipFill>
        <p:spPr>
          <a:xfrm>
            <a:off x="1265067" y="2546829"/>
            <a:ext cx="6613865" cy="4119948"/>
          </a:xfrm>
          <a:prstGeom prst="rect">
            <a:avLst/>
          </a:prstGeom>
          <a:ln>
            <a:noFill/>
          </a:ln>
          <a:effectLst>
            <a:softEdge rad="112500"/>
          </a:effectLst>
        </p:spPr>
      </p:pic>
    </p:spTree>
    <p:extLst>
      <p:ext uri="{BB962C8B-B14F-4D97-AF65-F5344CB8AC3E}">
        <p14:creationId xmlns:p14="http://schemas.microsoft.com/office/powerpoint/2010/main" val="341750696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2837019" y="-330232"/>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Сфера услуг</a:t>
            </a:r>
          </a:p>
        </p:txBody>
      </p:sp>
      <p:sp>
        <p:nvSpPr>
          <p:cNvPr id="4" name="Номер слайда 3"/>
          <p:cNvSpPr>
            <a:spLocks noGrp="1"/>
          </p:cNvSpPr>
          <p:nvPr>
            <p:ph type="sldNum" sz="quarter" idx="12"/>
          </p:nvPr>
        </p:nvSpPr>
        <p:spPr/>
        <p:txBody>
          <a:bodyPr/>
          <a:lstStyle/>
          <a:p>
            <a:fld id="{C13E2967-603B-4096-9FD7-D96DE56C050C}" type="slidenum">
              <a:rPr lang="ru-RU" smtClean="0"/>
              <a:pPr/>
              <a:t>25</a:t>
            </a:fld>
            <a:endParaRPr lang="ru-RU" dirty="0"/>
          </a:p>
        </p:txBody>
      </p:sp>
      <p:sp>
        <p:nvSpPr>
          <p:cNvPr id="9" name="TextBox 8">
            <a:extLst>
              <a:ext uri="{FF2B5EF4-FFF2-40B4-BE49-F238E27FC236}">
                <a16:creationId xmlns:a16="http://schemas.microsoft.com/office/drawing/2014/main" id="{D72CAEC9-B779-166A-BFDF-E8DC047DBF09}"/>
              </a:ext>
            </a:extLst>
          </p:cNvPr>
          <p:cNvSpPr txBox="1"/>
          <p:nvPr/>
        </p:nvSpPr>
        <p:spPr>
          <a:xfrm>
            <a:off x="608062" y="755433"/>
            <a:ext cx="7871114" cy="1477328"/>
          </a:xfrm>
          <a:prstGeom prst="rect">
            <a:avLst/>
          </a:prstGeom>
          <a:noFill/>
        </p:spPr>
        <p:txBody>
          <a:bodyPr wrap="square">
            <a:spAutoFit/>
          </a:bodyPr>
          <a:lstStyle/>
          <a:p>
            <a:pPr algn="just"/>
            <a:r>
              <a:rPr lang="ru-RU" dirty="0">
                <a:effectLst/>
              </a:rPr>
              <a:t>В связи с большим количеством ввозимых и вывозимых грузов, значительной величиной транзитных перевозок транспорт имеет для Восточной Сибири очень большое значение. Но развит он пока недостаточно. Большая часть поселений Восточной Сибири удалена от железных дорог более чем на 300 км. </a:t>
            </a:r>
          </a:p>
        </p:txBody>
      </p:sp>
      <p:pic>
        <p:nvPicPr>
          <p:cNvPr id="10" name="Рисунок 9">
            <a:extLst>
              <a:ext uri="{FF2B5EF4-FFF2-40B4-BE49-F238E27FC236}">
                <a16:creationId xmlns:a16="http://schemas.microsoft.com/office/drawing/2014/main" id="{1DFD9E3A-F996-7B01-50C4-0ADC86D44CEE}"/>
              </a:ext>
            </a:extLst>
          </p:cNvPr>
          <p:cNvPicPr>
            <a:picLocks noChangeAspect="1"/>
          </p:cNvPicPr>
          <p:nvPr/>
        </p:nvPicPr>
        <p:blipFill rotWithShape="1">
          <a:blip r:embed="rId2"/>
          <a:srcRect l="12524" t="13366" r="26213" b="14315"/>
          <a:stretch/>
        </p:blipFill>
        <p:spPr>
          <a:xfrm>
            <a:off x="1167413" y="2163797"/>
            <a:ext cx="6809173" cy="4521464"/>
          </a:xfrm>
          <a:prstGeom prst="rect">
            <a:avLst/>
          </a:prstGeom>
          <a:ln>
            <a:noFill/>
          </a:ln>
          <a:effectLst>
            <a:softEdge rad="112500"/>
          </a:effectLst>
        </p:spPr>
      </p:pic>
    </p:spTree>
    <p:extLst>
      <p:ext uri="{BB962C8B-B14F-4D97-AF65-F5344CB8AC3E}">
        <p14:creationId xmlns:p14="http://schemas.microsoft.com/office/powerpoint/2010/main" val="1091916336"/>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138" y="817907"/>
            <a:ext cx="7629233" cy="5715103"/>
          </a:xfrm>
          <a:prstGeom prst="rect">
            <a:avLst/>
          </a:prstGeom>
          <a:ln>
            <a:noFill/>
          </a:ln>
          <a:effectLst>
            <a:softEdge rad="112500"/>
          </a:effectLst>
        </p:spPr>
      </p:pic>
      <p:sp>
        <p:nvSpPr>
          <p:cNvPr id="6" name="Заголовок 1"/>
          <p:cNvSpPr>
            <a:spLocks noGrp="1"/>
          </p:cNvSpPr>
          <p:nvPr>
            <p:ph type="title"/>
          </p:nvPr>
        </p:nvSpPr>
        <p:spPr>
          <a:xfrm>
            <a:off x="636442" y="-330232"/>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Транссибирская магистраль </a:t>
            </a:r>
          </a:p>
        </p:txBody>
      </p:sp>
      <p:sp>
        <p:nvSpPr>
          <p:cNvPr id="3" name="Дата 2"/>
          <p:cNvSpPr>
            <a:spLocks noGrp="1"/>
          </p:cNvSpPr>
          <p:nvPr>
            <p:ph type="dt" sz="half" idx="10"/>
          </p:nvPr>
        </p:nvSpPr>
        <p:spPr/>
        <p:txBody>
          <a:bodyPr/>
          <a:lstStyle/>
          <a:p>
            <a:pPr>
              <a:defRPr/>
            </a:pPr>
            <a:fld id="{3550AEFE-F5CD-4D00-A818-EBB645068285}" type="datetime2">
              <a:rPr lang="ru-RU" smtClean="0"/>
              <a:t>вторник, 23 августа 2022 г.</a:t>
            </a:fld>
            <a:endParaRPr lang="ru-RU" dirty="0"/>
          </a:p>
        </p:txBody>
      </p:sp>
      <p:sp>
        <p:nvSpPr>
          <p:cNvPr id="4" name="Номер слайда 3"/>
          <p:cNvSpPr>
            <a:spLocks noGrp="1"/>
          </p:cNvSpPr>
          <p:nvPr>
            <p:ph type="sldNum" sz="quarter" idx="12"/>
          </p:nvPr>
        </p:nvSpPr>
        <p:spPr/>
        <p:txBody>
          <a:bodyPr/>
          <a:lstStyle/>
          <a:p>
            <a:fld id="{C13E2967-603B-4096-9FD7-D96DE56C050C}" type="slidenum">
              <a:rPr lang="ru-RU" smtClean="0"/>
              <a:pPr/>
              <a:t>26</a:t>
            </a:fld>
            <a:endParaRPr lang="ru-RU" dirty="0"/>
          </a:p>
        </p:txBody>
      </p:sp>
    </p:spTree>
    <p:extLst>
      <p:ext uri="{BB962C8B-B14F-4D97-AF65-F5344CB8AC3E}">
        <p14:creationId xmlns:p14="http://schemas.microsoft.com/office/powerpoint/2010/main" val="3015951437"/>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7A2519-8E4F-CDC2-8C33-2EC664491D55}"/>
              </a:ext>
            </a:extLst>
          </p:cNvPr>
          <p:cNvSpPr>
            <a:spLocks noGrp="1"/>
          </p:cNvSpPr>
          <p:nvPr>
            <p:ph type="title"/>
          </p:nvPr>
        </p:nvSpPr>
        <p:spPr>
          <a:xfrm>
            <a:off x="675132" y="85137"/>
            <a:ext cx="7772400" cy="696098"/>
          </a:xfrm>
        </p:spPr>
        <p:txBody>
          <a:bodyPr/>
          <a:lstStyle/>
          <a:p>
            <a:pPr algn="ctr"/>
            <a:r>
              <a:rPr lang="ru-RU" dirty="0"/>
              <a:t>Горы</a:t>
            </a:r>
          </a:p>
        </p:txBody>
      </p:sp>
      <p:sp>
        <p:nvSpPr>
          <p:cNvPr id="3" name="Объект 2">
            <a:extLst>
              <a:ext uri="{FF2B5EF4-FFF2-40B4-BE49-F238E27FC236}">
                <a16:creationId xmlns:a16="http://schemas.microsoft.com/office/drawing/2014/main" id="{4FF51FCC-2678-F0CD-0128-B5BCABAF867C}"/>
              </a:ext>
            </a:extLst>
          </p:cNvPr>
          <p:cNvSpPr>
            <a:spLocks noGrp="1"/>
          </p:cNvSpPr>
          <p:nvPr>
            <p:ph idx="1"/>
          </p:nvPr>
        </p:nvSpPr>
        <p:spPr>
          <a:xfrm>
            <a:off x="710946" y="893005"/>
            <a:ext cx="7772400" cy="5991628"/>
          </a:xfrm>
        </p:spPr>
        <p:txBody>
          <a:bodyPr>
            <a:normAutofit fontScale="92500" lnSpcReduction="10000"/>
          </a:bodyPr>
          <a:lstStyle/>
          <a:p>
            <a:pPr algn="l"/>
            <a:r>
              <a:rPr lang="ru-RU" sz="2800" b="1" i="0" dirty="0">
                <a:solidFill>
                  <a:srgbClr val="202122"/>
                </a:solidFill>
                <a:effectLst/>
                <a:latin typeface="Arial" panose="020B0604020202020204" pitchFamily="34" charset="0"/>
              </a:rPr>
              <a:t>Восточно-Сибирские горы</a:t>
            </a:r>
            <a:r>
              <a:rPr lang="ru-RU" sz="2800" b="0" i="0" dirty="0">
                <a:solidFill>
                  <a:srgbClr val="202122"/>
                </a:solidFill>
                <a:effectLst/>
                <a:latin typeface="Arial" panose="020B0604020202020204" pitchFamily="34" charset="0"/>
              </a:rPr>
              <a:t> или </a:t>
            </a:r>
            <a:r>
              <a:rPr lang="ru-RU" sz="2800" b="1" i="0" dirty="0">
                <a:solidFill>
                  <a:srgbClr val="202122"/>
                </a:solidFill>
                <a:effectLst/>
                <a:latin typeface="Arial" panose="020B0604020202020204" pitchFamily="34" charset="0"/>
              </a:rPr>
              <a:t>Восточно-Сибирское нагорье</a:t>
            </a:r>
            <a:r>
              <a:rPr lang="ru-RU" sz="2800" b="0" i="0" dirty="0">
                <a:solidFill>
                  <a:srgbClr val="202122"/>
                </a:solidFill>
                <a:effectLst/>
                <a:latin typeface="Arial" panose="020B0604020202020204" pitchFamily="34" charset="0"/>
              </a:rPr>
              <a:t> (</a:t>
            </a:r>
            <a:r>
              <a:rPr lang="ru-RU" sz="2800" b="0" i="0" u="none" strike="noStrike" dirty="0">
                <a:solidFill>
                  <a:srgbClr val="0645AD"/>
                </a:solidFill>
                <a:effectLst/>
                <a:latin typeface="Arial" panose="020B0604020202020204" pitchFamily="34" charset="0"/>
                <a:hlinkClick r:id="rId2" tooltip="Русский язык"/>
              </a:rPr>
              <a:t>русский</a:t>
            </a:r>
            <a:r>
              <a:rPr lang="ru-RU" sz="2800" b="0" i="0" dirty="0">
                <a:solidFill>
                  <a:srgbClr val="202122"/>
                </a:solidFill>
                <a:effectLst/>
                <a:latin typeface="Arial" panose="020B0604020202020204" pitchFamily="34" charset="0"/>
              </a:rPr>
              <a:t>: Восточно-Сибирское нагорье) - одна из крупнейших горных систем </a:t>
            </a:r>
            <a:r>
              <a:rPr lang="ru-RU" sz="2800" b="0" i="0" u="none" strike="noStrike" dirty="0">
                <a:solidFill>
                  <a:srgbClr val="0645AD"/>
                </a:solidFill>
                <a:effectLst/>
                <a:latin typeface="Arial" panose="020B0604020202020204" pitchFamily="34" charset="0"/>
                <a:hlinkClick r:id="rId3" tooltip="Российская Федерация"/>
              </a:rPr>
              <a:t>Российской Федерации</a:t>
            </a:r>
            <a:r>
              <a:rPr lang="ru-RU" sz="2800" b="0" i="0" dirty="0">
                <a:solidFill>
                  <a:srgbClr val="202122"/>
                </a:solidFill>
                <a:effectLst/>
                <a:latin typeface="Arial" panose="020B0604020202020204" pitchFamily="34" charset="0"/>
              </a:rPr>
              <a:t>. </a:t>
            </a:r>
          </a:p>
          <a:p>
            <a:pPr algn="l"/>
            <a:r>
              <a:rPr lang="ru-RU" sz="2800" b="0" i="0" dirty="0">
                <a:solidFill>
                  <a:srgbClr val="202122"/>
                </a:solidFill>
                <a:effectLst/>
                <a:latin typeface="Arial" panose="020B0604020202020204" pitchFamily="34" charset="0"/>
              </a:rPr>
              <a:t>Они расположены между </a:t>
            </a:r>
            <a:r>
              <a:rPr lang="ru-RU" sz="2800" b="0" i="0" u="none" strike="noStrike" dirty="0">
                <a:solidFill>
                  <a:srgbClr val="0645AD"/>
                </a:solidFill>
                <a:effectLst/>
                <a:latin typeface="Arial" panose="020B0604020202020204" pitchFamily="34" charset="0"/>
                <a:hlinkClick r:id="rId4" tooltip="Центрально-Якутская низменность"/>
              </a:rPr>
              <a:t>Центрально-Якутской низменностью</a:t>
            </a:r>
            <a:r>
              <a:rPr lang="ru-RU" sz="2800" b="0" i="0" dirty="0">
                <a:solidFill>
                  <a:srgbClr val="202122"/>
                </a:solidFill>
                <a:effectLst/>
                <a:latin typeface="Arial" panose="020B0604020202020204" pitchFamily="34" charset="0"/>
              </a:rPr>
              <a:t> и </a:t>
            </a:r>
            <a:r>
              <a:rPr lang="ru-RU" sz="2800" b="0" i="0" u="none" strike="noStrike" dirty="0">
                <a:solidFill>
                  <a:srgbClr val="0645AD"/>
                </a:solidFill>
                <a:effectLst/>
                <a:latin typeface="Arial" panose="020B0604020202020204" pitchFamily="34" charset="0"/>
                <a:hlinkClick r:id="rId5" tooltip="Берингов пролив"/>
              </a:rPr>
              <a:t>Беринговым проливом</a:t>
            </a:r>
            <a:r>
              <a:rPr lang="ru-RU" sz="2800" b="0" i="0" dirty="0">
                <a:solidFill>
                  <a:srgbClr val="202122"/>
                </a:solidFill>
                <a:effectLst/>
                <a:latin typeface="Arial" panose="020B0604020202020204" pitchFamily="34" charset="0"/>
              </a:rPr>
              <a:t> в </a:t>
            </a:r>
            <a:r>
              <a:rPr lang="ru-RU" sz="2800" b="0" i="0" u="none" strike="noStrike" dirty="0">
                <a:solidFill>
                  <a:srgbClr val="0645AD"/>
                </a:solidFill>
                <a:effectLst/>
                <a:latin typeface="Arial" panose="020B0604020202020204" pitchFamily="34" charset="0"/>
                <a:hlinkClick r:id="rId6" tooltip="Дальневосточный федеральный округ"/>
              </a:rPr>
              <a:t>Дальневосточном федеральном округе</a:t>
            </a:r>
            <a:r>
              <a:rPr lang="ru-RU" sz="2800" b="0" i="0" dirty="0">
                <a:solidFill>
                  <a:srgbClr val="202122"/>
                </a:solidFill>
                <a:effectLst/>
                <a:latin typeface="Arial" panose="020B0604020202020204" pitchFamily="34" charset="0"/>
              </a:rPr>
              <a:t> и Северо-Восточной </a:t>
            </a:r>
            <a:r>
              <a:rPr lang="ru-RU" sz="2800" b="0" i="0" u="none" strike="noStrike" dirty="0">
                <a:solidFill>
                  <a:srgbClr val="0645AD"/>
                </a:solidFill>
                <a:effectLst/>
                <a:latin typeface="Arial" panose="020B0604020202020204" pitchFamily="34" charset="0"/>
                <a:hlinkClick r:id="rId7" tooltip="Сибирь"/>
              </a:rPr>
              <a:t>Сибири</a:t>
            </a:r>
            <a:r>
              <a:rPr lang="ru-RU" sz="2800" b="0" i="0" dirty="0">
                <a:solidFill>
                  <a:srgbClr val="202122"/>
                </a:solidFill>
                <a:effectLst/>
                <a:latin typeface="Arial" panose="020B0604020202020204" pitchFamily="34" charset="0"/>
              </a:rPr>
              <a:t>. Вся территория Восточно-Сибирской системы имеет очень низкую плотность населения.</a:t>
            </a:r>
            <a:r>
              <a:rPr lang="ru-RU" sz="2800" b="0" i="0" u="none" strike="noStrike" baseline="30000" dirty="0">
                <a:solidFill>
                  <a:srgbClr val="0645AD"/>
                </a:solidFill>
                <a:effectLst/>
                <a:latin typeface="Arial" panose="020B0604020202020204" pitchFamily="34" charset="0"/>
                <a:hlinkClick r:id="rId8"/>
              </a:rPr>
              <a:t>[1]</a:t>
            </a:r>
            <a:r>
              <a:rPr lang="ru-RU" sz="2800" b="0" i="0" dirty="0">
                <a:solidFill>
                  <a:srgbClr val="202122"/>
                </a:solidFill>
                <a:effectLst/>
                <a:latin typeface="Arial" panose="020B0604020202020204" pitchFamily="34" charset="0"/>
              </a:rPr>
              <a:t> Территория горной системы является одним из </a:t>
            </a:r>
            <a:r>
              <a:rPr lang="ru-RU" sz="2800" b="0" i="0" u="none" strike="noStrike" dirty="0">
                <a:solidFill>
                  <a:srgbClr val="0645AD"/>
                </a:solidFill>
                <a:effectLst/>
                <a:latin typeface="Arial" panose="020B0604020202020204" pitchFamily="34" charset="0"/>
                <a:hlinkClick r:id="rId9" tooltip="Великие регионы России"/>
              </a:rPr>
              <a:t>Великих регионов России</a:t>
            </a:r>
            <a:r>
              <a:rPr lang="ru-RU" sz="2800" b="0" i="0" dirty="0">
                <a:solidFill>
                  <a:srgbClr val="202122"/>
                </a:solidFill>
                <a:effectLst/>
                <a:latin typeface="Arial" panose="020B0604020202020204" pitchFamily="34" charset="0"/>
              </a:rPr>
              <a:t>.</a:t>
            </a:r>
          </a:p>
          <a:p>
            <a:pPr algn="l"/>
            <a:r>
              <a:rPr lang="ru-RU" sz="2800" b="0" i="0" dirty="0">
                <a:solidFill>
                  <a:srgbClr val="202122"/>
                </a:solidFill>
                <a:effectLst/>
                <a:latin typeface="Arial" panose="020B0604020202020204" pitchFamily="34" charset="0"/>
              </a:rPr>
              <a:t>В некоторых районах Восточно-Сибирских гор, таких как </a:t>
            </a:r>
            <a:r>
              <a:rPr lang="ru-RU" sz="2800" b="0" i="0" u="none" strike="noStrike" dirty="0" err="1">
                <a:solidFill>
                  <a:srgbClr val="0645AD"/>
                </a:solidFill>
                <a:effectLst/>
                <a:latin typeface="Arial" panose="020B0604020202020204" pitchFamily="34" charset="0"/>
                <a:hlinkClick r:id="rId10" tooltip="Кисиляхский хребет"/>
              </a:rPr>
              <a:t>Кисиляхский</a:t>
            </a:r>
            <a:r>
              <a:rPr lang="ru-RU" sz="2800" b="0" i="0" u="none" strike="noStrike" dirty="0">
                <a:solidFill>
                  <a:srgbClr val="0645AD"/>
                </a:solidFill>
                <a:effectLst/>
                <a:latin typeface="Arial" panose="020B0604020202020204" pitchFamily="34" charset="0"/>
                <a:hlinkClick r:id="rId10" tooltip="Кисиляхский хребет"/>
              </a:rPr>
              <a:t> хребет</a:t>
            </a:r>
            <a:r>
              <a:rPr lang="ru-RU" sz="2800" b="0" i="0" dirty="0">
                <a:solidFill>
                  <a:srgbClr val="202122"/>
                </a:solidFill>
                <a:effectLst/>
                <a:latin typeface="Arial" panose="020B0604020202020204" pitchFamily="34" charset="0"/>
              </a:rPr>
              <a:t> и </a:t>
            </a:r>
            <a:r>
              <a:rPr lang="ru-RU" sz="2800" b="0" i="0" u="none" strike="noStrike" dirty="0">
                <a:solidFill>
                  <a:srgbClr val="0645AD"/>
                </a:solidFill>
                <a:effectLst/>
                <a:latin typeface="Arial" panose="020B0604020202020204" pitchFamily="34" charset="0"/>
                <a:hlinkClick r:id="rId11" tooltip="Плато Оймякон"/>
              </a:rPr>
              <a:t>плато Оймякон</a:t>
            </a:r>
            <a:r>
              <a:rPr lang="ru-RU" sz="2800" b="0" i="0" dirty="0">
                <a:solidFill>
                  <a:srgbClr val="202122"/>
                </a:solidFill>
                <a:effectLst/>
                <a:latin typeface="Arial" panose="020B0604020202020204" pitchFamily="34" charset="0"/>
              </a:rPr>
              <a:t>, есть </a:t>
            </a:r>
            <a:r>
              <a:rPr lang="ru-RU" sz="2800" b="0" i="0" u="none" strike="noStrike" dirty="0" err="1">
                <a:solidFill>
                  <a:srgbClr val="0645AD"/>
                </a:solidFill>
                <a:effectLst/>
                <a:latin typeface="Arial" panose="020B0604020202020204" pitchFamily="34" charset="0"/>
                <a:hlinkClick r:id="rId12" tooltip="Кигилях"/>
              </a:rPr>
              <a:t>кигиляхи</a:t>
            </a:r>
            <a:r>
              <a:rPr lang="ru-RU" sz="2800" b="0" i="0" dirty="0">
                <a:solidFill>
                  <a:srgbClr val="202122"/>
                </a:solidFill>
                <a:effectLst/>
                <a:latin typeface="Arial" panose="020B0604020202020204" pitchFamily="34" charset="0"/>
              </a:rPr>
              <a:t>, </a:t>
            </a:r>
            <a:r>
              <a:rPr lang="ru-RU" sz="2800" b="0" i="0" u="none" strike="noStrike" dirty="0">
                <a:solidFill>
                  <a:srgbClr val="0645AD"/>
                </a:solidFill>
                <a:effectLst/>
                <a:latin typeface="Arial" panose="020B0604020202020204" pitchFamily="34" charset="0"/>
                <a:hlinkClick r:id="rId13" tooltip="Скальные образования"/>
              </a:rPr>
              <a:t>скальные образования</a:t>
            </a:r>
            <a:r>
              <a:rPr lang="ru-RU" sz="2800" b="0" i="0" dirty="0">
                <a:solidFill>
                  <a:srgbClr val="202122"/>
                </a:solidFill>
                <a:effectLst/>
                <a:latin typeface="Arial" panose="020B0604020202020204" pitchFamily="34" charset="0"/>
              </a:rPr>
              <a:t>, которые высоко ценятся в культуре </a:t>
            </a:r>
            <a:r>
              <a:rPr lang="ru-RU" sz="2800" b="0" i="0" u="sng" dirty="0">
                <a:solidFill>
                  <a:srgbClr val="0645AD"/>
                </a:solidFill>
                <a:effectLst/>
                <a:latin typeface="Arial" panose="020B0604020202020204" pitchFamily="34" charset="0"/>
                <a:hlinkClick r:id="rId14"/>
              </a:rPr>
              <a:t>якутов</a:t>
            </a:r>
            <a:r>
              <a:rPr lang="ru-RU" sz="2800" b="0" i="0" dirty="0">
                <a:solidFill>
                  <a:srgbClr val="202122"/>
                </a:solidFill>
                <a:effectLst/>
                <a:latin typeface="Arial" panose="020B0604020202020204" pitchFamily="34" charset="0"/>
              </a:rPr>
              <a:t>.</a:t>
            </a:r>
            <a:r>
              <a:rPr lang="ru-RU" sz="2800" b="0" i="0" u="none" strike="noStrike" baseline="30000" dirty="0">
                <a:solidFill>
                  <a:srgbClr val="0645AD"/>
                </a:solidFill>
                <a:effectLst/>
                <a:latin typeface="Arial" panose="020B0604020202020204" pitchFamily="34" charset="0"/>
                <a:hlinkClick r:id="rId15"/>
              </a:rPr>
              <a:t>[2]</a:t>
            </a:r>
            <a:endParaRPr lang="ru-RU" sz="2800" b="0" i="0" dirty="0">
              <a:solidFill>
                <a:srgbClr val="202122"/>
              </a:solidFill>
              <a:effectLst/>
              <a:latin typeface="Arial" panose="020B0604020202020204" pitchFamily="34" charset="0"/>
            </a:endParaRPr>
          </a:p>
          <a:p>
            <a:endParaRPr lang="ru-RU" dirty="0"/>
          </a:p>
        </p:txBody>
      </p:sp>
      <p:sp>
        <p:nvSpPr>
          <p:cNvPr id="5" name="Номер слайда 4">
            <a:extLst>
              <a:ext uri="{FF2B5EF4-FFF2-40B4-BE49-F238E27FC236}">
                <a16:creationId xmlns:a16="http://schemas.microsoft.com/office/drawing/2014/main" id="{F6A75A8E-2396-4100-8FD5-CDC05C482B17}"/>
              </a:ext>
            </a:extLst>
          </p:cNvPr>
          <p:cNvSpPr>
            <a:spLocks noGrp="1"/>
          </p:cNvSpPr>
          <p:nvPr>
            <p:ph type="sldNum" sz="quarter" idx="12"/>
          </p:nvPr>
        </p:nvSpPr>
        <p:spPr/>
        <p:txBody>
          <a:bodyPr/>
          <a:lstStyle/>
          <a:p>
            <a:fld id="{C13E2967-603B-4096-9FD7-D96DE56C050C}" type="slidenum">
              <a:rPr lang="ru-RU" smtClean="0"/>
              <a:pPr/>
              <a:t>27</a:t>
            </a:fld>
            <a:endParaRPr lang="ru-RU" dirty="0"/>
          </a:p>
        </p:txBody>
      </p:sp>
    </p:spTree>
    <p:extLst>
      <p:ext uri="{BB962C8B-B14F-4D97-AF65-F5344CB8AC3E}">
        <p14:creationId xmlns:p14="http://schemas.microsoft.com/office/powerpoint/2010/main" val="1608463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D2AFEE-C59B-3081-36DD-9C70DCDB01A4}"/>
              </a:ext>
            </a:extLst>
          </p:cNvPr>
          <p:cNvSpPr>
            <a:spLocks noGrp="1"/>
          </p:cNvSpPr>
          <p:nvPr>
            <p:ph type="title"/>
          </p:nvPr>
        </p:nvSpPr>
        <p:spPr/>
        <p:txBody>
          <a:bodyPr/>
          <a:lstStyle/>
          <a:p>
            <a:endParaRPr lang="ru-RU"/>
          </a:p>
        </p:txBody>
      </p:sp>
      <p:pic>
        <p:nvPicPr>
          <p:cNvPr id="7" name="Объект 6">
            <a:extLst>
              <a:ext uri="{FF2B5EF4-FFF2-40B4-BE49-F238E27FC236}">
                <a16:creationId xmlns:a16="http://schemas.microsoft.com/office/drawing/2014/main" id="{D39269E6-E64F-40AB-A269-4B586F4F9AD8}"/>
              </a:ext>
            </a:extLst>
          </p:cNvPr>
          <p:cNvPicPr>
            <a:picLocks noGrp="1" noChangeAspect="1"/>
          </p:cNvPicPr>
          <p:nvPr>
            <p:ph idx="1"/>
          </p:nvPr>
        </p:nvPicPr>
        <p:blipFill rotWithShape="1">
          <a:blip r:embed="rId2"/>
          <a:srcRect l="9817" t="11416" r="25964" b="13860"/>
          <a:stretch/>
        </p:blipFill>
        <p:spPr>
          <a:xfrm>
            <a:off x="401731" y="699516"/>
            <a:ext cx="8340538" cy="5458968"/>
          </a:xfrm>
          <a:prstGeom prst="rect">
            <a:avLst/>
          </a:prstGeom>
          <a:ln>
            <a:noFill/>
          </a:ln>
          <a:effectLst>
            <a:softEdge rad="112500"/>
          </a:effectLst>
        </p:spPr>
      </p:pic>
      <p:sp>
        <p:nvSpPr>
          <p:cNvPr id="5" name="Номер слайда 4">
            <a:extLst>
              <a:ext uri="{FF2B5EF4-FFF2-40B4-BE49-F238E27FC236}">
                <a16:creationId xmlns:a16="http://schemas.microsoft.com/office/drawing/2014/main" id="{ED0EACF9-5DC0-CC1A-CAFF-B35AC1355B0C}"/>
              </a:ext>
            </a:extLst>
          </p:cNvPr>
          <p:cNvSpPr>
            <a:spLocks noGrp="1"/>
          </p:cNvSpPr>
          <p:nvPr>
            <p:ph type="sldNum" sz="quarter" idx="12"/>
          </p:nvPr>
        </p:nvSpPr>
        <p:spPr/>
        <p:txBody>
          <a:bodyPr/>
          <a:lstStyle/>
          <a:p>
            <a:fld id="{C13E2967-603B-4096-9FD7-D96DE56C050C}" type="slidenum">
              <a:rPr lang="ru-RU" smtClean="0"/>
              <a:pPr/>
              <a:t>28</a:t>
            </a:fld>
            <a:endParaRPr lang="ru-RU" dirty="0"/>
          </a:p>
        </p:txBody>
      </p:sp>
    </p:spTree>
    <p:extLst>
      <p:ext uri="{BB962C8B-B14F-4D97-AF65-F5344CB8AC3E}">
        <p14:creationId xmlns:p14="http://schemas.microsoft.com/office/powerpoint/2010/main" val="1305019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569112-8113-A9D0-9DE3-BF51621BB542}"/>
              </a:ext>
            </a:extLst>
          </p:cNvPr>
          <p:cNvSpPr>
            <a:spLocks noGrp="1"/>
          </p:cNvSpPr>
          <p:nvPr>
            <p:ph type="title"/>
          </p:nvPr>
        </p:nvSpPr>
        <p:spPr/>
        <p:txBody>
          <a:bodyPr/>
          <a:lstStyle/>
          <a:p>
            <a:endParaRPr lang="ru-RU" dirty="0"/>
          </a:p>
        </p:txBody>
      </p:sp>
      <p:pic>
        <p:nvPicPr>
          <p:cNvPr id="7" name="Объект 6">
            <a:extLst>
              <a:ext uri="{FF2B5EF4-FFF2-40B4-BE49-F238E27FC236}">
                <a16:creationId xmlns:a16="http://schemas.microsoft.com/office/drawing/2014/main" id="{A84BC2D9-E5D0-ADD5-2619-B2F9B41DB024}"/>
              </a:ext>
            </a:extLst>
          </p:cNvPr>
          <p:cNvPicPr>
            <a:picLocks noGrp="1" noChangeAspect="1"/>
          </p:cNvPicPr>
          <p:nvPr>
            <p:ph idx="1"/>
          </p:nvPr>
        </p:nvPicPr>
        <p:blipFill rotWithShape="1">
          <a:blip r:embed="rId2"/>
          <a:srcRect l="13761" t="11635" r="29292" b="13203"/>
          <a:stretch/>
        </p:blipFill>
        <p:spPr>
          <a:xfrm>
            <a:off x="710947" y="381012"/>
            <a:ext cx="7772399" cy="5770415"/>
          </a:xfrm>
          <a:prstGeom prst="rect">
            <a:avLst/>
          </a:prstGeom>
          <a:ln>
            <a:noFill/>
          </a:ln>
          <a:effectLst>
            <a:softEdge rad="112500"/>
          </a:effectLst>
        </p:spPr>
      </p:pic>
      <p:sp>
        <p:nvSpPr>
          <p:cNvPr id="5" name="Номер слайда 4">
            <a:extLst>
              <a:ext uri="{FF2B5EF4-FFF2-40B4-BE49-F238E27FC236}">
                <a16:creationId xmlns:a16="http://schemas.microsoft.com/office/drawing/2014/main" id="{27D3AC71-4DA4-1CF0-A1FA-EAF5F4F04286}"/>
              </a:ext>
            </a:extLst>
          </p:cNvPr>
          <p:cNvSpPr>
            <a:spLocks noGrp="1"/>
          </p:cNvSpPr>
          <p:nvPr>
            <p:ph type="sldNum" sz="quarter" idx="12"/>
          </p:nvPr>
        </p:nvSpPr>
        <p:spPr/>
        <p:txBody>
          <a:bodyPr/>
          <a:lstStyle/>
          <a:p>
            <a:fld id="{C13E2967-603B-4096-9FD7-D96DE56C050C}" type="slidenum">
              <a:rPr lang="ru-RU" smtClean="0"/>
              <a:pPr/>
              <a:t>29</a:t>
            </a:fld>
            <a:endParaRPr lang="ru-RU" dirty="0"/>
          </a:p>
        </p:txBody>
      </p:sp>
    </p:spTree>
    <p:extLst>
      <p:ext uri="{BB962C8B-B14F-4D97-AF65-F5344CB8AC3E}">
        <p14:creationId xmlns:p14="http://schemas.microsoft.com/office/powerpoint/2010/main" val="3495405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644235" y="264572"/>
            <a:ext cx="7871115" cy="809626"/>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600" dirty="0">
                <a:solidFill>
                  <a:schemeClr val="tx1"/>
                </a:solidFill>
              </a:rPr>
              <a:t>Население</a:t>
            </a:r>
          </a:p>
        </p:txBody>
      </p:sp>
      <p:sp>
        <p:nvSpPr>
          <p:cNvPr id="4" name="Номер слайда 3"/>
          <p:cNvSpPr>
            <a:spLocks noGrp="1"/>
          </p:cNvSpPr>
          <p:nvPr>
            <p:ph type="sldNum" sz="quarter" idx="12"/>
          </p:nvPr>
        </p:nvSpPr>
        <p:spPr/>
        <p:txBody>
          <a:bodyPr/>
          <a:lstStyle/>
          <a:p>
            <a:fld id="{C13E2967-603B-4096-9FD7-D96DE56C050C}" type="slidenum">
              <a:rPr lang="ru-RU" smtClean="0"/>
              <a:pPr/>
              <a:t>3</a:t>
            </a:fld>
            <a:endParaRPr lang="ru-RU" dirty="0"/>
          </a:p>
        </p:txBody>
      </p:sp>
      <p:sp>
        <p:nvSpPr>
          <p:cNvPr id="5" name="Объект 4">
            <a:extLst>
              <a:ext uri="{FF2B5EF4-FFF2-40B4-BE49-F238E27FC236}">
                <a16:creationId xmlns:a16="http://schemas.microsoft.com/office/drawing/2014/main" id="{816F4386-2A90-3969-517D-1A7E9C857CE9}"/>
              </a:ext>
            </a:extLst>
          </p:cNvPr>
          <p:cNvSpPr>
            <a:spLocks noGrp="1"/>
          </p:cNvSpPr>
          <p:nvPr>
            <p:ph idx="1"/>
          </p:nvPr>
        </p:nvSpPr>
        <p:spPr>
          <a:xfrm>
            <a:off x="481614" y="949911"/>
            <a:ext cx="7772400" cy="4050792"/>
          </a:xfrm>
        </p:spPr>
        <p:txBody>
          <a:bodyPr/>
          <a:lstStyle/>
          <a:p>
            <a:r>
              <a:rPr lang="ru-RU" dirty="0">
                <a:effectLst/>
              </a:rPr>
              <a:t>Север Восточной Сибири из-за очень суровой природы длительное время был практически безлюден. В её южной части ещё за 40 тыс. лет до н.э.</a:t>
            </a:r>
            <a:r>
              <a:rPr lang="ru-RU" baseline="-25000" dirty="0">
                <a:effectLst/>
              </a:rPr>
              <a:t>,</a:t>
            </a:r>
            <a:r>
              <a:rPr lang="ru-RU" dirty="0">
                <a:effectLst/>
              </a:rPr>
              <a:t> существовали местные племена. Ко времени включения Во­сточной Сибири в состав России в начале XVII в. на её территории проживало всего около 130 тыс. человек. </a:t>
            </a:r>
            <a:endParaRPr lang="ru-RU" u="sng" dirty="0">
              <a:effectLst/>
            </a:endParaRPr>
          </a:p>
          <a:p>
            <a:endParaRPr lang="ru-RU" dirty="0"/>
          </a:p>
        </p:txBody>
      </p:sp>
      <p:pic>
        <p:nvPicPr>
          <p:cNvPr id="8" name="Рисунок 7">
            <a:extLst>
              <a:ext uri="{FF2B5EF4-FFF2-40B4-BE49-F238E27FC236}">
                <a16:creationId xmlns:a16="http://schemas.microsoft.com/office/drawing/2014/main" id="{B6A696EB-EDD3-D7CA-B505-050339DA718B}"/>
              </a:ext>
            </a:extLst>
          </p:cNvPr>
          <p:cNvPicPr>
            <a:picLocks noChangeAspect="1"/>
          </p:cNvPicPr>
          <p:nvPr/>
        </p:nvPicPr>
        <p:blipFill rotWithShape="1">
          <a:blip r:embed="rId2"/>
          <a:srcRect l="11456" t="13366" r="26116" b="15005"/>
          <a:stretch/>
        </p:blipFill>
        <p:spPr>
          <a:xfrm>
            <a:off x="1511608" y="2720309"/>
            <a:ext cx="6069922" cy="3917601"/>
          </a:xfrm>
          <a:prstGeom prst="rect">
            <a:avLst/>
          </a:prstGeom>
          <a:ln>
            <a:noFill/>
          </a:ln>
          <a:effectLst>
            <a:softEdge rad="112500"/>
          </a:effectLst>
        </p:spPr>
      </p:pic>
    </p:spTree>
    <p:extLst>
      <p:ext uri="{BB962C8B-B14F-4D97-AF65-F5344CB8AC3E}">
        <p14:creationId xmlns:p14="http://schemas.microsoft.com/office/powerpoint/2010/main" val="722508532"/>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04A791B-8A55-1B20-224B-A292627BDFC8}"/>
              </a:ext>
            </a:extLst>
          </p:cNvPr>
          <p:cNvSpPr>
            <a:spLocks noGrp="1"/>
          </p:cNvSpPr>
          <p:nvPr>
            <p:ph type="title"/>
          </p:nvPr>
        </p:nvSpPr>
        <p:spPr/>
        <p:txBody>
          <a:bodyPr/>
          <a:lstStyle/>
          <a:p>
            <a:endParaRPr lang="ru-RU"/>
          </a:p>
        </p:txBody>
      </p:sp>
      <p:pic>
        <p:nvPicPr>
          <p:cNvPr id="7" name="Объект 6">
            <a:extLst>
              <a:ext uri="{FF2B5EF4-FFF2-40B4-BE49-F238E27FC236}">
                <a16:creationId xmlns:a16="http://schemas.microsoft.com/office/drawing/2014/main" id="{7FEC7156-011F-D4E6-A90E-A98673B86CC7}"/>
              </a:ext>
            </a:extLst>
          </p:cNvPr>
          <p:cNvPicPr>
            <a:picLocks noGrp="1" noChangeAspect="1"/>
          </p:cNvPicPr>
          <p:nvPr>
            <p:ph idx="1"/>
          </p:nvPr>
        </p:nvPicPr>
        <p:blipFill rotWithShape="1">
          <a:blip r:embed="rId2"/>
          <a:srcRect l="11050" t="16456" r="26087" b="19119"/>
          <a:stretch/>
        </p:blipFill>
        <p:spPr>
          <a:xfrm>
            <a:off x="216408" y="843380"/>
            <a:ext cx="8549247" cy="4928388"/>
          </a:xfrm>
          <a:prstGeom prst="rect">
            <a:avLst/>
          </a:prstGeom>
          <a:ln>
            <a:noFill/>
          </a:ln>
          <a:effectLst>
            <a:softEdge rad="112500"/>
          </a:effectLst>
        </p:spPr>
      </p:pic>
      <p:sp>
        <p:nvSpPr>
          <p:cNvPr id="5" name="Номер слайда 4">
            <a:extLst>
              <a:ext uri="{FF2B5EF4-FFF2-40B4-BE49-F238E27FC236}">
                <a16:creationId xmlns:a16="http://schemas.microsoft.com/office/drawing/2014/main" id="{1BA502B3-947E-2025-55AA-EFA51686ECDD}"/>
              </a:ext>
            </a:extLst>
          </p:cNvPr>
          <p:cNvSpPr>
            <a:spLocks noGrp="1"/>
          </p:cNvSpPr>
          <p:nvPr>
            <p:ph type="sldNum" sz="quarter" idx="12"/>
          </p:nvPr>
        </p:nvSpPr>
        <p:spPr>
          <a:xfrm>
            <a:off x="8447532" y="6272785"/>
            <a:ext cx="480060" cy="365125"/>
          </a:xfrm>
        </p:spPr>
        <p:txBody>
          <a:bodyPr/>
          <a:lstStyle/>
          <a:p>
            <a:fld id="{C13E2967-603B-4096-9FD7-D96DE56C050C}" type="slidenum">
              <a:rPr lang="ru-RU" smtClean="0"/>
              <a:pPr/>
              <a:t>30</a:t>
            </a:fld>
            <a:endParaRPr lang="ru-RU" dirty="0"/>
          </a:p>
        </p:txBody>
      </p:sp>
    </p:spTree>
    <p:extLst>
      <p:ext uri="{BB962C8B-B14F-4D97-AF65-F5344CB8AC3E}">
        <p14:creationId xmlns:p14="http://schemas.microsoft.com/office/powerpoint/2010/main" val="2151131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59EFAFD-D50A-96B6-E9D7-90CE7BFCD194}"/>
              </a:ext>
            </a:extLst>
          </p:cNvPr>
          <p:cNvSpPr>
            <a:spLocks noGrp="1"/>
          </p:cNvSpPr>
          <p:nvPr>
            <p:ph type="title"/>
          </p:nvPr>
        </p:nvSpPr>
        <p:spPr/>
        <p:txBody>
          <a:bodyPr/>
          <a:lstStyle/>
          <a:p>
            <a:endParaRPr lang="ru-RU" dirty="0"/>
          </a:p>
        </p:txBody>
      </p:sp>
      <p:pic>
        <p:nvPicPr>
          <p:cNvPr id="7" name="Объект 6">
            <a:extLst>
              <a:ext uri="{FF2B5EF4-FFF2-40B4-BE49-F238E27FC236}">
                <a16:creationId xmlns:a16="http://schemas.microsoft.com/office/drawing/2014/main" id="{C5344F6D-CE53-4A6D-B06B-E9A270585A79}"/>
              </a:ext>
            </a:extLst>
          </p:cNvPr>
          <p:cNvPicPr>
            <a:picLocks noGrp="1" noChangeAspect="1"/>
          </p:cNvPicPr>
          <p:nvPr>
            <p:ph idx="1"/>
          </p:nvPr>
        </p:nvPicPr>
        <p:blipFill rotWithShape="1">
          <a:blip r:embed="rId2"/>
          <a:srcRect l="9447" t="16238" r="25841" b="18899"/>
          <a:stretch/>
        </p:blipFill>
        <p:spPr>
          <a:xfrm>
            <a:off x="74742" y="985422"/>
            <a:ext cx="8994516" cy="5071192"/>
          </a:xfrm>
          <a:prstGeom prst="rect">
            <a:avLst/>
          </a:prstGeom>
          <a:ln>
            <a:noFill/>
          </a:ln>
          <a:effectLst>
            <a:softEdge rad="112500"/>
          </a:effectLst>
        </p:spPr>
      </p:pic>
      <p:sp>
        <p:nvSpPr>
          <p:cNvPr id="5" name="Номер слайда 4">
            <a:extLst>
              <a:ext uri="{FF2B5EF4-FFF2-40B4-BE49-F238E27FC236}">
                <a16:creationId xmlns:a16="http://schemas.microsoft.com/office/drawing/2014/main" id="{6305AA70-2D4B-E5C8-78F8-3D54DE8ECF8F}"/>
              </a:ext>
            </a:extLst>
          </p:cNvPr>
          <p:cNvSpPr>
            <a:spLocks noGrp="1"/>
          </p:cNvSpPr>
          <p:nvPr>
            <p:ph type="sldNum" sz="quarter" idx="12"/>
          </p:nvPr>
        </p:nvSpPr>
        <p:spPr/>
        <p:txBody>
          <a:bodyPr/>
          <a:lstStyle/>
          <a:p>
            <a:fld id="{C13E2967-603B-4096-9FD7-D96DE56C050C}" type="slidenum">
              <a:rPr lang="ru-RU" smtClean="0"/>
              <a:pPr/>
              <a:t>31</a:t>
            </a:fld>
            <a:endParaRPr lang="ru-RU" dirty="0"/>
          </a:p>
        </p:txBody>
      </p:sp>
    </p:spTree>
    <p:extLst>
      <p:ext uri="{BB962C8B-B14F-4D97-AF65-F5344CB8AC3E}">
        <p14:creationId xmlns:p14="http://schemas.microsoft.com/office/powerpoint/2010/main" val="819846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F7D9B9-EAF8-A4B7-3E80-2B2A95D7920F}"/>
              </a:ext>
            </a:extLst>
          </p:cNvPr>
          <p:cNvSpPr>
            <a:spLocks noGrp="1"/>
          </p:cNvSpPr>
          <p:nvPr>
            <p:ph type="title"/>
          </p:nvPr>
        </p:nvSpPr>
        <p:spPr/>
        <p:txBody>
          <a:bodyPr/>
          <a:lstStyle/>
          <a:p>
            <a:endParaRPr lang="ru-RU"/>
          </a:p>
        </p:txBody>
      </p:sp>
      <p:pic>
        <p:nvPicPr>
          <p:cNvPr id="7" name="Объект 6">
            <a:extLst>
              <a:ext uri="{FF2B5EF4-FFF2-40B4-BE49-F238E27FC236}">
                <a16:creationId xmlns:a16="http://schemas.microsoft.com/office/drawing/2014/main" id="{ED828F12-32BB-26CF-CB2B-E6A7EADBA821}"/>
              </a:ext>
            </a:extLst>
          </p:cNvPr>
          <p:cNvPicPr>
            <a:picLocks noGrp="1" noChangeAspect="1"/>
          </p:cNvPicPr>
          <p:nvPr>
            <p:ph idx="1"/>
          </p:nvPr>
        </p:nvPicPr>
        <p:blipFill rotWithShape="1">
          <a:blip r:embed="rId2"/>
          <a:srcRect l="10063" t="11855" r="25840" b="13421"/>
          <a:stretch/>
        </p:blipFill>
        <p:spPr>
          <a:xfrm>
            <a:off x="568170" y="484632"/>
            <a:ext cx="8230979" cy="5397624"/>
          </a:xfrm>
          <a:prstGeom prst="rect">
            <a:avLst/>
          </a:prstGeom>
          <a:ln>
            <a:noFill/>
          </a:ln>
          <a:effectLst>
            <a:softEdge rad="112500"/>
          </a:effectLst>
        </p:spPr>
      </p:pic>
      <p:sp>
        <p:nvSpPr>
          <p:cNvPr id="4" name="Дата 3">
            <a:extLst>
              <a:ext uri="{FF2B5EF4-FFF2-40B4-BE49-F238E27FC236}">
                <a16:creationId xmlns:a16="http://schemas.microsoft.com/office/drawing/2014/main" id="{FC023416-5E9A-D179-526B-7C7D6401B24C}"/>
              </a:ext>
            </a:extLst>
          </p:cNvPr>
          <p:cNvSpPr>
            <a:spLocks noGrp="1"/>
          </p:cNvSpPr>
          <p:nvPr>
            <p:ph type="dt" sz="half" idx="10"/>
          </p:nvPr>
        </p:nvSpPr>
        <p:spPr/>
        <p:txBody>
          <a:bodyPr/>
          <a:lstStyle/>
          <a:p>
            <a:pPr>
              <a:defRPr/>
            </a:pPr>
            <a:fld id="{93BAA2D7-699B-4CF9-A5F5-256137FC85C6}" type="datetime2">
              <a:rPr lang="ru-RU" smtClean="0"/>
              <a:t>вторник, 23 августа 2022 г.</a:t>
            </a:fld>
            <a:endParaRPr lang="ru-RU" dirty="0"/>
          </a:p>
        </p:txBody>
      </p:sp>
      <p:sp>
        <p:nvSpPr>
          <p:cNvPr id="5" name="Номер слайда 4">
            <a:extLst>
              <a:ext uri="{FF2B5EF4-FFF2-40B4-BE49-F238E27FC236}">
                <a16:creationId xmlns:a16="http://schemas.microsoft.com/office/drawing/2014/main" id="{2A1A8D8E-19E1-D130-5B5D-239E8A726F65}"/>
              </a:ext>
            </a:extLst>
          </p:cNvPr>
          <p:cNvSpPr>
            <a:spLocks noGrp="1"/>
          </p:cNvSpPr>
          <p:nvPr>
            <p:ph type="sldNum" sz="quarter" idx="12"/>
          </p:nvPr>
        </p:nvSpPr>
        <p:spPr/>
        <p:txBody>
          <a:bodyPr/>
          <a:lstStyle/>
          <a:p>
            <a:fld id="{C13E2967-603B-4096-9FD7-D96DE56C050C}" type="slidenum">
              <a:rPr lang="ru-RU" smtClean="0"/>
              <a:pPr/>
              <a:t>32</a:t>
            </a:fld>
            <a:endParaRPr lang="ru-RU" dirty="0"/>
          </a:p>
        </p:txBody>
      </p:sp>
    </p:spTree>
    <p:extLst>
      <p:ext uri="{BB962C8B-B14F-4D97-AF65-F5344CB8AC3E}">
        <p14:creationId xmlns:p14="http://schemas.microsoft.com/office/powerpoint/2010/main" val="139829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381081" y="-299654"/>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Численность населения</a:t>
            </a:r>
          </a:p>
        </p:txBody>
      </p:sp>
      <p:sp>
        <p:nvSpPr>
          <p:cNvPr id="4" name="Номер слайда 3"/>
          <p:cNvSpPr>
            <a:spLocks noGrp="1"/>
          </p:cNvSpPr>
          <p:nvPr>
            <p:ph type="sldNum" sz="quarter" idx="12"/>
          </p:nvPr>
        </p:nvSpPr>
        <p:spPr/>
        <p:txBody>
          <a:bodyPr/>
          <a:lstStyle/>
          <a:p>
            <a:fld id="{C13E2967-603B-4096-9FD7-D96DE56C050C}" type="slidenum">
              <a:rPr lang="ru-RU" smtClean="0"/>
              <a:pPr/>
              <a:t>4</a:t>
            </a:fld>
            <a:endParaRPr lang="ru-RU" dirty="0"/>
          </a:p>
        </p:txBody>
      </p:sp>
      <p:sp>
        <p:nvSpPr>
          <p:cNvPr id="5" name="Объект 4">
            <a:extLst>
              <a:ext uri="{FF2B5EF4-FFF2-40B4-BE49-F238E27FC236}">
                <a16:creationId xmlns:a16="http://schemas.microsoft.com/office/drawing/2014/main" id="{DFED6750-7052-B777-6D3D-0029FD33B3CC}"/>
              </a:ext>
            </a:extLst>
          </p:cNvPr>
          <p:cNvSpPr>
            <a:spLocks noGrp="1"/>
          </p:cNvSpPr>
          <p:nvPr>
            <p:ph idx="1"/>
          </p:nvPr>
        </p:nvSpPr>
        <p:spPr>
          <a:xfrm>
            <a:off x="534880" y="747012"/>
            <a:ext cx="7772400" cy="4050792"/>
          </a:xfrm>
        </p:spPr>
        <p:txBody>
          <a:bodyPr/>
          <a:lstStyle/>
          <a:p>
            <a:r>
              <a:rPr lang="ru-RU" dirty="0">
                <a:effectLst/>
              </a:rPr>
              <a:t>Численность населения Восточной Сибири – чуть более 8 млн человек. Его доля в населении страны – 6 %. Это  намного ниже доли района в площади России. За последние 30 </a:t>
            </a:r>
            <a:r>
              <a:rPr lang="ru-RU" dirty="0" err="1">
                <a:effectLst/>
              </a:rPr>
              <a:t>лeт</a:t>
            </a:r>
            <a:r>
              <a:rPr lang="ru-RU" dirty="0">
                <a:effectLst/>
              </a:rPr>
              <a:t> численность населения Восточной Сибири сократилась на 700 тыс. человек.</a:t>
            </a:r>
          </a:p>
          <a:p>
            <a:endParaRPr lang="ru-RU" dirty="0"/>
          </a:p>
        </p:txBody>
      </p:sp>
      <p:pic>
        <p:nvPicPr>
          <p:cNvPr id="8" name="Рисунок 7">
            <a:extLst>
              <a:ext uri="{FF2B5EF4-FFF2-40B4-BE49-F238E27FC236}">
                <a16:creationId xmlns:a16="http://schemas.microsoft.com/office/drawing/2014/main" id="{ECD4CDDC-F082-AEA0-A8DA-4FADB12027FE}"/>
              </a:ext>
            </a:extLst>
          </p:cNvPr>
          <p:cNvPicPr>
            <a:picLocks noChangeAspect="1"/>
          </p:cNvPicPr>
          <p:nvPr/>
        </p:nvPicPr>
        <p:blipFill rotWithShape="1">
          <a:blip r:embed="rId2"/>
          <a:srcRect l="20388" t="11812" r="33690" b="50000"/>
          <a:stretch/>
        </p:blipFill>
        <p:spPr>
          <a:xfrm>
            <a:off x="381591" y="2190786"/>
            <a:ext cx="8380818" cy="3920202"/>
          </a:xfrm>
          <a:prstGeom prst="rect">
            <a:avLst/>
          </a:prstGeom>
          <a:ln>
            <a:noFill/>
          </a:ln>
          <a:effectLst>
            <a:softEdge rad="112500"/>
          </a:effectLst>
        </p:spPr>
      </p:pic>
    </p:spTree>
    <p:extLst>
      <p:ext uri="{BB962C8B-B14F-4D97-AF65-F5344CB8AC3E}">
        <p14:creationId xmlns:p14="http://schemas.microsoft.com/office/powerpoint/2010/main" val="395402392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417" y="734574"/>
            <a:ext cx="7871115" cy="5903336"/>
          </a:xfrm>
          <a:prstGeom prst="rect">
            <a:avLst/>
          </a:prstGeom>
          <a:ln>
            <a:noFill/>
          </a:ln>
          <a:effectLst>
            <a:softEdge rad="112500"/>
          </a:effectLst>
        </p:spPr>
      </p:pic>
      <p:sp>
        <p:nvSpPr>
          <p:cNvPr id="6" name="Заголовок 1"/>
          <p:cNvSpPr>
            <a:spLocks noGrp="1"/>
          </p:cNvSpPr>
          <p:nvPr>
            <p:ph type="title"/>
          </p:nvPr>
        </p:nvSpPr>
        <p:spPr>
          <a:xfrm>
            <a:off x="-3835" y="90161"/>
            <a:ext cx="9147835" cy="644413"/>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200" dirty="0">
                <a:solidFill>
                  <a:schemeClr val="tx1"/>
                </a:solidFill>
              </a:rPr>
              <a:t>Коренные народы Восточной Сибири </a:t>
            </a:r>
          </a:p>
        </p:txBody>
      </p:sp>
      <p:sp>
        <p:nvSpPr>
          <p:cNvPr id="3" name="Дата 2"/>
          <p:cNvSpPr>
            <a:spLocks noGrp="1"/>
          </p:cNvSpPr>
          <p:nvPr>
            <p:ph type="dt" sz="half" idx="10"/>
          </p:nvPr>
        </p:nvSpPr>
        <p:spPr/>
        <p:txBody>
          <a:bodyPr/>
          <a:lstStyle/>
          <a:p>
            <a:pPr>
              <a:defRPr/>
            </a:pPr>
            <a:fld id="{3550AEFE-F5CD-4D00-A818-EBB645068285}" type="datetime2">
              <a:rPr lang="ru-RU" smtClean="0"/>
              <a:t>вторник, 23 августа 2022 г.</a:t>
            </a:fld>
            <a:endParaRPr lang="ru-RU" dirty="0"/>
          </a:p>
        </p:txBody>
      </p:sp>
      <p:sp>
        <p:nvSpPr>
          <p:cNvPr id="4" name="Номер слайда 3"/>
          <p:cNvSpPr>
            <a:spLocks noGrp="1"/>
          </p:cNvSpPr>
          <p:nvPr>
            <p:ph type="sldNum" sz="quarter" idx="12"/>
          </p:nvPr>
        </p:nvSpPr>
        <p:spPr/>
        <p:txBody>
          <a:bodyPr/>
          <a:lstStyle/>
          <a:p>
            <a:fld id="{C13E2967-603B-4096-9FD7-D96DE56C050C}" type="slidenum">
              <a:rPr lang="ru-RU" smtClean="0"/>
              <a:pPr/>
              <a:t>5</a:t>
            </a:fld>
            <a:endParaRPr lang="ru-RU" dirty="0"/>
          </a:p>
        </p:txBody>
      </p:sp>
    </p:spTree>
    <p:extLst>
      <p:ext uri="{BB962C8B-B14F-4D97-AF65-F5344CB8AC3E}">
        <p14:creationId xmlns:p14="http://schemas.microsoft.com/office/powerpoint/2010/main" val="325087517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487614" y="-303599"/>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Размещение населения</a:t>
            </a:r>
          </a:p>
        </p:txBody>
      </p:sp>
      <p:sp>
        <p:nvSpPr>
          <p:cNvPr id="4" name="Номер слайда 3"/>
          <p:cNvSpPr>
            <a:spLocks noGrp="1"/>
          </p:cNvSpPr>
          <p:nvPr>
            <p:ph type="sldNum" sz="quarter" idx="12"/>
          </p:nvPr>
        </p:nvSpPr>
        <p:spPr/>
        <p:txBody>
          <a:bodyPr/>
          <a:lstStyle/>
          <a:p>
            <a:fld id="{C13E2967-603B-4096-9FD7-D96DE56C050C}" type="slidenum">
              <a:rPr lang="ru-RU" smtClean="0"/>
              <a:pPr/>
              <a:t>6</a:t>
            </a:fld>
            <a:endParaRPr lang="ru-RU" dirty="0"/>
          </a:p>
        </p:txBody>
      </p:sp>
      <p:sp>
        <p:nvSpPr>
          <p:cNvPr id="5" name="Объект 4">
            <a:extLst>
              <a:ext uri="{FF2B5EF4-FFF2-40B4-BE49-F238E27FC236}">
                <a16:creationId xmlns:a16="http://schemas.microsoft.com/office/drawing/2014/main" id="{DB24A638-8F2A-348E-D373-40FB20E4584D}"/>
              </a:ext>
            </a:extLst>
          </p:cNvPr>
          <p:cNvSpPr>
            <a:spLocks noGrp="1"/>
          </p:cNvSpPr>
          <p:nvPr>
            <p:ph idx="1"/>
          </p:nvPr>
        </p:nvSpPr>
        <p:spPr>
          <a:xfrm>
            <a:off x="675132" y="718736"/>
            <a:ext cx="7772400" cy="4050792"/>
          </a:xfrm>
        </p:spPr>
        <p:txBody>
          <a:bodyPr/>
          <a:lstStyle/>
          <a:p>
            <a:r>
              <a:rPr lang="ru-RU" dirty="0">
                <a:effectLst/>
              </a:rPr>
              <a:t>Плотность населения – 2 чел./км² – в 4 раза ниже средней по стране. Толь­ко на крайнем юге в Республике Хакасия она приближается к среднероссийской. Основная часть населения сосредоточена в сравни­тельно узкой полосе вдоль Трансси­бирской магистрали. На, многих территориях севера района постоянное население отсутствует.</a:t>
            </a:r>
          </a:p>
          <a:p>
            <a:endParaRPr lang="ru-RU" dirty="0"/>
          </a:p>
        </p:txBody>
      </p:sp>
      <p:pic>
        <p:nvPicPr>
          <p:cNvPr id="8" name="Рисунок 7">
            <a:extLst>
              <a:ext uri="{FF2B5EF4-FFF2-40B4-BE49-F238E27FC236}">
                <a16:creationId xmlns:a16="http://schemas.microsoft.com/office/drawing/2014/main" id="{884ED5B3-3D9E-6A79-5819-A3E0C26C1884}"/>
              </a:ext>
            </a:extLst>
          </p:cNvPr>
          <p:cNvPicPr>
            <a:picLocks noChangeAspect="1"/>
          </p:cNvPicPr>
          <p:nvPr/>
        </p:nvPicPr>
        <p:blipFill rotWithShape="1">
          <a:blip r:embed="rId2"/>
          <a:srcRect l="27592" t="9741" r="43670" b="14661"/>
          <a:stretch/>
        </p:blipFill>
        <p:spPr>
          <a:xfrm>
            <a:off x="3173767" y="2581760"/>
            <a:ext cx="2796466" cy="4138015"/>
          </a:xfrm>
          <a:prstGeom prst="rect">
            <a:avLst/>
          </a:prstGeom>
        </p:spPr>
      </p:pic>
    </p:spTree>
    <p:extLst>
      <p:ext uri="{BB962C8B-B14F-4D97-AF65-F5344CB8AC3E}">
        <p14:creationId xmlns:p14="http://schemas.microsoft.com/office/powerpoint/2010/main" val="253705201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t="13218" b="1532"/>
          <a:stretch/>
        </p:blipFill>
        <p:spPr>
          <a:xfrm>
            <a:off x="925698" y="969674"/>
            <a:ext cx="7557648" cy="5668236"/>
          </a:xfrm>
          <a:prstGeom prst="rect">
            <a:avLst/>
          </a:prstGeom>
          <a:ln>
            <a:noFill/>
          </a:ln>
          <a:effectLst>
            <a:softEdge rad="112500"/>
          </a:effectLst>
        </p:spPr>
      </p:pic>
      <p:sp>
        <p:nvSpPr>
          <p:cNvPr id="6" name="Заголовок 1"/>
          <p:cNvSpPr>
            <a:spLocks noGrp="1"/>
          </p:cNvSpPr>
          <p:nvPr>
            <p:ph type="title"/>
          </p:nvPr>
        </p:nvSpPr>
        <p:spPr>
          <a:xfrm>
            <a:off x="472331" y="-203588"/>
            <a:ext cx="7871115" cy="1408364"/>
          </a:xfrm>
          <a:effectLst>
            <a:outerShdw blurRad="57150" dist="19050" dir="5400000" algn="ctr" rotWithShape="0">
              <a:srgbClr val="000000">
                <a:alpha val="63000"/>
              </a:srgbClr>
            </a:outerShdw>
            <a:softEdge rad="177800"/>
          </a:effectLst>
        </p:spPr>
        <p:txBody>
          <a:bodyPr rtlCol="0">
            <a:normAutofit/>
          </a:bodyPr>
          <a:lstStyle/>
          <a:p>
            <a:pPr algn="ctr" fontAlgn="auto">
              <a:spcAft>
                <a:spcPts val="0"/>
              </a:spcAft>
              <a:defRPr/>
            </a:pPr>
            <a:r>
              <a:rPr lang="ru-RU" sz="3600" dirty="0">
                <a:solidFill>
                  <a:schemeClr val="tx1"/>
                </a:solidFill>
              </a:rPr>
              <a:t>Размещение населения в Восточной Сибири</a:t>
            </a:r>
          </a:p>
        </p:txBody>
      </p:sp>
      <p:sp>
        <p:nvSpPr>
          <p:cNvPr id="4" name="Номер слайда 3"/>
          <p:cNvSpPr>
            <a:spLocks noGrp="1"/>
          </p:cNvSpPr>
          <p:nvPr>
            <p:ph type="sldNum" sz="quarter" idx="12"/>
          </p:nvPr>
        </p:nvSpPr>
        <p:spPr/>
        <p:txBody>
          <a:bodyPr/>
          <a:lstStyle/>
          <a:p>
            <a:fld id="{C13E2967-603B-4096-9FD7-D96DE56C050C}" type="slidenum">
              <a:rPr lang="ru-RU" smtClean="0"/>
              <a:pPr/>
              <a:t>7</a:t>
            </a:fld>
            <a:endParaRPr lang="ru-RU" dirty="0"/>
          </a:p>
        </p:txBody>
      </p:sp>
    </p:spTree>
    <p:extLst>
      <p:ext uri="{BB962C8B-B14F-4D97-AF65-F5344CB8AC3E}">
        <p14:creationId xmlns:p14="http://schemas.microsoft.com/office/powerpoint/2010/main" val="257174163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2056810" y="-383498"/>
            <a:ext cx="7871115" cy="1408364"/>
          </a:xfrm>
          <a:effectLst>
            <a:outerShdw blurRad="57150" dist="19050" dir="5400000" algn="ctr" rotWithShape="0">
              <a:srgbClr val="000000">
                <a:alpha val="63000"/>
              </a:srgbClr>
            </a:outerShdw>
            <a:softEdge rad="177800"/>
          </a:effectLst>
        </p:spPr>
        <p:txBody>
          <a:bodyPr rtlCol="0">
            <a:normAutofit/>
          </a:bodyPr>
          <a:lstStyle/>
          <a:p>
            <a:pPr fontAlgn="auto">
              <a:spcAft>
                <a:spcPts val="0"/>
              </a:spcAft>
              <a:defRPr/>
            </a:pPr>
            <a:r>
              <a:rPr lang="ru-RU" sz="3600" dirty="0">
                <a:solidFill>
                  <a:schemeClr val="tx1"/>
                </a:solidFill>
              </a:rPr>
              <a:t>Народы и религии</a:t>
            </a:r>
          </a:p>
        </p:txBody>
      </p:sp>
      <p:sp>
        <p:nvSpPr>
          <p:cNvPr id="4" name="Номер слайда 3"/>
          <p:cNvSpPr>
            <a:spLocks noGrp="1"/>
          </p:cNvSpPr>
          <p:nvPr>
            <p:ph type="sldNum" sz="quarter" idx="12"/>
          </p:nvPr>
        </p:nvSpPr>
        <p:spPr/>
        <p:txBody>
          <a:bodyPr/>
          <a:lstStyle/>
          <a:p>
            <a:fld id="{C13E2967-603B-4096-9FD7-D96DE56C050C}" type="slidenum">
              <a:rPr lang="ru-RU" smtClean="0"/>
              <a:pPr/>
              <a:t>8</a:t>
            </a:fld>
            <a:endParaRPr lang="ru-RU" dirty="0"/>
          </a:p>
        </p:txBody>
      </p:sp>
      <p:sp>
        <p:nvSpPr>
          <p:cNvPr id="7" name="TextBox 6">
            <a:extLst>
              <a:ext uri="{FF2B5EF4-FFF2-40B4-BE49-F238E27FC236}">
                <a16:creationId xmlns:a16="http://schemas.microsoft.com/office/drawing/2014/main" id="{AE78697A-B89C-FDFE-D9D7-9F5B3EE6EC79}"/>
              </a:ext>
            </a:extLst>
          </p:cNvPr>
          <p:cNvSpPr txBox="1"/>
          <p:nvPr/>
        </p:nvSpPr>
        <p:spPr>
          <a:xfrm>
            <a:off x="426128" y="634688"/>
            <a:ext cx="8291744" cy="1631216"/>
          </a:xfrm>
          <a:prstGeom prst="rect">
            <a:avLst/>
          </a:prstGeom>
          <a:noFill/>
        </p:spPr>
        <p:txBody>
          <a:bodyPr wrap="square">
            <a:spAutoFit/>
          </a:bodyPr>
          <a:lstStyle/>
          <a:p>
            <a:pPr algn="just"/>
            <a:r>
              <a:rPr lang="ru-RU" sz="2000" dirty="0">
                <a:effectLst/>
              </a:rPr>
              <a:t>Национальный состав населения Восточной Сибири очень пёстрый. В районе живут русские,  белорусы, украинцы, татары. </a:t>
            </a:r>
          </a:p>
          <a:p>
            <a:pPr algn="just"/>
            <a:r>
              <a:rPr lang="ru-RU" sz="2000" dirty="0">
                <a:effectLst/>
              </a:rPr>
              <a:t>Коронные народы проживают на юге (тувинцы, алтайцы, шорцы, хакасы, буряты) и на севере района (эвенки, эвены, ненцы, долганы и др.). </a:t>
            </a:r>
          </a:p>
        </p:txBody>
      </p:sp>
      <p:pic>
        <p:nvPicPr>
          <p:cNvPr id="8" name="Рисунок 7">
            <a:extLst>
              <a:ext uri="{FF2B5EF4-FFF2-40B4-BE49-F238E27FC236}">
                <a16:creationId xmlns:a16="http://schemas.microsoft.com/office/drawing/2014/main" id="{BDB751A6-AB35-9A1D-A432-B15E67C44649}"/>
              </a:ext>
            </a:extLst>
          </p:cNvPr>
          <p:cNvPicPr>
            <a:picLocks noChangeAspect="1"/>
          </p:cNvPicPr>
          <p:nvPr/>
        </p:nvPicPr>
        <p:blipFill rotWithShape="1">
          <a:blip r:embed="rId2"/>
          <a:srcRect l="12136" t="11638" r="27087" b="13280"/>
          <a:stretch/>
        </p:blipFill>
        <p:spPr>
          <a:xfrm>
            <a:off x="1313895" y="2104548"/>
            <a:ext cx="6516210" cy="4528037"/>
          </a:xfrm>
          <a:prstGeom prst="rect">
            <a:avLst/>
          </a:prstGeom>
          <a:ln>
            <a:noFill/>
          </a:ln>
          <a:effectLst>
            <a:softEdge rad="112500"/>
          </a:effectLst>
        </p:spPr>
      </p:pic>
    </p:spTree>
    <p:extLst>
      <p:ext uri="{BB962C8B-B14F-4D97-AF65-F5344CB8AC3E}">
        <p14:creationId xmlns:p14="http://schemas.microsoft.com/office/powerpoint/2010/main" val="74446773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916" y="559619"/>
            <a:ext cx="8305490" cy="6229117"/>
          </a:xfrm>
          <a:prstGeom prst="rect">
            <a:avLst/>
          </a:prstGeom>
          <a:ln>
            <a:noFill/>
          </a:ln>
          <a:effectLst>
            <a:softEdge rad="112500"/>
          </a:effectLst>
        </p:spPr>
      </p:pic>
      <p:sp>
        <p:nvSpPr>
          <p:cNvPr id="6" name="Заголовок 1"/>
          <p:cNvSpPr>
            <a:spLocks noGrp="1"/>
          </p:cNvSpPr>
          <p:nvPr>
            <p:ph type="title"/>
          </p:nvPr>
        </p:nvSpPr>
        <p:spPr>
          <a:xfrm>
            <a:off x="612231" y="69264"/>
            <a:ext cx="7871115" cy="552173"/>
          </a:xfrm>
          <a:effectLst>
            <a:outerShdw blurRad="57150" dist="19050" dir="5400000" algn="ctr" rotWithShape="0">
              <a:srgbClr val="000000">
                <a:alpha val="63000"/>
              </a:srgbClr>
            </a:outerShdw>
            <a:softEdge rad="177800"/>
          </a:effectLst>
        </p:spPr>
        <p:txBody>
          <a:bodyPr rtlCol="0">
            <a:normAutofit fontScale="90000"/>
          </a:bodyPr>
          <a:lstStyle/>
          <a:p>
            <a:pPr algn="ctr" fontAlgn="auto">
              <a:spcAft>
                <a:spcPts val="0"/>
              </a:spcAft>
              <a:defRPr/>
            </a:pPr>
            <a:r>
              <a:rPr lang="ru-RU" dirty="0">
                <a:solidFill>
                  <a:schemeClr val="tx1"/>
                </a:solidFill>
              </a:rPr>
              <a:t>Алтайцы </a:t>
            </a:r>
          </a:p>
        </p:txBody>
      </p:sp>
      <p:sp>
        <p:nvSpPr>
          <p:cNvPr id="4" name="Номер слайда 3"/>
          <p:cNvSpPr>
            <a:spLocks noGrp="1"/>
          </p:cNvSpPr>
          <p:nvPr>
            <p:ph type="sldNum" sz="quarter" idx="12"/>
          </p:nvPr>
        </p:nvSpPr>
        <p:spPr/>
        <p:txBody>
          <a:bodyPr/>
          <a:lstStyle/>
          <a:p>
            <a:fld id="{C13E2967-603B-4096-9FD7-D96DE56C050C}" type="slidenum">
              <a:rPr lang="ru-RU" smtClean="0"/>
              <a:pPr/>
              <a:t>9</a:t>
            </a:fld>
            <a:endParaRPr lang="ru-RU" dirty="0"/>
          </a:p>
        </p:txBody>
      </p:sp>
    </p:spTree>
    <p:extLst>
      <p:ext uri="{BB962C8B-B14F-4D97-AF65-F5344CB8AC3E}">
        <p14:creationId xmlns:p14="http://schemas.microsoft.com/office/powerpoint/2010/main" val="1398784972"/>
      </p:ext>
    </p:extLst>
  </p:cSld>
  <p:clrMapOvr>
    <a:masterClrMapping/>
  </p:clrMapOvr>
  <p:transition spd="slow">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Дерево">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Дерево</Template>
  <TotalTime>6444</TotalTime>
  <Words>851</Words>
  <Application>Microsoft Office PowerPoint</Application>
  <PresentationFormat>Экран (4:3)</PresentationFormat>
  <Paragraphs>83</Paragraphs>
  <Slides>32</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32</vt:i4>
      </vt:variant>
    </vt:vector>
  </HeadingPairs>
  <TitlesOfParts>
    <vt:vector size="40" baseType="lpstr">
      <vt:lpstr>Arial</vt:lpstr>
      <vt:lpstr>Calibri</vt:lpstr>
      <vt:lpstr>Cambria</vt:lpstr>
      <vt:lpstr>Rockwell</vt:lpstr>
      <vt:lpstr>Rockwell Condensed</vt:lpstr>
      <vt:lpstr>Verdana</vt:lpstr>
      <vt:lpstr>Wingdings</vt:lpstr>
      <vt:lpstr>Дерево</vt:lpstr>
      <vt:lpstr>Краевое государственное бюджетное общеобразовательное учреждение, реализующее адаптированные основные общеобразовательные программы "Школа № 3"</vt:lpstr>
      <vt:lpstr>Население и хозяйство Восточной Сибири</vt:lpstr>
      <vt:lpstr>Население</vt:lpstr>
      <vt:lpstr>Численность населения</vt:lpstr>
      <vt:lpstr>Коренные народы Восточной Сибири </vt:lpstr>
      <vt:lpstr>Размещение населения</vt:lpstr>
      <vt:lpstr>Размещение населения в Восточной Сибири</vt:lpstr>
      <vt:lpstr>Народы и религии</vt:lpstr>
      <vt:lpstr>Алтайцы </vt:lpstr>
      <vt:lpstr>Занятость и доходы населения</vt:lpstr>
      <vt:lpstr>Презентация PowerPoint</vt:lpstr>
      <vt:lpstr>Кызыл</vt:lpstr>
      <vt:lpstr>Хозяйство</vt:lpstr>
      <vt:lpstr>Золото </vt:lpstr>
      <vt:lpstr>Особенности хозяйства</vt:lpstr>
      <vt:lpstr>Презентация PowerPoint</vt:lpstr>
      <vt:lpstr>Электроэнергетика</vt:lpstr>
      <vt:lpstr>Красноярская ГЭС  </vt:lpstr>
      <vt:lpstr>Цветная промышленность</vt:lpstr>
      <vt:lpstr>Презентация PowerPoint</vt:lpstr>
      <vt:lpstr>Саяногорский аллюминиевый завод </vt:lpstr>
      <vt:lpstr>лесная промышленность </vt:lpstr>
      <vt:lpstr>Усть-Илимск </vt:lpstr>
      <vt:lpstr>Сельское хозяйство </vt:lpstr>
      <vt:lpstr>Сфера услуг</vt:lpstr>
      <vt:lpstr>Транссибирская магистраль </vt:lpstr>
      <vt:lpstr>Горы</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Инна</dc:creator>
  <cp:lastModifiedBy>Admin</cp:lastModifiedBy>
  <cp:revision>625</cp:revision>
  <dcterms:created xsi:type="dcterms:W3CDTF">2014-09-19T12:31:36Z</dcterms:created>
  <dcterms:modified xsi:type="dcterms:W3CDTF">2022-08-22T23:11:06Z</dcterms:modified>
</cp:coreProperties>
</file>