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36" r:id="rId1"/>
  </p:sldMasterIdLst>
  <p:sldIdLst>
    <p:sldId id="256" r:id="rId2"/>
    <p:sldId id="257" r:id="rId3"/>
    <p:sldId id="259" r:id="rId4"/>
    <p:sldId id="260" r:id="rId5"/>
    <p:sldId id="258" r:id="rId6"/>
    <p:sldId id="261" r:id="rId7"/>
    <p:sldId id="262" r:id="rId8"/>
    <p:sldId id="264" r:id="rId9"/>
    <p:sldId id="263"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859280"/>
            <a:ext cx="6400800" cy="1295400"/>
          </a:xfrm>
        </p:spPr>
        <p:txBody>
          <a:bodyPr/>
          <a:lstStyle/>
          <a:p>
            <a:r>
              <a:rPr lang="ru-RU" smtClean="0"/>
              <a:t>Образец заголовка</a:t>
            </a:r>
            <a:endParaRPr lang="en-US" dirty="0"/>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801112"/>
            <a:ext cx="9144000" cy="932688"/>
          </a:xfrm>
          <a:prstGeom prst="rect">
            <a:avLst/>
          </a:prstGeom>
        </p:spPr>
      </p:pic>
      <p:sp>
        <p:nvSpPr>
          <p:cNvPr id="3" name="Subtitle 2"/>
          <p:cNvSpPr>
            <a:spLocks noGrp="1"/>
          </p:cNvSpPr>
          <p:nvPr>
            <p:ph type="subTitle" idx="1"/>
          </p:nvPr>
        </p:nvSpPr>
        <p:spPr>
          <a:xfrm>
            <a:off x="1371600" y="3429000"/>
            <a:ext cx="6400800" cy="762000"/>
          </a:xfrm>
        </p:spPr>
        <p:txBody>
          <a:bodyPr>
            <a:normAutofit/>
          </a:bodyPr>
          <a:lstStyle>
            <a:lvl1pPr marL="0" indent="0" algn="ctr">
              <a:buNone/>
              <a:defRPr sz="2000" i="1" baseline="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bwMode="white"/>
        <p:txBody>
          <a:bodyPr/>
          <a:lstStyle/>
          <a:p>
            <a:fld id="{B4C71EC6-210F-42DE-9C53-41977AD35B3D}" type="datetimeFigureOut">
              <a:rPr lang="ru-RU" smtClean="0"/>
              <a:t>02.09.2022</a:t>
            </a:fld>
            <a:endParaRPr lang="ru-RU"/>
          </a:p>
        </p:txBody>
      </p:sp>
      <p:sp>
        <p:nvSpPr>
          <p:cNvPr id="5" name="Footer Placeholder 4"/>
          <p:cNvSpPr>
            <a:spLocks noGrp="1"/>
          </p:cNvSpPr>
          <p:nvPr>
            <p:ph type="ftr" sz="quarter" idx="11"/>
          </p:nvPr>
        </p:nvSpPr>
        <p:spPr bwMode="white"/>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02.09.2022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09041"/>
            <a:ext cx="1295400" cy="431800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295400" y="1219199"/>
            <a:ext cx="5181600" cy="4267201"/>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02.09.2022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a:xfrm>
            <a:off x="1371600" y="2438400"/>
            <a:ext cx="6400800" cy="3048001"/>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02.09.2022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4C71EC6-210F-42DE-9C53-41977AD35B3D}" type="datetimeFigureOut">
              <a:rPr lang="ru-RU" smtClean="0"/>
              <a:t>02.09.2022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
        <p:nvSpPr>
          <p:cNvPr id="2" name="Title 1"/>
          <p:cNvSpPr>
            <a:spLocks noGrp="1"/>
          </p:cNvSpPr>
          <p:nvPr>
            <p:ph type="title"/>
          </p:nvPr>
        </p:nvSpPr>
        <p:spPr>
          <a:xfrm>
            <a:off x="1447800" y="3410267"/>
            <a:ext cx="6248400" cy="1456373"/>
          </a:xfrm>
        </p:spPr>
        <p:txBody>
          <a:bodyPr anchor="t">
            <a:normAutofit/>
          </a:bodyPr>
          <a:lstStyle>
            <a:lvl1pPr algn="ctr">
              <a:defRPr sz="3600" b="0" i="0" cap="all"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1447800" y="1503680"/>
            <a:ext cx="6248400" cy="1566862"/>
          </a:xfrm>
        </p:spPr>
        <p:txBody>
          <a:bodyPr anchor="b"/>
          <a:lstStyle>
            <a:lvl1pPr marL="0" indent="0" algn="ctr">
              <a:buNone/>
              <a:defRPr sz="2000" b="0" i="1"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1371600" y="2438400"/>
            <a:ext cx="3124200" cy="3124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B4C71EC6-210F-42DE-9C53-41977AD35B3D}" type="datetimeFigureOut">
              <a:rPr lang="ru-RU" smtClean="0"/>
              <a:t>02.09.2022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12" name="Content Placeholder 11"/>
          <p:cNvSpPr>
            <a:spLocks noGrp="1"/>
          </p:cNvSpPr>
          <p:nvPr>
            <p:ph sz="quarter" idx="14"/>
          </p:nvPr>
        </p:nvSpPr>
        <p:spPr>
          <a:xfrm>
            <a:off x="4648200" y="2438400"/>
            <a:ext cx="3124200" cy="3124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pic>
        <p:nvPicPr>
          <p:cNvPr id="12" name="Picture 11" descr="flourish2.png"/>
          <p:cNvPicPr>
            <a:picLocks noChangeAspect="1"/>
          </p:cNvPicPr>
          <p:nvPr/>
        </p:nvPicPr>
        <p:blipFill>
          <a:blip r:embed="rId2">
            <a:clrChange>
              <a:clrFrom>
                <a:srgbClr val="000000">
                  <a:alpha val="0"/>
                </a:srgbClr>
              </a:clrFrom>
              <a:clrTo>
                <a:srgbClr val="000000">
                  <a:alpha val="0"/>
                </a:srgbClr>
              </a:clrTo>
            </a:clrChange>
            <a:lum bright="-14000"/>
          </a:blip>
          <a:stretch>
            <a:fillRect/>
          </a:stretch>
        </p:blipFill>
        <p:spPr>
          <a:xfrm>
            <a:off x="0" y="1618488"/>
            <a:ext cx="9144000" cy="932688"/>
          </a:xfrm>
          <a:prstGeom prst="rect">
            <a:avLst/>
          </a:prstGeom>
        </p:spPr>
      </p:pic>
      <p:sp>
        <p:nvSpPr>
          <p:cNvPr id="11" name="Content Placeholder 10"/>
          <p:cNvSpPr>
            <a:spLocks noGrp="1"/>
          </p:cNvSpPr>
          <p:nvPr>
            <p:ph sz="quarter" idx="13"/>
          </p:nvPr>
        </p:nvSpPr>
        <p:spPr>
          <a:xfrm>
            <a:off x="1371600" y="2819400"/>
            <a:ext cx="3124200" cy="2743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Content Placeholder 12"/>
          <p:cNvSpPr>
            <a:spLocks noGrp="1"/>
          </p:cNvSpPr>
          <p:nvPr>
            <p:ph sz="quarter" idx="14"/>
          </p:nvPr>
        </p:nvSpPr>
        <p:spPr>
          <a:xfrm>
            <a:off x="4648200" y="2819400"/>
            <a:ext cx="3124200" cy="2743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371600" y="2362201"/>
            <a:ext cx="3125788" cy="451338"/>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5" name="Text Placeholder 4"/>
          <p:cNvSpPr>
            <a:spLocks noGrp="1"/>
          </p:cNvSpPr>
          <p:nvPr>
            <p:ph type="body" sz="quarter" idx="3"/>
          </p:nvPr>
        </p:nvSpPr>
        <p:spPr>
          <a:xfrm>
            <a:off x="4645025" y="2359152"/>
            <a:ext cx="3127375" cy="448056"/>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7" name="Date Placeholder 6"/>
          <p:cNvSpPr>
            <a:spLocks noGrp="1"/>
          </p:cNvSpPr>
          <p:nvPr>
            <p:ph type="dt" sz="half" idx="10"/>
          </p:nvPr>
        </p:nvSpPr>
        <p:spPr/>
        <p:txBody>
          <a:bodyPr/>
          <a:lstStyle/>
          <a:p>
            <a:fld id="{B4C71EC6-210F-42DE-9C53-41977AD35B3D}" type="datetimeFigureOut">
              <a:rPr lang="ru-RU" smtClean="0"/>
              <a:t>02.09.2022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B4C71EC6-210F-42DE-9C53-41977AD35B3D}" type="datetimeFigureOut">
              <a:rPr lang="ru-RU" smtClean="0"/>
              <a:t>02.09.2022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4C71EC6-210F-42DE-9C53-41977AD35B3D}" type="datetimeFigureOut">
              <a:rPr lang="ru-RU" smtClean="0"/>
              <a:t>02.09.2022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953001" y="1676400"/>
            <a:ext cx="2819399" cy="599440"/>
          </a:xfrm>
        </p:spPr>
        <p:txBody>
          <a:bodyPr anchor="b">
            <a:noAutofit/>
          </a:bodyPr>
          <a:lstStyle>
            <a:lvl1pPr algn="ctr">
              <a:defRPr sz="1700" b="1" cap="all" spc="0" baseline="0"/>
            </a:lvl1pPr>
          </a:lstStyle>
          <a:p>
            <a:r>
              <a:rPr lang="ru-RU" smtClean="0"/>
              <a:t>Образец заголовка</a:t>
            </a:r>
            <a:endParaRPr lang="en-US" dirty="0"/>
          </a:p>
        </p:txBody>
      </p:sp>
      <p:sp>
        <p:nvSpPr>
          <p:cNvPr id="4" name="Text Placeholder 3"/>
          <p:cNvSpPr>
            <a:spLocks noGrp="1"/>
          </p:cNvSpPr>
          <p:nvPr>
            <p:ph type="body" sz="half" idx="2"/>
          </p:nvPr>
        </p:nvSpPr>
        <p:spPr>
          <a:xfrm>
            <a:off x="4953001" y="2275840"/>
            <a:ext cx="2819399" cy="290576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02.09.2022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9" name="Content Placeholder 8"/>
          <p:cNvSpPr>
            <a:spLocks noGrp="1"/>
          </p:cNvSpPr>
          <p:nvPr>
            <p:ph sz="quarter" idx="13"/>
          </p:nvPr>
        </p:nvSpPr>
        <p:spPr>
          <a:xfrm>
            <a:off x="1371600" y="1676400"/>
            <a:ext cx="3276600" cy="3505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10" name="Plaque 9"/>
          <p:cNvSpPr/>
          <p:nvPr/>
        </p:nvSpPr>
        <p:spPr>
          <a:xfrm>
            <a:off x="1463040" y="1847088"/>
            <a:ext cx="3090672" cy="3090672"/>
          </a:xfrm>
          <a:prstGeom prst="plaque">
            <a:avLst>
              <a:gd name="adj" fmla="val 8438"/>
            </a:avLst>
          </a:prstGeom>
          <a:noFill/>
          <a:ln w="9525">
            <a:solidFill>
              <a:schemeClr val="tx2">
                <a:alpha val="17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953000" y="1676400"/>
            <a:ext cx="2819400" cy="599440"/>
          </a:xfrm>
        </p:spPr>
        <p:txBody>
          <a:bodyPr anchor="b">
            <a:noAutofit/>
          </a:bodyPr>
          <a:lstStyle>
            <a:lvl1pPr algn="ctr">
              <a:defRPr sz="1700" b="1" cap="all" spc="0" baseline="0"/>
            </a:lvl1pPr>
          </a:lstStyle>
          <a:p>
            <a:r>
              <a:rPr lang="ru-RU" smtClean="0"/>
              <a:t>Образец заголовка</a:t>
            </a:r>
            <a:endParaRPr lang="en-US" dirty="0"/>
          </a:p>
        </p:txBody>
      </p:sp>
      <p:sp>
        <p:nvSpPr>
          <p:cNvPr id="3" name="Picture Placeholder 2"/>
          <p:cNvSpPr>
            <a:spLocks noGrp="1"/>
          </p:cNvSpPr>
          <p:nvPr>
            <p:ph type="pic" idx="1"/>
          </p:nvPr>
        </p:nvSpPr>
        <p:spPr>
          <a:xfrm>
            <a:off x="1524000" y="1905000"/>
            <a:ext cx="2971800" cy="2971800"/>
          </a:xfrm>
          <a:prstGeom prst="plaque">
            <a:avLst>
              <a:gd name="adj" fmla="val 8341"/>
            </a:avLst>
          </a:prstGeom>
          <a:solidFill>
            <a:schemeClr val="bg1">
              <a:lumMod val="95000"/>
              <a:alpha val="35000"/>
            </a:schemeClr>
          </a:solidFill>
          <a:ln w="98425" cmpd="thinThick">
            <a:noFill/>
            <a:bevel/>
          </a:ln>
        </p:spPr>
        <p:txBody>
          <a:bodyPr>
            <a:normAutofit/>
          </a:bodyPr>
          <a:lstStyle>
            <a:lvl1pPr marL="0" indent="0" algn="ctr">
              <a:buNone/>
              <a:defRPr sz="1800" baseline="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4953000" y="2276856"/>
            <a:ext cx="2819400" cy="287528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02.09.2022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window3.png"/>
          <p:cNvPicPr>
            <a:picLocks noChangeAspect="1"/>
          </p:cNvPicPr>
          <p:nvPr/>
        </p:nvPicPr>
        <p:blipFill>
          <a:blip r:embed="rId13"/>
          <a:stretch>
            <a:fillRect/>
          </a:stretch>
        </p:blipFill>
        <p:spPr>
          <a:xfrm>
            <a:off x="0" y="0"/>
            <a:ext cx="9144000" cy="6858000"/>
          </a:xfrm>
          <a:prstGeom prst="rect">
            <a:avLst/>
          </a:prstGeom>
        </p:spPr>
      </p:pic>
      <p:sp>
        <p:nvSpPr>
          <p:cNvPr id="2" name="Title Placeholder 1"/>
          <p:cNvSpPr>
            <a:spLocks noGrp="1"/>
          </p:cNvSpPr>
          <p:nvPr>
            <p:ph type="title"/>
          </p:nvPr>
        </p:nvSpPr>
        <p:spPr>
          <a:xfrm>
            <a:off x="1371600" y="1295400"/>
            <a:ext cx="6400800" cy="685800"/>
          </a:xfrm>
          <a:prstGeom prst="rect">
            <a:avLst/>
          </a:prstGeom>
        </p:spPr>
        <p:txBody>
          <a:bodyPr vert="horz" lIns="91440" tIns="45720" rIns="91440" bIns="45720" rtlCol="0" anchor="b" anchorCtr="0">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371600" y="2057400"/>
            <a:ext cx="6400800" cy="3429001"/>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bwMode="white">
          <a:xfrm>
            <a:off x="304800" y="6356350"/>
            <a:ext cx="2133600" cy="365125"/>
          </a:xfrm>
          <a:prstGeom prst="rect">
            <a:avLst/>
          </a:prstGeom>
          <a:ln>
            <a:noFill/>
          </a:ln>
        </p:spPr>
        <p:txBody>
          <a:bodyPr vert="horz" lIns="91440" tIns="45720" rIns="91440" bIns="45720" rtlCol="0" anchor="ctr"/>
          <a:lstStyle>
            <a:lvl1pPr algn="l">
              <a:defRPr sz="1100" baseline="0">
                <a:solidFill>
                  <a:schemeClr val="accent1">
                    <a:lumMod val="60000"/>
                    <a:lumOff val="40000"/>
                  </a:schemeClr>
                </a:solidFill>
              </a:defRPr>
            </a:lvl1pPr>
          </a:lstStyle>
          <a:p>
            <a:fld id="{B4C71EC6-210F-42DE-9C53-41977AD35B3D}" type="datetimeFigureOut">
              <a:rPr lang="ru-RU" smtClean="0"/>
              <a:t>02.09.2022</a:t>
            </a:fld>
            <a:endParaRPr lang="ru-RU"/>
          </a:p>
        </p:txBody>
      </p:sp>
      <p:sp>
        <p:nvSpPr>
          <p:cNvPr id="5" name="Footer Placeholder 4"/>
          <p:cNvSpPr>
            <a:spLocks noGrp="1"/>
          </p:cNvSpPr>
          <p:nvPr>
            <p:ph type="ftr" sz="quarter" idx="3"/>
          </p:nvPr>
        </p:nvSpPr>
        <p:spPr bwMode="white">
          <a:xfrm>
            <a:off x="2971800" y="6356350"/>
            <a:ext cx="3200400" cy="365125"/>
          </a:xfrm>
          <a:prstGeom prst="rect">
            <a:avLst/>
          </a:prstGeom>
        </p:spPr>
        <p:txBody>
          <a:bodyPr vert="horz" lIns="91440" tIns="45720" rIns="91440" bIns="45720" rtlCol="0" anchor="ctr"/>
          <a:lstStyle>
            <a:lvl1pPr algn="ctr">
              <a:defRPr sz="1100" baseline="0">
                <a:solidFill>
                  <a:schemeClr val="accent1">
                    <a:lumMod val="60000"/>
                    <a:lumOff val="40000"/>
                  </a:schemeClr>
                </a:solidFill>
              </a:defRPr>
            </a:lvl1pPr>
          </a:lstStyle>
          <a:p>
            <a:endParaRPr lang="ru-RU"/>
          </a:p>
        </p:txBody>
      </p:sp>
      <p:sp>
        <p:nvSpPr>
          <p:cNvPr id="6" name="Slide Number Placeholder 5"/>
          <p:cNvSpPr>
            <a:spLocks noGrp="1"/>
          </p:cNvSpPr>
          <p:nvPr>
            <p:ph type="sldNum" sz="quarter" idx="4"/>
          </p:nvPr>
        </p:nvSpPr>
        <p:spPr bwMode="white">
          <a:xfrm>
            <a:off x="6675120" y="6364224"/>
            <a:ext cx="2133600" cy="365125"/>
          </a:xfrm>
          <a:prstGeom prst="rect">
            <a:avLst/>
          </a:prstGeom>
        </p:spPr>
        <p:txBody>
          <a:bodyPr vert="horz" lIns="91440" tIns="45720" rIns="91440" bIns="45720" rtlCol="0" anchor="ctr"/>
          <a:lstStyle>
            <a:lvl1pPr algn="r">
              <a:defRPr sz="1200" b="1" baseline="0">
                <a:solidFill>
                  <a:schemeClr val="accent1">
                    <a:lumMod val="60000"/>
                    <a:lumOff val="40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txStyles>
    <p:title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274320" algn="l" defTabSz="914400" rtl="0" eaLnBrk="1" latinLnBrk="0" hangingPunct="1">
        <a:lnSpc>
          <a:spcPct val="150000"/>
        </a:lnSpc>
        <a:spcBef>
          <a:spcPct val="20000"/>
        </a:spcBef>
        <a:buClrTx/>
        <a:buFont typeface="Wingdings" pitchFamily="2" charset="2"/>
        <a:buChar char="v"/>
        <a:defRPr sz="1800" kern="1200" baseline="0">
          <a:solidFill>
            <a:schemeClr val="tx1"/>
          </a:solidFill>
          <a:latin typeface="+mn-lt"/>
          <a:ea typeface="+mn-ea"/>
          <a:cs typeface="+mn-cs"/>
        </a:defRPr>
      </a:lvl1pPr>
      <a:lvl2pPr marL="742950" indent="-228600" algn="l" defTabSz="914400" rtl="0" eaLnBrk="1" latinLnBrk="0" hangingPunct="1">
        <a:spcBef>
          <a:spcPct val="20000"/>
        </a:spcBef>
        <a:buClrTx/>
        <a:buFont typeface="Arial" pitchFamily="34" charset="0"/>
        <a:buChar char="•"/>
        <a:defRPr sz="1600" kern="1200" baseline="0">
          <a:solidFill>
            <a:schemeClr val="tx1"/>
          </a:solidFill>
          <a:latin typeface="+mn-lt"/>
          <a:ea typeface="+mn-ea"/>
          <a:cs typeface="+mn-cs"/>
        </a:defRPr>
      </a:lvl2pPr>
      <a:lvl3pPr marL="11430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3pPr>
      <a:lvl4pPr marL="16002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4pPr>
      <a:lvl5pPr marL="20574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5pPr>
      <a:lvl6pPr marL="2514600" indent="-228600" algn="l" defTabSz="914400" rtl="0" eaLnBrk="1" latinLnBrk="0" hangingPunct="1">
        <a:spcBef>
          <a:spcPct val="20000"/>
        </a:spcBef>
        <a:buClrTx/>
        <a:buFont typeface="Arial" pitchFamily="34" charset="0"/>
        <a:buChar char="•"/>
        <a:defRPr sz="1400" kern="1200">
          <a:solidFill>
            <a:schemeClr val="tx1"/>
          </a:solidFill>
          <a:latin typeface="+mn-lt"/>
          <a:ea typeface="+mn-ea"/>
          <a:cs typeface="+mn-cs"/>
        </a:defRPr>
      </a:lvl6pPr>
      <a:lvl7pPr marL="29718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7pPr>
      <a:lvl8pPr marL="3429000" indent="-228600" algn="l" defTabSz="914400" rtl="0" eaLnBrk="1" latinLnBrk="0" hangingPunct="1">
        <a:spcBef>
          <a:spcPct val="20000"/>
        </a:spcBef>
        <a:buClrTx/>
        <a:buFont typeface="Arial" pitchFamily="34" charset="0"/>
        <a:buChar char="•"/>
        <a:defRPr sz="1200" kern="1200" baseline="0">
          <a:solidFill>
            <a:schemeClr val="tx1"/>
          </a:solidFill>
          <a:latin typeface="+mn-lt"/>
          <a:ea typeface="+mn-ea"/>
          <a:cs typeface="+mn-cs"/>
        </a:defRPr>
      </a:lvl8pPr>
      <a:lvl9pPr marL="38862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Музыка</a:t>
            </a:r>
            <a:endParaRPr lang="ru-RU" dirty="0"/>
          </a:p>
        </p:txBody>
      </p:sp>
      <p:sp>
        <p:nvSpPr>
          <p:cNvPr id="3" name="Подзаголовок 2"/>
          <p:cNvSpPr>
            <a:spLocks noGrp="1"/>
          </p:cNvSpPr>
          <p:nvPr>
            <p:ph type="subTitle" idx="1"/>
          </p:nvPr>
        </p:nvSpPr>
        <p:spPr/>
        <p:txBody>
          <a:bodyPr>
            <a:noAutofit/>
          </a:bodyPr>
          <a:lstStyle/>
          <a:p>
            <a:r>
              <a:rPr lang="ru-RU" sz="3200" dirty="0" smtClean="0">
                <a:solidFill>
                  <a:schemeClr val="tx1"/>
                </a:solidFill>
              </a:rPr>
              <a:t>Что это такое!?</a:t>
            </a:r>
            <a:endParaRPr lang="ru-RU" sz="3200" dirty="0">
              <a:solidFill>
                <a:schemeClr val="tx1"/>
              </a:solidFill>
            </a:endParaRPr>
          </a:p>
        </p:txBody>
      </p:sp>
    </p:spTree>
    <p:extLst>
      <p:ext uri="{BB962C8B-B14F-4D97-AF65-F5344CB8AC3E}">
        <p14:creationId xmlns:p14="http://schemas.microsoft.com/office/powerpoint/2010/main" val="24154325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1600" y="980728"/>
            <a:ext cx="6400800" cy="1080120"/>
          </a:xfrm>
        </p:spPr>
        <p:txBody>
          <a:bodyPr>
            <a:normAutofit fontScale="90000"/>
          </a:bodyPr>
          <a:lstStyle/>
          <a:p>
            <a:r>
              <a:rPr lang="ru-RU" dirty="0"/>
              <a:t>Для чего нужна музыка?</a:t>
            </a:r>
          </a:p>
        </p:txBody>
      </p:sp>
      <p:sp>
        <p:nvSpPr>
          <p:cNvPr id="3" name="Объект 2"/>
          <p:cNvSpPr>
            <a:spLocks noGrp="1"/>
          </p:cNvSpPr>
          <p:nvPr>
            <p:ph idx="1"/>
          </p:nvPr>
        </p:nvSpPr>
        <p:spPr>
          <a:xfrm>
            <a:off x="1371600" y="2276872"/>
            <a:ext cx="6400800" cy="3209529"/>
          </a:xfrm>
        </p:spPr>
        <p:txBody>
          <a:bodyPr/>
          <a:lstStyle/>
          <a:p>
            <a:r>
              <a:rPr lang="ru-RU" dirty="0"/>
              <a:t>Какая же музыка наполняет наш день? Ее сегодня слишком много. Пожалуй, такого богатого выбора в музыкальных направлениях, количестве певцов и музыкальных подходах не было никогда</a:t>
            </a:r>
            <a:r>
              <a:rPr lang="ru-RU" dirty="0" smtClean="0"/>
              <a:t>.</a:t>
            </a:r>
          </a:p>
          <a:p>
            <a:r>
              <a:rPr lang="ru-RU" sz="2400" dirty="0"/>
              <a:t>С</a:t>
            </a:r>
            <a:r>
              <a:rPr lang="ru-RU" sz="2400" dirty="0" smtClean="0"/>
              <a:t>тоит </a:t>
            </a:r>
            <a:r>
              <a:rPr lang="ru-RU" sz="2400" dirty="0"/>
              <a:t>ли давать доступ к любой музыке?</a:t>
            </a:r>
          </a:p>
        </p:txBody>
      </p:sp>
    </p:spTree>
    <p:extLst>
      <p:ext uri="{BB962C8B-B14F-4D97-AF65-F5344CB8AC3E}">
        <p14:creationId xmlns:p14="http://schemas.microsoft.com/office/powerpoint/2010/main" val="20599570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1600" y="908720"/>
            <a:ext cx="6400800" cy="1152128"/>
          </a:xfrm>
        </p:spPr>
        <p:txBody>
          <a:bodyPr>
            <a:normAutofit fontScale="90000"/>
          </a:bodyPr>
          <a:lstStyle/>
          <a:p>
            <a:r>
              <a:rPr lang="ru-RU" dirty="0"/>
              <a:t>Для чего нужна музыка?</a:t>
            </a:r>
          </a:p>
        </p:txBody>
      </p:sp>
      <p:sp>
        <p:nvSpPr>
          <p:cNvPr id="3" name="Объект 2"/>
          <p:cNvSpPr>
            <a:spLocks noGrp="1"/>
          </p:cNvSpPr>
          <p:nvPr>
            <p:ph idx="1"/>
          </p:nvPr>
        </p:nvSpPr>
        <p:spPr>
          <a:xfrm>
            <a:off x="1371600" y="2348880"/>
            <a:ext cx="6400800" cy="3137521"/>
          </a:xfrm>
        </p:spPr>
        <p:txBody>
          <a:bodyPr/>
          <a:lstStyle/>
          <a:p>
            <a:r>
              <a:rPr lang="ru-RU" dirty="0"/>
              <a:t>Влияние музыки может быть не только положительным, но и отрицательным, способным будить в подсознании низменные инстинкты. Поэтому предпочтение отдаётся классике. Именно эта музыка «чистит» наше сознание и лечит наш организм.</a:t>
            </a:r>
          </a:p>
        </p:txBody>
      </p:sp>
    </p:spTree>
    <p:extLst>
      <p:ext uri="{BB962C8B-B14F-4D97-AF65-F5344CB8AC3E}">
        <p14:creationId xmlns:p14="http://schemas.microsoft.com/office/powerpoint/2010/main" val="19004951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1600" y="908720"/>
            <a:ext cx="6400800" cy="1152128"/>
          </a:xfrm>
        </p:spPr>
        <p:txBody>
          <a:bodyPr>
            <a:normAutofit fontScale="90000"/>
          </a:bodyPr>
          <a:lstStyle/>
          <a:p>
            <a:r>
              <a:rPr lang="ru-RU" dirty="0"/>
              <a:t>Для чего нужна музыка?</a:t>
            </a:r>
          </a:p>
        </p:txBody>
      </p:sp>
      <p:sp>
        <p:nvSpPr>
          <p:cNvPr id="3" name="Объект 2"/>
          <p:cNvSpPr>
            <a:spLocks noGrp="1"/>
          </p:cNvSpPr>
          <p:nvPr>
            <p:ph idx="1"/>
          </p:nvPr>
        </p:nvSpPr>
        <p:spPr>
          <a:xfrm>
            <a:off x="1371600" y="2276872"/>
            <a:ext cx="6400800" cy="3209529"/>
          </a:xfrm>
        </p:spPr>
        <p:txBody>
          <a:bodyPr>
            <a:normAutofit fontScale="85000" lnSpcReduction="10000"/>
          </a:bodyPr>
          <a:lstStyle/>
          <a:p>
            <a:r>
              <a:rPr lang="ru-RU" dirty="0"/>
              <a:t>Сегодня музыку используют и с целью оздоровления. Пение на уроках музыки можно использовать и как профилактику гриппа и ОРЗ, особенно хороши протяжные народные песни, когда тренируются и легкие, и гортань. И самое главное: болезнь быстрее отступает, если песню петь хором.</a:t>
            </a:r>
          </a:p>
          <a:p>
            <a:r>
              <a:rPr lang="ru-RU" dirty="0"/>
              <a:t>Музыкой можно лечить многие психологические заболевания, есть масса примеров которые показывают нам, что к людям возвращалась память, рассудок и здравое мышление после музыкотерапии.</a:t>
            </a:r>
          </a:p>
          <a:p>
            <a:r>
              <a:rPr lang="ru-RU" dirty="0"/>
              <a:t>О влиянии музыки на человека можно говорить бесконечно... </a:t>
            </a:r>
          </a:p>
          <a:p>
            <a:endParaRPr lang="ru-RU" dirty="0"/>
          </a:p>
        </p:txBody>
      </p:sp>
    </p:spTree>
    <p:extLst>
      <p:ext uri="{BB962C8B-B14F-4D97-AF65-F5344CB8AC3E}">
        <p14:creationId xmlns:p14="http://schemas.microsoft.com/office/powerpoint/2010/main" val="19913387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1600" y="908720"/>
            <a:ext cx="6400800" cy="1152128"/>
          </a:xfrm>
        </p:spPr>
        <p:txBody>
          <a:bodyPr>
            <a:normAutofit fontScale="90000"/>
          </a:bodyPr>
          <a:lstStyle/>
          <a:p>
            <a:r>
              <a:rPr lang="ru-RU" dirty="0"/>
              <a:t>Для чего нужна музыка?</a:t>
            </a:r>
          </a:p>
        </p:txBody>
      </p:sp>
      <p:sp>
        <p:nvSpPr>
          <p:cNvPr id="3" name="Объект 2"/>
          <p:cNvSpPr>
            <a:spLocks noGrp="1"/>
          </p:cNvSpPr>
          <p:nvPr>
            <p:ph idx="1"/>
          </p:nvPr>
        </p:nvSpPr>
        <p:spPr/>
        <p:txBody>
          <a:bodyPr>
            <a:normAutofit/>
          </a:bodyPr>
          <a:lstStyle/>
          <a:p>
            <a:r>
              <a:rPr lang="ru-RU" sz="3200" dirty="0"/>
              <a:t>Р</a:t>
            </a:r>
            <a:r>
              <a:rPr lang="ru-RU" sz="3200" dirty="0" smtClean="0"/>
              <a:t>оль </a:t>
            </a:r>
            <a:r>
              <a:rPr lang="ru-RU" sz="3200" dirty="0"/>
              <a:t>музыки в жизни человека не просто большая - она огромна!</a:t>
            </a:r>
          </a:p>
        </p:txBody>
      </p:sp>
    </p:spTree>
    <p:extLst>
      <p:ext uri="{BB962C8B-B14F-4D97-AF65-F5344CB8AC3E}">
        <p14:creationId xmlns:p14="http://schemas.microsoft.com/office/powerpoint/2010/main" val="7958199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1600" y="1196752"/>
            <a:ext cx="6400800" cy="864096"/>
          </a:xfrm>
        </p:spPr>
        <p:txBody>
          <a:bodyPr>
            <a:normAutofit fontScale="90000"/>
          </a:bodyPr>
          <a:lstStyle/>
          <a:p>
            <a:r>
              <a:rPr lang="ru-RU" dirty="0"/>
              <a:t>С помощью чего пишется музыка</a:t>
            </a:r>
            <a:r>
              <a:rPr lang="ru-RU" dirty="0" smtClean="0"/>
              <a:t>?</a:t>
            </a:r>
            <a:endParaRPr lang="ru-RU" dirty="0"/>
          </a:p>
        </p:txBody>
      </p:sp>
      <p:sp>
        <p:nvSpPr>
          <p:cNvPr id="3" name="Объект 2"/>
          <p:cNvSpPr>
            <a:spLocks noGrp="1"/>
          </p:cNvSpPr>
          <p:nvPr>
            <p:ph idx="1"/>
          </p:nvPr>
        </p:nvSpPr>
        <p:spPr/>
        <p:txBody>
          <a:bodyPr>
            <a:noAutofit/>
          </a:bodyPr>
          <a:lstStyle/>
          <a:p>
            <a:r>
              <a:rPr lang="ru-RU" dirty="0" smtClean="0"/>
              <a:t>В современной</a:t>
            </a:r>
            <a:r>
              <a:rPr lang="ru-RU" dirty="0"/>
              <a:t> </a:t>
            </a:r>
            <a:r>
              <a:rPr lang="ru-RU" dirty="0" smtClean="0"/>
              <a:t>музыкальной</a:t>
            </a:r>
            <a:r>
              <a:rPr lang="ru-RU" dirty="0"/>
              <a:t> нотации музыкальные звуки записываются с помощью набора символов, основные из которых — ноты. </a:t>
            </a:r>
            <a:endParaRPr lang="ru-RU" dirty="0" smtClean="0"/>
          </a:p>
          <a:p>
            <a:r>
              <a:rPr lang="ru-RU" dirty="0" smtClean="0"/>
              <a:t>Ноты</a:t>
            </a:r>
            <a:r>
              <a:rPr lang="ru-RU" dirty="0"/>
              <a:t> располагаются на линейке из пяти параллельных линий, называемой нотоносцем.</a:t>
            </a:r>
          </a:p>
        </p:txBody>
      </p:sp>
    </p:spTree>
    <p:extLst>
      <p:ext uri="{BB962C8B-B14F-4D97-AF65-F5344CB8AC3E}">
        <p14:creationId xmlns:p14="http://schemas.microsoft.com/office/powerpoint/2010/main" val="28952701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1600" y="1052736"/>
            <a:ext cx="6400800" cy="1008112"/>
          </a:xfrm>
        </p:spPr>
        <p:txBody>
          <a:bodyPr>
            <a:normAutofit fontScale="90000"/>
          </a:bodyPr>
          <a:lstStyle/>
          <a:p>
            <a:r>
              <a:rPr lang="ru-RU" dirty="0"/>
              <a:t>С помощью чего пишется музыка?</a:t>
            </a: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43608" y="3129135"/>
            <a:ext cx="6984776" cy="1504604"/>
          </a:xfrm>
        </p:spPr>
      </p:pic>
    </p:spTree>
    <p:extLst>
      <p:ext uri="{BB962C8B-B14F-4D97-AF65-F5344CB8AC3E}">
        <p14:creationId xmlns:p14="http://schemas.microsoft.com/office/powerpoint/2010/main" val="34948771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a:t>Кто пишет музыку</a:t>
            </a:r>
            <a:r>
              <a:rPr lang="ru-RU" dirty="0" smtClean="0"/>
              <a:t>?</a:t>
            </a:r>
            <a:endParaRPr lang="ru-RU" dirty="0"/>
          </a:p>
        </p:txBody>
      </p:sp>
      <p:sp>
        <p:nvSpPr>
          <p:cNvPr id="3" name="Объект 2"/>
          <p:cNvSpPr>
            <a:spLocks noGrp="1"/>
          </p:cNvSpPr>
          <p:nvPr>
            <p:ph idx="1"/>
          </p:nvPr>
        </p:nvSpPr>
        <p:spPr/>
        <p:txBody>
          <a:bodyPr/>
          <a:lstStyle/>
          <a:p>
            <a:r>
              <a:rPr lang="ru-RU" dirty="0"/>
              <a:t>Если человек пишет только слова, то он называется поэтом-песенником, если же только музыку — композитором. В последнее время написание песни могут распределять между несколькими людьми</a:t>
            </a:r>
            <a:r>
              <a:rPr lang="ru-RU" dirty="0" smtClean="0"/>
              <a:t>.</a:t>
            </a:r>
          </a:p>
          <a:p>
            <a:endParaRPr lang="ru-RU" dirty="0"/>
          </a:p>
        </p:txBody>
      </p:sp>
    </p:spTree>
    <p:extLst>
      <p:ext uri="{BB962C8B-B14F-4D97-AF65-F5344CB8AC3E}">
        <p14:creationId xmlns:p14="http://schemas.microsoft.com/office/powerpoint/2010/main" val="29853205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Кто пишет музыку?</a:t>
            </a:r>
          </a:p>
        </p:txBody>
      </p:sp>
      <p:sp>
        <p:nvSpPr>
          <p:cNvPr id="3" name="Объект 2"/>
          <p:cNvSpPr>
            <a:spLocks noGrp="1"/>
          </p:cNvSpPr>
          <p:nvPr>
            <p:ph idx="1"/>
          </p:nvPr>
        </p:nvSpPr>
        <p:spPr/>
        <p:txBody>
          <a:bodyPr>
            <a:normAutofit/>
          </a:bodyPr>
          <a:lstStyle/>
          <a:p>
            <a:r>
              <a:rPr lang="ru-RU" sz="1600" dirty="0"/>
              <a:t>Композитор – это автор музыкальных произведений. Он пишет музыку на заказ. Многие композиторы специализируются на определенном жанре, например, сочиняют музыку только для оперы или эстрады. Есть известные композиторы, которые пишут музыку для фильмов. Например, </a:t>
            </a:r>
            <a:r>
              <a:rPr lang="ru-RU" sz="1600" dirty="0" err="1"/>
              <a:t>Ханс</a:t>
            </a:r>
            <a:r>
              <a:rPr lang="ru-RU" sz="1600" dirty="0"/>
              <a:t> </a:t>
            </a:r>
            <a:r>
              <a:rPr lang="ru-RU" sz="1600" dirty="0" err="1"/>
              <a:t>Циммер</a:t>
            </a:r>
            <a:r>
              <a:rPr lang="ru-RU" sz="1600" dirty="0"/>
              <a:t> является известным </a:t>
            </a:r>
            <a:r>
              <a:rPr lang="ru-RU" sz="1600" dirty="0" err="1"/>
              <a:t>кинокомпозитором</a:t>
            </a:r>
            <a:r>
              <a:rPr lang="ru-RU" sz="1600" dirty="0"/>
              <a:t>. Он написал музыку для фильмов «</a:t>
            </a:r>
            <a:r>
              <a:rPr lang="ru-RU" sz="1600" dirty="0" err="1"/>
              <a:t>Интерстеллар</a:t>
            </a:r>
            <a:r>
              <a:rPr lang="ru-RU" sz="1600" dirty="0"/>
              <a:t>», «Пираты Карибского моря», «Гладиатор», «Темный рыцарь», «Начало»</a:t>
            </a:r>
          </a:p>
        </p:txBody>
      </p:sp>
    </p:spTree>
    <p:extLst>
      <p:ext uri="{BB962C8B-B14F-4D97-AF65-F5344CB8AC3E}">
        <p14:creationId xmlns:p14="http://schemas.microsoft.com/office/powerpoint/2010/main" val="14531787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Кто пишет музыку?</a:t>
            </a:r>
          </a:p>
        </p:txBody>
      </p:sp>
      <p:sp>
        <p:nvSpPr>
          <p:cNvPr id="3" name="Объект 2"/>
          <p:cNvSpPr>
            <a:spLocks noGrp="1"/>
          </p:cNvSpPr>
          <p:nvPr>
            <p:ph idx="1"/>
          </p:nvPr>
        </p:nvSpPr>
        <p:spPr/>
        <p:txBody>
          <a:bodyPr/>
          <a:lstStyle/>
          <a:p>
            <a:r>
              <a:rPr lang="ru-RU" dirty="0"/>
              <a:t>Рабочее место композитора – как правило, за музыкальным инструментом, в домашней студии или в консерватории. С развитием компьютерных технологий появились композиторы, сочиняющие музыку с помощью специальных компьютерных программ</a:t>
            </a:r>
            <a:r>
              <a:rPr lang="ru-RU" dirty="0" smtClean="0"/>
              <a:t>.</a:t>
            </a:r>
          </a:p>
          <a:p>
            <a:endParaRPr lang="ru-RU" dirty="0"/>
          </a:p>
        </p:txBody>
      </p:sp>
    </p:spTree>
    <p:extLst>
      <p:ext uri="{BB962C8B-B14F-4D97-AF65-F5344CB8AC3E}">
        <p14:creationId xmlns:p14="http://schemas.microsoft.com/office/powerpoint/2010/main" val="21836795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Кто пишет музыку?</a:t>
            </a:r>
          </a:p>
        </p:txBody>
      </p:sp>
      <p:sp>
        <p:nvSpPr>
          <p:cNvPr id="3" name="Объект 2"/>
          <p:cNvSpPr>
            <a:spLocks noGrp="1"/>
          </p:cNvSpPr>
          <p:nvPr>
            <p:ph idx="1"/>
          </p:nvPr>
        </p:nvSpPr>
        <p:spPr/>
        <p:txBody>
          <a:bodyPr>
            <a:normAutofit fontScale="55000" lnSpcReduction="20000"/>
          </a:bodyPr>
          <a:lstStyle/>
          <a:p>
            <a:r>
              <a:rPr lang="ru-RU" sz="2900" dirty="0"/>
              <a:t>Многие композиторы говорят, что будущая музыка рождается у них в голове. Затем они напевают ее на диктофон и записывают в виде нот. В дальнейшем музыка дорабатывается, ведь существуют определенные законы жанров и творческие приемы.</a:t>
            </a:r>
          </a:p>
          <a:p>
            <a:r>
              <a:rPr lang="ru-RU" sz="2900" dirty="0"/>
              <a:t>Интересный факт: просматривая ноты, композитор может «в голове» воспроизвести музыку и «услышать» ее. Например, известный композитор Людвиг </a:t>
            </a:r>
            <a:r>
              <a:rPr lang="ru-RU" sz="2900" dirty="0" err="1"/>
              <a:t>ван</a:t>
            </a:r>
            <a:r>
              <a:rPr lang="ru-RU" sz="2900" dirty="0"/>
              <a:t> Бетховен написал ряд музыкальных шедевров, будучи глухим (он потерял слух из-за болезни).</a:t>
            </a:r>
          </a:p>
          <a:p>
            <a:endParaRPr lang="ru-RU" dirty="0"/>
          </a:p>
        </p:txBody>
      </p:sp>
    </p:spTree>
    <p:extLst>
      <p:ext uri="{BB962C8B-B14F-4D97-AF65-F5344CB8AC3E}">
        <p14:creationId xmlns:p14="http://schemas.microsoft.com/office/powerpoint/2010/main" val="20189388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Музыка</a:t>
            </a:r>
          </a:p>
        </p:txBody>
      </p:sp>
      <p:sp>
        <p:nvSpPr>
          <p:cNvPr id="3" name="Объект 2"/>
          <p:cNvSpPr>
            <a:spLocks noGrp="1"/>
          </p:cNvSpPr>
          <p:nvPr>
            <p:ph idx="1"/>
          </p:nvPr>
        </p:nvSpPr>
        <p:spPr/>
        <p:txBody>
          <a:bodyPr>
            <a:noAutofit/>
          </a:bodyPr>
          <a:lstStyle/>
          <a:p>
            <a:r>
              <a:rPr lang="ru-RU" sz="2400" dirty="0" smtClean="0"/>
              <a:t>Что такое музыка?</a:t>
            </a:r>
          </a:p>
          <a:p>
            <a:r>
              <a:rPr lang="ru-RU" sz="2400" dirty="0" smtClean="0"/>
              <a:t>Для чего она нужна?</a:t>
            </a:r>
          </a:p>
          <a:p>
            <a:r>
              <a:rPr lang="ru-RU" sz="2400" dirty="0" smtClean="0"/>
              <a:t>С помощью чего пишется музыка?</a:t>
            </a:r>
          </a:p>
          <a:p>
            <a:r>
              <a:rPr lang="ru-RU" sz="2400" dirty="0" smtClean="0"/>
              <a:t>Кто пишет музыку?</a:t>
            </a:r>
          </a:p>
          <a:p>
            <a:r>
              <a:rPr lang="ru-RU" sz="2400" dirty="0" smtClean="0"/>
              <a:t>Где используется музыка?</a:t>
            </a:r>
          </a:p>
        </p:txBody>
      </p:sp>
    </p:spTree>
    <p:extLst>
      <p:ext uri="{BB962C8B-B14F-4D97-AF65-F5344CB8AC3E}">
        <p14:creationId xmlns:p14="http://schemas.microsoft.com/office/powerpoint/2010/main" val="31636844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1600" y="980728"/>
            <a:ext cx="6400800" cy="1080120"/>
          </a:xfrm>
        </p:spPr>
        <p:txBody>
          <a:bodyPr>
            <a:normAutofit fontScale="90000"/>
          </a:bodyPr>
          <a:lstStyle/>
          <a:p>
            <a:r>
              <a:rPr lang="ru-RU" dirty="0"/>
              <a:t>Где используется музыка</a:t>
            </a:r>
            <a:r>
              <a:rPr lang="ru-RU" dirty="0" smtClean="0"/>
              <a:t>?</a:t>
            </a:r>
            <a:endParaRPr lang="ru-RU" dirty="0"/>
          </a:p>
        </p:txBody>
      </p:sp>
      <p:sp>
        <p:nvSpPr>
          <p:cNvPr id="3" name="Объект 2"/>
          <p:cNvSpPr>
            <a:spLocks noGrp="1"/>
          </p:cNvSpPr>
          <p:nvPr>
            <p:ph idx="1"/>
          </p:nvPr>
        </p:nvSpPr>
        <p:spPr>
          <a:xfrm>
            <a:off x="1371600" y="2276872"/>
            <a:ext cx="6400800" cy="3209529"/>
          </a:xfrm>
        </p:spPr>
        <p:txBody>
          <a:bodyPr>
            <a:normAutofit/>
          </a:bodyPr>
          <a:lstStyle/>
          <a:p>
            <a:r>
              <a:rPr lang="ru-RU" sz="1600" dirty="0"/>
              <a:t>Музыка - это искусство, средством которого является звук и тишина. </a:t>
            </a:r>
            <a:endParaRPr lang="ru-RU" sz="1600" dirty="0" smtClean="0"/>
          </a:p>
          <a:p>
            <a:r>
              <a:rPr lang="ru-RU" sz="1600" dirty="0"/>
              <a:t>Л</a:t>
            </a:r>
            <a:r>
              <a:rPr lang="ru-RU" sz="1600" dirty="0" smtClean="0"/>
              <a:t>юбой </a:t>
            </a:r>
            <a:r>
              <a:rPr lang="ru-RU" sz="1600" dirty="0"/>
              <a:t>человек в своей жизни слышал хоть раз журчание ручейка в лесу. Не напоминает ли оно вам мелодичную музыку? А шум весеннего дождя по крыше - разве это не похоже на мелодию? </a:t>
            </a:r>
            <a:endParaRPr lang="ru-RU" sz="1600" dirty="0" smtClean="0"/>
          </a:p>
          <a:p>
            <a:r>
              <a:rPr lang="ru-RU" sz="1600" dirty="0" smtClean="0"/>
              <a:t>Именно </a:t>
            </a:r>
            <a:r>
              <a:rPr lang="ru-RU" sz="1600" dirty="0"/>
              <a:t>тогда, когда человек начал вокруг себя замечать подобные детали, он осознал, что его повсюду окружает музыка. Это искусство звуков, создающих вместе уникальную гармонию. </a:t>
            </a:r>
          </a:p>
        </p:txBody>
      </p:sp>
    </p:spTree>
    <p:extLst>
      <p:ext uri="{BB962C8B-B14F-4D97-AF65-F5344CB8AC3E}">
        <p14:creationId xmlns:p14="http://schemas.microsoft.com/office/powerpoint/2010/main" val="35592942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1600" y="1052736"/>
            <a:ext cx="6400800" cy="928464"/>
          </a:xfrm>
        </p:spPr>
        <p:txBody>
          <a:bodyPr>
            <a:normAutofit fontScale="90000"/>
          </a:bodyPr>
          <a:lstStyle/>
          <a:p>
            <a:r>
              <a:rPr lang="ru-RU" dirty="0"/>
              <a:t>Где используется музыка?</a:t>
            </a:r>
          </a:p>
        </p:txBody>
      </p:sp>
      <p:sp>
        <p:nvSpPr>
          <p:cNvPr id="3" name="Объект 2"/>
          <p:cNvSpPr>
            <a:spLocks noGrp="1"/>
          </p:cNvSpPr>
          <p:nvPr>
            <p:ph idx="1"/>
          </p:nvPr>
        </p:nvSpPr>
        <p:spPr/>
        <p:txBody>
          <a:bodyPr>
            <a:noAutofit/>
          </a:bodyPr>
          <a:lstStyle/>
          <a:p>
            <a:r>
              <a:rPr lang="ru-RU" sz="2000" dirty="0" smtClean="0"/>
              <a:t>Фильмы\мультфильмы</a:t>
            </a:r>
          </a:p>
          <a:p>
            <a:r>
              <a:rPr lang="ru-RU" sz="2000" dirty="0" smtClean="0"/>
              <a:t>Компьютерные игры</a:t>
            </a:r>
          </a:p>
          <a:p>
            <a:r>
              <a:rPr lang="ru-RU" sz="2000" dirty="0" smtClean="0"/>
              <a:t>Музыкальные игрушки</a:t>
            </a:r>
          </a:p>
          <a:p>
            <a:r>
              <a:rPr lang="ru-RU" sz="2000" dirty="0" smtClean="0"/>
              <a:t>Праздники\торжественные мероприятия</a:t>
            </a:r>
          </a:p>
          <a:p>
            <a:r>
              <a:rPr lang="ru-RU" sz="2000" dirty="0" smtClean="0"/>
              <a:t>Концерты (классической и эстрадной музыки)</a:t>
            </a:r>
          </a:p>
          <a:p>
            <a:r>
              <a:rPr lang="ru-RU" sz="2000" dirty="0" smtClean="0"/>
              <a:t>Лечение</a:t>
            </a:r>
          </a:p>
          <a:p>
            <a:endParaRPr lang="ru-RU" sz="2000" dirty="0" smtClean="0"/>
          </a:p>
        </p:txBody>
      </p:sp>
    </p:spTree>
    <p:extLst>
      <p:ext uri="{BB962C8B-B14F-4D97-AF65-F5344CB8AC3E}">
        <p14:creationId xmlns:p14="http://schemas.microsoft.com/office/powerpoint/2010/main" val="40126404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1600" y="1124744"/>
            <a:ext cx="6400800" cy="856456"/>
          </a:xfrm>
        </p:spPr>
        <p:txBody>
          <a:bodyPr>
            <a:normAutofit fontScale="90000"/>
          </a:bodyPr>
          <a:lstStyle/>
          <a:p>
            <a:r>
              <a:rPr lang="ru-RU" dirty="0"/>
              <a:t>Где используется музыка?</a:t>
            </a:r>
          </a:p>
        </p:txBody>
      </p:sp>
      <p:sp>
        <p:nvSpPr>
          <p:cNvPr id="3" name="Объект 2"/>
          <p:cNvSpPr>
            <a:spLocks noGrp="1"/>
          </p:cNvSpPr>
          <p:nvPr>
            <p:ph idx="1"/>
          </p:nvPr>
        </p:nvSpPr>
        <p:spPr>
          <a:xfrm>
            <a:off x="1371600" y="2276872"/>
            <a:ext cx="6400800" cy="3209529"/>
          </a:xfrm>
        </p:spPr>
        <p:txBody>
          <a:bodyPr>
            <a:normAutofit/>
          </a:bodyPr>
          <a:lstStyle/>
          <a:p>
            <a:r>
              <a:rPr lang="ru-RU" sz="2000" b="1" dirty="0" err="1"/>
              <a:t>Музыкотерапи́я</a:t>
            </a:r>
            <a:r>
              <a:rPr lang="ru-RU" sz="2000" dirty="0"/>
              <a:t> — психотерапевтический метод, использующий музыку в качестве лечебного средства. </a:t>
            </a:r>
            <a:endParaRPr lang="ru-RU" sz="2000" dirty="0" smtClean="0"/>
          </a:p>
          <a:p>
            <a:r>
              <a:rPr lang="ru-RU" sz="2000" dirty="0" smtClean="0"/>
              <a:t>Термин </a:t>
            </a:r>
            <a:r>
              <a:rPr lang="ru-RU" sz="2000" dirty="0"/>
              <a:t>«музыкотерапия» имеет греко-латинское происхождение и в переводе означает «лечение музыкой».</a:t>
            </a:r>
          </a:p>
        </p:txBody>
      </p:sp>
    </p:spTree>
    <p:extLst>
      <p:ext uri="{BB962C8B-B14F-4D97-AF65-F5344CB8AC3E}">
        <p14:creationId xmlns:p14="http://schemas.microsoft.com/office/powerpoint/2010/main" val="24357436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Домашнее задание</a:t>
            </a:r>
            <a:endParaRPr lang="ru-RU" dirty="0"/>
          </a:p>
        </p:txBody>
      </p:sp>
      <p:sp>
        <p:nvSpPr>
          <p:cNvPr id="3" name="Объект 2"/>
          <p:cNvSpPr>
            <a:spLocks noGrp="1"/>
          </p:cNvSpPr>
          <p:nvPr>
            <p:ph idx="1"/>
          </p:nvPr>
        </p:nvSpPr>
        <p:spPr/>
        <p:txBody>
          <a:bodyPr/>
          <a:lstStyle/>
          <a:p>
            <a:r>
              <a:rPr lang="ru-RU" sz="2000" dirty="0" smtClean="0"/>
              <a:t>Ответить на вопрос: Какое </a:t>
            </a:r>
            <a:r>
              <a:rPr lang="ru-RU" sz="2000" dirty="0"/>
              <a:t>место занимает музыка в жизни каждого из нас</a:t>
            </a:r>
            <a:r>
              <a:rPr lang="ru-RU" sz="2000" dirty="0" smtClean="0"/>
              <a:t>?</a:t>
            </a:r>
          </a:p>
          <a:p>
            <a:r>
              <a:rPr lang="ru-RU" sz="2000" dirty="0" smtClean="0"/>
              <a:t>Подготовить доклад про жанры и направления в музыке или </a:t>
            </a:r>
            <a:r>
              <a:rPr lang="ru-RU" sz="2000" dirty="0"/>
              <a:t>п</a:t>
            </a:r>
            <a:r>
              <a:rPr lang="ru-RU" sz="2000" dirty="0" smtClean="0"/>
              <a:t>ро любимого исполнителя.</a:t>
            </a:r>
            <a:endParaRPr lang="ru-RU" sz="2000" dirty="0"/>
          </a:p>
          <a:p>
            <a:pPr indent="0">
              <a:buNone/>
            </a:pPr>
            <a:endParaRPr lang="ru-RU" dirty="0"/>
          </a:p>
        </p:txBody>
      </p:sp>
    </p:spTree>
    <p:extLst>
      <p:ext uri="{BB962C8B-B14F-4D97-AF65-F5344CB8AC3E}">
        <p14:creationId xmlns:p14="http://schemas.microsoft.com/office/powerpoint/2010/main" val="42298986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03648" y="1052736"/>
            <a:ext cx="6400800" cy="685800"/>
          </a:xfrm>
        </p:spPr>
        <p:txBody>
          <a:bodyPr>
            <a:normAutofit/>
          </a:bodyPr>
          <a:lstStyle/>
          <a:p>
            <a:r>
              <a:rPr lang="ru-RU" dirty="0" smtClean="0"/>
              <a:t>музыка</a:t>
            </a:r>
            <a:endParaRPr lang="ru-RU" dirty="0"/>
          </a:p>
        </p:txBody>
      </p:sp>
      <p:sp>
        <p:nvSpPr>
          <p:cNvPr id="3" name="Объект 2"/>
          <p:cNvSpPr>
            <a:spLocks noGrp="1"/>
          </p:cNvSpPr>
          <p:nvPr>
            <p:ph idx="1"/>
          </p:nvPr>
        </p:nvSpPr>
        <p:spPr>
          <a:xfrm>
            <a:off x="1371600" y="1988840"/>
            <a:ext cx="6400800" cy="3497561"/>
          </a:xfrm>
        </p:spPr>
        <p:txBody>
          <a:bodyPr>
            <a:normAutofit/>
          </a:bodyPr>
          <a:lstStyle/>
          <a:p>
            <a:r>
              <a:rPr lang="ru-RU" sz="2400" dirty="0"/>
              <a:t>Музыка - это величайшее утешение: оно освежает сердце и дарует ему мир. </a:t>
            </a:r>
            <a:r>
              <a:rPr lang="ru-RU" sz="2400" b="1" dirty="0"/>
              <a:t>Мартин </a:t>
            </a:r>
            <a:r>
              <a:rPr lang="ru-RU" sz="2400" b="1" dirty="0" smtClean="0"/>
              <a:t>Лютер</a:t>
            </a:r>
            <a:endParaRPr lang="ru-RU" sz="2400" dirty="0" smtClean="0"/>
          </a:p>
          <a:p>
            <a:r>
              <a:rPr lang="ru-RU" sz="2400" dirty="0"/>
              <a:t>Пусть человек шагает под ту музыку, которая ему слышится, в каком бы ритме она ни звучала. </a:t>
            </a:r>
            <a:r>
              <a:rPr lang="ru-RU" sz="2400" b="1" dirty="0"/>
              <a:t>Генри Торо</a:t>
            </a:r>
          </a:p>
        </p:txBody>
      </p:sp>
    </p:spTree>
    <p:extLst>
      <p:ext uri="{BB962C8B-B14F-4D97-AF65-F5344CB8AC3E}">
        <p14:creationId xmlns:p14="http://schemas.microsoft.com/office/powerpoint/2010/main" val="42108221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03648" y="1124744"/>
            <a:ext cx="6400800" cy="685800"/>
          </a:xfrm>
        </p:spPr>
        <p:txBody>
          <a:bodyPr>
            <a:normAutofit/>
          </a:bodyPr>
          <a:lstStyle/>
          <a:p>
            <a:r>
              <a:rPr lang="ru-RU" dirty="0"/>
              <a:t>музыка</a:t>
            </a:r>
          </a:p>
        </p:txBody>
      </p:sp>
      <p:sp>
        <p:nvSpPr>
          <p:cNvPr id="3" name="Объект 2"/>
          <p:cNvSpPr>
            <a:spLocks noGrp="1"/>
          </p:cNvSpPr>
          <p:nvPr>
            <p:ph idx="1"/>
          </p:nvPr>
        </p:nvSpPr>
        <p:spPr>
          <a:xfrm>
            <a:off x="1403648" y="2060848"/>
            <a:ext cx="6400800" cy="3816424"/>
          </a:xfrm>
        </p:spPr>
        <p:txBody>
          <a:bodyPr>
            <a:noAutofit/>
          </a:bodyPr>
          <a:lstStyle/>
          <a:p>
            <a:r>
              <a:rPr lang="ru-RU" sz="2000" dirty="0"/>
              <a:t>Музыку не изучают по книжкам. Она вокруг нас.</a:t>
            </a:r>
            <a:br>
              <a:rPr lang="ru-RU" sz="2000" dirty="0"/>
            </a:br>
            <a:r>
              <a:rPr lang="ru-RU" sz="2000" b="1" dirty="0"/>
              <a:t>Август </a:t>
            </a:r>
            <a:r>
              <a:rPr lang="ru-RU" sz="2000" b="1" dirty="0" smtClean="0"/>
              <a:t>Раш</a:t>
            </a:r>
          </a:p>
          <a:p>
            <a:r>
              <a:rPr lang="ru-RU" sz="2000" dirty="0"/>
              <a:t>Говорить о музыке - все равно что танцевать об </a:t>
            </a:r>
            <a:r>
              <a:rPr lang="ru-RU" sz="2000" dirty="0" smtClean="0"/>
              <a:t>архитектуре. </a:t>
            </a:r>
            <a:r>
              <a:rPr lang="ru-RU" sz="2000" dirty="0"/>
              <a:t> </a:t>
            </a:r>
            <a:r>
              <a:rPr lang="ru-RU" sz="2000" b="1" dirty="0" smtClean="0"/>
              <a:t>Фрэнк </a:t>
            </a:r>
            <a:r>
              <a:rPr lang="ru-RU" sz="2000" b="1" dirty="0" err="1"/>
              <a:t>Заппа</a:t>
            </a:r>
            <a:r>
              <a:rPr lang="ru-RU" sz="2000" b="1" dirty="0"/>
              <a:t> или Дэвид </a:t>
            </a:r>
            <a:r>
              <a:rPr lang="ru-RU" sz="2000" b="1" dirty="0" err="1" smtClean="0"/>
              <a:t>Бирн</a:t>
            </a:r>
            <a:endParaRPr lang="ru-RU" sz="2000" b="1" dirty="0" smtClean="0"/>
          </a:p>
          <a:p>
            <a:r>
              <a:rPr lang="ru-RU" sz="2000" dirty="0"/>
              <a:t>В музыке есть прекрасная вещь - когда она попадает в тебя, ты не чувствуешь </a:t>
            </a:r>
            <a:r>
              <a:rPr lang="ru-RU" sz="2000" dirty="0" smtClean="0"/>
              <a:t>боли. </a:t>
            </a:r>
            <a:r>
              <a:rPr lang="ru-RU" sz="2000" b="1" dirty="0" smtClean="0"/>
              <a:t>Боб Марли</a:t>
            </a:r>
            <a:r>
              <a:rPr lang="ru-RU" sz="2000" dirty="0"/>
              <a:t/>
            </a:r>
            <a:br>
              <a:rPr lang="ru-RU" sz="2000" dirty="0"/>
            </a:br>
            <a:r>
              <a:rPr lang="ru-RU" sz="2000" dirty="0"/>
              <a:t>Музыка - лучшее утешение для опечаленного </a:t>
            </a:r>
            <a:r>
              <a:rPr lang="ru-RU" sz="2000" dirty="0" smtClean="0"/>
              <a:t>человека. </a:t>
            </a:r>
            <a:r>
              <a:rPr lang="ru-RU" sz="2000" b="1" dirty="0" smtClean="0"/>
              <a:t>Мартин </a:t>
            </a:r>
            <a:r>
              <a:rPr lang="ru-RU" sz="2000" b="1" dirty="0"/>
              <a:t>Лютер</a:t>
            </a:r>
          </a:p>
        </p:txBody>
      </p:sp>
    </p:spTree>
    <p:extLst>
      <p:ext uri="{BB962C8B-B14F-4D97-AF65-F5344CB8AC3E}">
        <p14:creationId xmlns:p14="http://schemas.microsoft.com/office/powerpoint/2010/main" val="42365745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музыка</a:t>
            </a:r>
            <a:endParaRPr lang="ru-RU" dirty="0"/>
          </a:p>
        </p:txBody>
      </p:sp>
      <p:sp>
        <p:nvSpPr>
          <p:cNvPr id="3" name="Объект 2"/>
          <p:cNvSpPr>
            <a:spLocks noGrp="1"/>
          </p:cNvSpPr>
          <p:nvPr>
            <p:ph idx="1"/>
          </p:nvPr>
        </p:nvSpPr>
        <p:spPr>
          <a:xfrm>
            <a:off x="971600" y="2438400"/>
            <a:ext cx="7056784" cy="3294856"/>
          </a:xfrm>
        </p:spPr>
        <p:txBody>
          <a:bodyPr>
            <a:noAutofit/>
          </a:bodyPr>
          <a:lstStyle/>
          <a:p>
            <a:r>
              <a:rPr lang="ru-RU" sz="1600" dirty="0"/>
              <a:t>Музыка может изменить мир, поскольку она способна изменить </a:t>
            </a:r>
            <a:r>
              <a:rPr lang="ru-RU" sz="1600" dirty="0" smtClean="0"/>
              <a:t>людей. </a:t>
            </a:r>
            <a:r>
              <a:rPr lang="ru-RU" sz="1600" b="1" dirty="0" err="1" smtClean="0"/>
              <a:t>Боно</a:t>
            </a:r>
            <a:endParaRPr lang="ru-RU" sz="1600" b="1" dirty="0" smtClean="0"/>
          </a:p>
          <a:p>
            <a:r>
              <a:rPr lang="ru-RU" sz="1600" dirty="0"/>
              <a:t>Где не хватает слов, говорит </a:t>
            </a:r>
            <a:r>
              <a:rPr lang="ru-RU" sz="1600" dirty="0" smtClean="0"/>
              <a:t>музыка. </a:t>
            </a:r>
            <a:r>
              <a:rPr lang="ru-RU" sz="1600" b="1" dirty="0" smtClean="0"/>
              <a:t>Ганс </a:t>
            </a:r>
            <a:r>
              <a:rPr lang="ru-RU" sz="1600" b="1" dirty="0"/>
              <a:t>Христиан </a:t>
            </a:r>
            <a:r>
              <a:rPr lang="ru-RU" sz="1600" b="1" dirty="0" smtClean="0"/>
              <a:t>Андерсен</a:t>
            </a:r>
          </a:p>
          <a:p>
            <a:r>
              <a:rPr lang="ru-RU" sz="1600" dirty="0"/>
              <a:t>Идеальная музыка - это тишина, а музыканты занимаются созданием красивой рамки вокруг этого </a:t>
            </a:r>
            <a:r>
              <a:rPr lang="ru-RU" sz="1600" dirty="0" smtClean="0"/>
              <a:t>совершенства. </a:t>
            </a:r>
            <a:r>
              <a:rPr lang="ru-RU" sz="1600" b="1" dirty="0" err="1" smtClean="0"/>
              <a:t>Стинг</a:t>
            </a:r>
            <a:endParaRPr lang="ru-RU" sz="1600" b="1" dirty="0" smtClean="0"/>
          </a:p>
          <a:p>
            <a:r>
              <a:rPr lang="ru-RU" sz="1600" dirty="0" smtClean="0"/>
              <a:t>Играть </a:t>
            </a:r>
            <a:r>
              <a:rPr lang="ru-RU" sz="1600" dirty="0"/>
              <a:t>музыку – почти то же самое, что по небу летать.</a:t>
            </a:r>
            <a:br>
              <a:rPr lang="ru-RU" sz="1600" dirty="0"/>
            </a:br>
            <a:r>
              <a:rPr lang="ru-RU" sz="1600" b="1" dirty="0"/>
              <a:t>Харуки Мураками</a:t>
            </a:r>
          </a:p>
        </p:txBody>
      </p:sp>
    </p:spTree>
    <p:extLst>
      <p:ext uri="{BB962C8B-B14F-4D97-AF65-F5344CB8AC3E}">
        <p14:creationId xmlns:p14="http://schemas.microsoft.com/office/powerpoint/2010/main" val="35405524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Музыка</a:t>
            </a:r>
            <a:endParaRPr lang="ru-RU" dirty="0"/>
          </a:p>
        </p:txBody>
      </p:sp>
      <p:sp>
        <p:nvSpPr>
          <p:cNvPr id="3" name="Объект 2"/>
          <p:cNvSpPr>
            <a:spLocks noGrp="1"/>
          </p:cNvSpPr>
          <p:nvPr>
            <p:ph idx="1"/>
          </p:nvPr>
        </p:nvSpPr>
        <p:spPr>
          <a:xfrm>
            <a:off x="1371600" y="2438400"/>
            <a:ext cx="6400800" cy="2358752"/>
          </a:xfrm>
        </p:spPr>
        <p:txBody>
          <a:bodyPr>
            <a:noAutofit/>
          </a:bodyPr>
          <a:lstStyle/>
          <a:p>
            <a:pPr algn="ctr"/>
            <a:r>
              <a:rPr lang="ru-RU" sz="4800" b="1" dirty="0" smtClean="0"/>
              <a:t>Так что же такое музыка!?</a:t>
            </a:r>
            <a:endParaRPr lang="ru-RU" sz="4800" dirty="0"/>
          </a:p>
        </p:txBody>
      </p:sp>
    </p:spTree>
    <p:extLst>
      <p:ext uri="{BB962C8B-B14F-4D97-AF65-F5344CB8AC3E}">
        <p14:creationId xmlns:p14="http://schemas.microsoft.com/office/powerpoint/2010/main" val="38606382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Музыка</a:t>
            </a:r>
            <a:endParaRPr lang="ru-RU" dirty="0"/>
          </a:p>
        </p:txBody>
      </p:sp>
      <p:sp>
        <p:nvSpPr>
          <p:cNvPr id="3" name="Объект 2"/>
          <p:cNvSpPr>
            <a:spLocks noGrp="1"/>
          </p:cNvSpPr>
          <p:nvPr>
            <p:ph idx="1"/>
          </p:nvPr>
        </p:nvSpPr>
        <p:spPr>
          <a:xfrm>
            <a:off x="1115616" y="2438400"/>
            <a:ext cx="6912768" cy="3294856"/>
          </a:xfrm>
        </p:spPr>
        <p:txBody>
          <a:bodyPr>
            <a:normAutofit lnSpcReduction="10000"/>
          </a:bodyPr>
          <a:lstStyle/>
          <a:p>
            <a:r>
              <a:rPr lang="ru-RU" sz="3000" b="1" dirty="0"/>
              <a:t>Музыка</a:t>
            </a:r>
            <a:r>
              <a:rPr lang="ru-RU" sz="3000" dirty="0"/>
              <a:t> (от греч. — муза) — вид искусства, художественным материалом которого является звук, особым образом организованный во времени.</a:t>
            </a:r>
          </a:p>
          <a:p>
            <a:endParaRPr lang="ru-RU" dirty="0"/>
          </a:p>
        </p:txBody>
      </p:sp>
    </p:spTree>
    <p:extLst>
      <p:ext uri="{BB962C8B-B14F-4D97-AF65-F5344CB8AC3E}">
        <p14:creationId xmlns:p14="http://schemas.microsoft.com/office/powerpoint/2010/main" val="30776680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1600" y="1124744"/>
            <a:ext cx="6400800" cy="1008112"/>
          </a:xfrm>
        </p:spPr>
        <p:txBody>
          <a:bodyPr>
            <a:normAutofit fontScale="90000"/>
          </a:bodyPr>
          <a:lstStyle/>
          <a:p>
            <a:r>
              <a:rPr lang="ru-RU" dirty="0"/>
              <a:t>Для </a:t>
            </a:r>
            <a:r>
              <a:rPr lang="ru-RU" dirty="0" smtClean="0"/>
              <a:t>чего нужна музыка?</a:t>
            </a:r>
            <a:endParaRPr lang="ru-RU" dirty="0"/>
          </a:p>
        </p:txBody>
      </p:sp>
      <p:sp>
        <p:nvSpPr>
          <p:cNvPr id="3" name="Объект 2"/>
          <p:cNvSpPr>
            <a:spLocks noGrp="1"/>
          </p:cNvSpPr>
          <p:nvPr>
            <p:ph idx="1"/>
          </p:nvPr>
        </p:nvSpPr>
        <p:spPr>
          <a:xfrm>
            <a:off x="1371600" y="2276872"/>
            <a:ext cx="6400800" cy="3209529"/>
          </a:xfrm>
        </p:spPr>
        <p:txBody>
          <a:bodyPr>
            <a:noAutofit/>
          </a:bodyPr>
          <a:lstStyle/>
          <a:p>
            <a:r>
              <a:rPr lang="ru-RU" sz="1400" dirty="0"/>
              <a:t>М</a:t>
            </a:r>
            <a:r>
              <a:rPr lang="ru-RU" sz="1400" dirty="0" smtClean="0"/>
              <a:t>узыка </a:t>
            </a:r>
            <a:r>
              <a:rPr lang="ru-RU" sz="1400" dirty="0"/>
              <a:t>заставляет нас </a:t>
            </a:r>
            <a:r>
              <a:rPr lang="ru-RU" sz="1400" b="1" dirty="0"/>
              <a:t>чувствовать</a:t>
            </a:r>
            <a:r>
              <a:rPr lang="ru-RU" sz="1400" dirty="0"/>
              <a:t>...Не важно боль это, или радость. Пока мы чувствуем, мы остаемся людьми</a:t>
            </a:r>
            <a:r>
              <a:rPr lang="ru-RU" sz="1400" dirty="0" smtClean="0"/>
              <a:t>.</a:t>
            </a:r>
            <a:endParaRPr lang="ru-RU" sz="1400" dirty="0"/>
          </a:p>
          <a:p>
            <a:r>
              <a:rPr lang="ru-RU" sz="1400" dirty="0"/>
              <a:t>Музыка учит не только видеть, но и воспроизводить увиденное, не только слышать, но и представлять то, что слышишь. Она развивает все виды восприятия и все виды памяти. Если вы, присутствуя на уроке музыки слушаете "Осеннюю песнь" Чайковского </a:t>
            </a:r>
            <a:r>
              <a:rPr lang="ru-RU" sz="1400" dirty="0" smtClean="0"/>
              <a:t>представите </a:t>
            </a:r>
            <a:r>
              <a:rPr lang="ru-RU" sz="1400" dirty="0"/>
              <a:t>грустную картинку </a:t>
            </a:r>
            <a:r>
              <a:rPr lang="ru-RU" sz="1400" dirty="0" smtClean="0"/>
              <a:t>осени.</a:t>
            </a:r>
          </a:p>
          <a:p>
            <a:r>
              <a:rPr lang="ru-RU" sz="1400" dirty="0"/>
              <a:t>Музыка развивает ассоциативную фантазию, без которой невозможно овладение другими видами искусств... История знает массу людей, талант которых многогранен и способности к одному роду занятий как бы дополняют способности к другому.</a:t>
            </a:r>
          </a:p>
        </p:txBody>
      </p:sp>
    </p:spTree>
    <p:extLst>
      <p:ext uri="{BB962C8B-B14F-4D97-AF65-F5344CB8AC3E}">
        <p14:creationId xmlns:p14="http://schemas.microsoft.com/office/powerpoint/2010/main" val="11800215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1600" y="908720"/>
            <a:ext cx="6400800" cy="1152128"/>
          </a:xfrm>
        </p:spPr>
        <p:txBody>
          <a:bodyPr>
            <a:normAutofit fontScale="90000"/>
          </a:bodyPr>
          <a:lstStyle/>
          <a:p>
            <a:r>
              <a:rPr lang="ru-RU" dirty="0"/>
              <a:t>Для чего нужна музыка?</a:t>
            </a:r>
          </a:p>
        </p:txBody>
      </p:sp>
      <p:sp>
        <p:nvSpPr>
          <p:cNvPr id="3" name="Объект 2"/>
          <p:cNvSpPr>
            <a:spLocks noGrp="1"/>
          </p:cNvSpPr>
          <p:nvPr>
            <p:ph idx="1"/>
          </p:nvPr>
        </p:nvSpPr>
        <p:spPr>
          <a:xfrm>
            <a:off x="1371600" y="2276872"/>
            <a:ext cx="6400800" cy="3209529"/>
          </a:xfrm>
        </p:spPr>
        <p:txBody>
          <a:bodyPr>
            <a:normAutofit fontScale="92500"/>
          </a:bodyPr>
          <a:lstStyle/>
          <a:p>
            <a:r>
              <a:rPr lang="ru-RU" b="1" dirty="0"/>
              <a:t>Леонардо да Винчи </a:t>
            </a:r>
            <a:r>
              <a:rPr lang="ru-RU" dirty="0"/>
              <a:t>был скульптором, художником, архитектором, инженером; пел, преподавал пение и был первым, кто изучил природу вокального искусства.</a:t>
            </a:r>
          </a:p>
          <a:p>
            <a:r>
              <a:rPr lang="ru-RU" b="1" dirty="0"/>
              <a:t>Александр Сергеевич Грибоедов</a:t>
            </a:r>
            <a:r>
              <a:rPr lang="ru-RU" dirty="0"/>
              <a:t>, русский дипломат и писатель, был еще композитором, пианистом и органистом.</a:t>
            </a:r>
          </a:p>
          <a:p>
            <a:r>
              <a:rPr lang="ru-RU" b="1" dirty="0"/>
              <a:t>Михаил Иванович Глинка </a:t>
            </a:r>
            <a:r>
              <a:rPr lang="ru-RU" dirty="0"/>
              <a:t>прекрасно рисовал. </a:t>
            </a:r>
            <a:endParaRPr lang="ru-RU" dirty="0" smtClean="0"/>
          </a:p>
          <a:p>
            <a:r>
              <a:rPr lang="ru-RU" b="1" dirty="0" smtClean="0"/>
              <a:t>Эйнштейн</a:t>
            </a:r>
            <a:r>
              <a:rPr lang="ru-RU" dirty="0" smtClean="0"/>
              <a:t> </a:t>
            </a:r>
            <a:r>
              <a:rPr lang="ru-RU" dirty="0"/>
              <a:t>играл на скрипке</a:t>
            </a:r>
            <a:r>
              <a:rPr lang="ru-RU" dirty="0" smtClean="0"/>
              <a:t>...</a:t>
            </a:r>
            <a:endParaRPr lang="ru-RU" dirty="0"/>
          </a:p>
        </p:txBody>
      </p:sp>
    </p:spTree>
    <p:extLst>
      <p:ext uri="{BB962C8B-B14F-4D97-AF65-F5344CB8AC3E}">
        <p14:creationId xmlns:p14="http://schemas.microsoft.com/office/powerpoint/2010/main" val="224612286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Кутюр">
  <a:themeElements>
    <a:clrScheme name="Кутюр">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Смокинг">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Кутюр">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70000"/>
              </a:schemeClr>
            </a:gs>
            <a:gs pos="100000">
              <a:schemeClr val="phClr">
                <a:shade val="80000"/>
              </a:schemeClr>
            </a:gs>
          </a:gsLst>
          <a:path path="circle">
            <a:fillToRect l="50000" t="100000" r="100000" b="100000"/>
          </a:path>
        </a:gradFill>
        <a:blipFill rotWithShape="1">
          <a:blip xmlns:r="http://schemas.openxmlformats.org/officeDocument/2006/relationships" r:embed="rId1">
            <a:duotone>
              <a:schemeClr val="phClr">
                <a:shade val="30000"/>
                <a:satMod val="200000"/>
              </a:schemeClr>
              <a:schemeClr val="phClr">
                <a:tint val="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Couture</Template>
  <TotalTime>50</TotalTime>
  <Words>1036</Words>
  <Application>Microsoft Office PowerPoint</Application>
  <PresentationFormat>Экран (4:3)</PresentationFormat>
  <Paragraphs>74</Paragraphs>
  <Slides>23</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23</vt:i4>
      </vt:variant>
    </vt:vector>
  </HeadingPairs>
  <TitlesOfParts>
    <vt:vector size="28" baseType="lpstr">
      <vt:lpstr>Arial</vt:lpstr>
      <vt:lpstr>Constantia</vt:lpstr>
      <vt:lpstr>Garamond</vt:lpstr>
      <vt:lpstr>Wingdings</vt:lpstr>
      <vt:lpstr>Кутюр</vt:lpstr>
      <vt:lpstr>Музыка</vt:lpstr>
      <vt:lpstr>Музыка</vt:lpstr>
      <vt:lpstr>музыка</vt:lpstr>
      <vt:lpstr>музыка</vt:lpstr>
      <vt:lpstr>музыка</vt:lpstr>
      <vt:lpstr>Музыка</vt:lpstr>
      <vt:lpstr>Музыка</vt:lpstr>
      <vt:lpstr>Для чего нужна музыка?</vt:lpstr>
      <vt:lpstr>Для чего нужна музыка?</vt:lpstr>
      <vt:lpstr>Для чего нужна музыка?</vt:lpstr>
      <vt:lpstr>Для чего нужна музыка?</vt:lpstr>
      <vt:lpstr>Для чего нужна музыка?</vt:lpstr>
      <vt:lpstr>Для чего нужна музыка?</vt:lpstr>
      <vt:lpstr>С помощью чего пишется музыка?</vt:lpstr>
      <vt:lpstr>С помощью чего пишется музыка?</vt:lpstr>
      <vt:lpstr>Кто пишет музыку?</vt:lpstr>
      <vt:lpstr>Кто пишет музыку?</vt:lpstr>
      <vt:lpstr>Кто пишет музыку?</vt:lpstr>
      <vt:lpstr>Кто пишет музыку?</vt:lpstr>
      <vt:lpstr>Где используется музыка?</vt:lpstr>
      <vt:lpstr>Где используется музыка?</vt:lpstr>
      <vt:lpstr>Где используется музыка?</vt:lpstr>
      <vt:lpstr>Домашнее задание</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Музыка</dc:title>
  <dc:creator>А</dc:creator>
  <cp:lastModifiedBy>Dell</cp:lastModifiedBy>
  <cp:revision>7</cp:revision>
  <dcterms:created xsi:type="dcterms:W3CDTF">2021-03-28T05:41:31Z</dcterms:created>
  <dcterms:modified xsi:type="dcterms:W3CDTF">2022-09-02T04:33:33Z</dcterms:modified>
</cp:coreProperties>
</file>