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1"/>
  </p:sldMasterIdLst>
  <p:notesMasterIdLst>
    <p:notesMasterId r:id="rId74"/>
  </p:notesMasterIdLst>
  <p:sldIdLst>
    <p:sldId id="256" r:id="rId2"/>
    <p:sldId id="279" r:id="rId3"/>
    <p:sldId id="277" r:id="rId4"/>
    <p:sldId id="321" r:id="rId5"/>
    <p:sldId id="296" r:id="rId6"/>
    <p:sldId id="297" r:id="rId7"/>
    <p:sldId id="298" r:id="rId8"/>
    <p:sldId id="280" r:id="rId9"/>
    <p:sldId id="259" r:id="rId10"/>
    <p:sldId id="258" r:id="rId11"/>
    <p:sldId id="272" r:id="rId12"/>
    <p:sldId id="322" r:id="rId13"/>
    <p:sldId id="299" r:id="rId14"/>
    <p:sldId id="261" r:id="rId15"/>
    <p:sldId id="311" r:id="rId16"/>
    <p:sldId id="313" r:id="rId17"/>
    <p:sldId id="309" r:id="rId18"/>
    <p:sldId id="264" r:id="rId19"/>
    <p:sldId id="300" r:id="rId20"/>
    <p:sldId id="323" r:id="rId21"/>
    <p:sldId id="324" r:id="rId22"/>
    <p:sldId id="325" r:id="rId23"/>
    <p:sldId id="326" r:id="rId24"/>
    <p:sldId id="301" r:id="rId25"/>
    <p:sldId id="302" r:id="rId26"/>
    <p:sldId id="303" r:id="rId27"/>
    <p:sldId id="304" r:id="rId28"/>
    <p:sldId id="305" r:id="rId29"/>
    <p:sldId id="306" r:id="rId30"/>
    <p:sldId id="307" r:id="rId31"/>
    <p:sldId id="308" r:id="rId32"/>
    <p:sldId id="265" r:id="rId33"/>
    <p:sldId id="266" r:id="rId34"/>
    <p:sldId id="327" r:id="rId35"/>
    <p:sldId id="314" r:id="rId36"/>
    <p:sldId id="315" r:id="rId37"/>
    <p:sldId id="316" r:id="rId38"/>
    <p:sldId id="317" r:id="rId39"/>
    <p:sldId id="328" r:id="rId40"/>
    <p:sldId id="312" r:id="rId41"/>
    <p:sldId id="329" r:id="rId42"/>
    <p:sldId id="318" r:id="rId43"/>
    <p:sldId id="319" r:id="rId44"/>
    <p:sldId id="320" r:id="rId45"/>
    <p:sldId id="330" r:id="rId46"/>
    <p:sldId id="273" r:id="rId47"/>
    <p:sldId id="331" r:id="rId48"/>
    <p:sldId id="267" r:id="rId49"/>
    <p:sldId id="332" r:id="rId50"/>
    <p:sldId id="263" r:id="rId51"/>
    <p:sldId id="274" r:id="rId52"/>
    <p:sldId id="262" r:id="rId53"/>
    <p:sldId id="270" r:id="rId54"/>
    <p:sldId id="283" r:id="rId55"/>
    <p:sldId id="284" r:id="rId56"/>
    <p:sldId id="333" r:id="rId57"/>
    <p:sldId id="285" r:id="rId58"/>
    <p:sldId id="334" r:id="rId59"/>
    <p:sldId id="286" r:id="rId60"/>
    <p:sldId id="287" r:id="rId61"/>
    <p:sldId id="335" r:id="rId62"/>
    <p:sldId id="336" r:id="rId63"/>
    <p:sldId id="288" r:id="rId64"/>
    <p:sldId id="290" r:id="rId65"/>
    <p:sldId id="337" r:id="rId66"/>
    <p:sldId id="338" r:id="rId67"/>
    <p:sldId id="291" r:id="rId68"/>
    <p:sldId id="293" r:id="rId69"/>
    <p:sldId id="339" r:id="rId70"/>
    <p:sldId id="340" r:id="rId71"/>
    <p:sldId id="268" r:id="rId72"/>
    <p:sldId id="292" r:id="rId73"/>
  </p:sldIdLst>
  <p:sldSz cx="10080625" cy="7559675"/>
  <p:notesSz cx="6797675" cy="992822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000000"/>
          </p15:clr>
        </p15:guide>
        <p15:guide id="2" pos="2880">
          <p15:clr>
            <a:srgbClr val="000000"/>
          </p15:clr>
        </p15:guide>
      </p15:sldGuideLst>
    </p:ext>
    <p:ext uri="{2D200454-40CA-4A62-9FC3-DE9A4176ACB9}">
      <p15:notesGuideLst xmlns:p15="http://schemas.microsoft.com/office/powerpoint/2012/main" xmlns="">
        <p15:guide id="1" orient="horz" pos="2674">
          <p15:clr>
            <a:srgbClr val="000000"/>
          </p15:clr>
        </p15:guide>
        <p15:guide id="2" pos="1942">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67E1984-D70A-4D35-9165-E9275C1BED6E}">
  <a:tblStyle styleId="{A67E1984-D70A-4D35-9165-E9275C1BED6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1536" y="-90"/>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674"/>
        <p:guide pos="1942"/>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17575" y="754062"/>
            <a:ext cx="4959350" cy="3721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679450" y="4716462"/>
            <a:ext cx="5437187" cy="4465637"/>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 name="Google Shape;5;n"/>
          <p:cNvSpPr txBox="1">
            <a:spLocks noGrp="1"/>
          </p:cNvSpPr>
          <p:nvPr>
            <p:ph type="hdr" idx="3"/>
          </p:nvPr>
        </p:nvSpPr>
        <p:spPr>
          <a:xfrm>
            <a:off x="0" y="0"/>
            <a:ext cx="2949575" cy="4953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6" name="Google Shape;6;n"/>
          <p:cNvSpPr txBox="1">
            <a:spLocks noGrp="1"/>
          </p:cNvSpPr>
          <p:nvPr>
            <p:ph type="dt" idx="10"/>
          </p:nvPr>
        </p:nvSpPr>
        <p:spPr>
          <a:xfrm>
            <a:off x="3846512" y="0"/>
            <a:ext cx="2949575" cy="4953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9431337"/>
            <a:ext cx="2949575" cy="4953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Times New Roman"/>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95000"/>
                </a:lnSpc>
                <a:spcBef>
                  <a:spcPts val="0"/>
                </a:spcBef>
                <a:spcAft>
                  <a:spcPts val="0"/>
                </a:spcAft>
                <a:buClr>
                  <a:srgbClr val="000000"/>
                </a:buClr>
                <a:buSzPts val="1300"/>
                <a:buFont typeface="Times New Roman"/>
                <a:buNone/>
              </a:p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1</a:t>
            </a:fld>
            <a:endParaRPr/>
          </a:p>
        </p:txBody>
      </p:sp>
      <p:sp>
        <p:nvSpPr>
          <p:cNvPr id="91" name="Google Shape;91;p1: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92" name="Google Shape;92;p1: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2: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48</a:t>
            </a:fld>
            <a:endParaRPr/>
          </a:p>
        </p:txBody>
      </p:sp>
      <p:sp>
        <p:nvSpPr>
          <p:cNvPr id="238" name="Google Shape;238;p12: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39" name="Google Shape;239;p12: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2: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49</a:t>
            </a:fld>
            <a:endParaRPr/>
          </a:p>
        </p:txBody>
      </p:sp>
      <p:sp>
        <p:nvSpPr>
          <p:cNvPr id="238" name="Google Shape;238;p12: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39" name="Google Shape;239;p12: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50</a:t>
            </a:fld>
            <a:endParaRPr/>
          </a:p>
        </p:txBody>
      </p:sp>
      <p:sp>
        <p:nvSpPr>
          <p:cNvPr id="180" name="Google Shape;180;p8: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181" name="Google Shape;181;p8: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52</a:t>
            </a:fld>
            <a:endParaRPr/>
          </a:p>
        </p:txBody>
      </p:sp>
      <p:sp>
        <p:nvSpPr>
          <p:cNvPr id="166" name="Google Shape;166;p7: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167" name="Google Shape;167;p7: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3: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71</a:t>
            </a:fld>
            <a:endParaRPr/>
          </a:p>
        </p:txBody>
      </p:sp>
      <p:sp>
        <p:nvSpPr>
          <p:cNvPr id="251" name="Google Shape;251;p13: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52" name="Google Shape;252;p13: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4: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9</a:t>
            </a:fld>
            <a:endParaRPr/>
          </a:p>
        </p:txBody>
      </p:sp>
      <p:sp>
        <p:nvSpPr>
          <p:cNvPr id="127" name="Google Shape;127;p4: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128" name="Google Shape;128;p4: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txBox="1">
            <a:spLocks noGrp="1"/>
          </p:cNvSpPr>
          <p:nvPr>
            <p:ph type="body" idx="1"/>
          </p:nvPr>
        </p:nvSpPr>
        <p:spPr>
          <a:xfrm>
            <a:off x="679450" y="4716462"/>
            <a:ext cx="5437187" cy="4465637"/>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15" name="Google Shape;115;p3:notes"/>
          <p:cNvSpPr>
            <a:spLocks noGrp="1" noRot="1" noChangeAspect="1"/>
          </p:cNvSpPr>
          <p:nvPr>
            <p:ph type="sldImg" idx="2"/>
          </p:nvPr>
        </p:nvSpPr>
        <p:spPr>
          <a:xfrm>
            <a:off x="917575" y="754063"/>
            <a:ext cx="4959350" cy="3721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txBox="1">
            <a:spLocks noGrp="1"/>
          </p:cNvSpPr>
          <p:nvPr>
            <p:ph type="body" idx="1"/>
          </p:nvPr>
        </p:nvSpPr>
        <p:spPr>
          <a:xfrm>
            <a:off x="679450" y="4716462"/>
            <a:ext cx="5437187" cy="4465637"/>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54" name="Google Shape;154;p6:notes"/>
          <p:cNvSpPr>
            <a:spLocks noGrp="1" noRot="1" noChangeAspect="1"/>
          </p:cNvSpPr>
          <p:nvPr>
            <p:ph type="sldImg" idx="2"/>
          </p:nvPr>
        </p:nvSpPr>
        <p:spPr>
          <a:xfrm>
            <a:off x="917575" y="754063"/>
            <a:ext cx="4959350" cy="3721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9: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18</a:t>
            </a:fld>
            <a:endParaRPr/>
          </a:p>
        </p:txBody>
      </p:sp>
      <p:sp>
        <p:nvSpPr>
          <p:cNvPr id="194" name="Google Shape;194;p9: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195" name="Google Shape;195;p9: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0: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32</a:t>
            </a:fld>
            <a:endParaRPr/>
          </a:p>
        </p:txBody>
      </p:sp>
      <p:sp>
        <p:nvSpPr>
          <p:cNvPr id="209" name="Google Shape;209;p10: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10" name="Google Shape;210;p10: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33</a:t>
            </a:fld>
            <a:endParaRPr/>
          </a:p>
        </p:txBody>
      </p:sp>
      <p:sp>
        <p:nvSpPr>
          <p:cNvPr id="223" name="Google Shape;223;p11: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24" name="Google Shape;224;p11: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txBox="1"/>
          <p:nvPr/>
        </p:nvSpPr>
        <p:spPr>
          <a:xfrm>
            <a:off x="3846512" y="9431337"/>
            <a:ext cx="2949575" cy="495300"/>
          </a:xfrm>
          <a:prstGeom prst="rect">
            <a:avLst/>
          </a:prstGeom>
          <a:noFill/>
          <a:ln>
            <a:noFill/>
          </a:ln>
        </p:spPr>
        <p:txBody>
          <a:bodyPr spcFirstLastPara="1" wrap="square" lIns="0" tIns="0" rIns="0" bIns="0" anchor="b" anchorCtr="0">
            <a:noAutofit/>
          </a:bodyPr>
          <a:lstStyle/>
          <a:p>
            <a:pPr marL="0" marR="0" lvl="0" indent="0" algn="r" rtl="0">
              <a:lnSpc>
                <a:spcPct val="95000"/>
              </a:lnSpc>
              <a:spcBef>
                <a:spcPts val="0"/>
              </a:spcBef>
              <a:spcAft>
                <a:spcPts val="0"/>
              </a:spcAft>
              <a:buClr>
                <a:srgbClr val="000000"/>
              </a:buClr>
              <a:buSzPts val="1300"/>
              <a:buFont typeface="Arial"/>
              <a:buNone/>
            </a:pPr>
            <a:fld id="{00000000-1234-1234-1234-123412341234}" type="slidenum">
              <a:rPr lang="en-US" sz="1300" b="0" i="0" u="none">
                <a:solidFill>
                  <a:srgbClr val="000000"/>
                </a:solidFill>
                <a:latin typeface="Arial"/>
                <a:ea typeface="Arial"/>
                <a:cs typeface="Arial"/>
                <a:sym typeface="Arial"/>
              </a:rPr>
              <a:pPr marL="0" marR="0" lvl="0" indent="0" algn="r" rtl="0">
                <a:lnSpc>
                  <a:spcPct val="95000"/>
                </a:lnSpc>
                <a:spcBef>
                  <a:spcPts val="0"/>
                </a:spcBef>
                <a:spcAft>
                  <a:spcPts val="0"/>
                </a:spcAft>
                <a:buClr>
                  <a:srgbClr val="000000"/>
                </a:buClr>
                <a:buSzPts val="1300"/>
                <a:buFont typeface="Arial"/>
                <a:buNone/>
              </a:pPr>
              <a:t>34</a:t>
            </a:fld>
            <a:endParaRPr/>
          </a:p>
        </p:txBody>
      </p:sp>
      <p:sp>
        <p:nvSpPr>
          <p:cNvPr id="223" name="Google Shape;223;p11:notes"/>
          <p:cNvSpPr>
            <a:spLocks noGrp="1" noRot="1" noChangeAspect="1"/>
          </p:cNvSpPr>
          <p:nvPr>
            <p:ph type="sldImg" idx="2"/>
          </p:nvPr>
        </p:nvSpPr>
        <p:spPr>
          <a:xfrm>
            <a:off x="917575" y="754063"/>
            <a:ext cx="4960938" cy="3722687"/>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524288"/>
            <a:headEnd type="none" w="sm" len="sm"/>
            <a:tailEnd type="none" w="sm" len="sm"/>
          </a:ln>
        </p:spPr>
      </p:sp>
      <p:sp>
        <p:nvSpPr>
          <p:cNvPr id="224" name="Google Shape;224;p11:notes"/>
          <p:cNvSpPr txBox="1">
            <a:spLocks noGrp="1"/>
          </p:cNvSpPr>
          <p:nvPr>
            <p:ph type="body" idx="1"/>
          </p:nvPr>
        </p:nvSpPr>
        <p:spPr>
          <a:xfrm>
            <a:off x="679450" y="4716462"/>
            <a:ext cx="5438775" cy="44672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17575" y="754063"/>
            <a:ext cx="4959350" cy="37211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36A8E56-30AF-42FD-A291-B0891106D708}" type="slidenum">
              <a:rPr lang="ru-RU" smtClean="0"/>
              <a:pPr/>
              <a:t>42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6 Imagen" descr="Dibujo.bmp"/>
          <p:cNvPicPr>
            <a:picLocks noChangeAspect="1"/>
          </p:cNvPicPr>
          <p:nvPr/>
        </p:nvPicPr>
        <p:blipFill>
          <a:blip r:embed="rId2" cstate="print"/>
          <a:stretch>
            <a:fillRect/>
          </a:stretch>
        </p:blipFill>
        <p:spPr>
          <a:xfrm>
            <a:off x="0" y="0"/>
            <a:ext cx="10080625" cy="7559675"/>
          </a:xfrm>
          <a:prstGeom prst="rect">
            <a:avLst/>
          </a:prstGeom>
        </p:spPr>
      </p:pic>
      <p:sp>
        <p:nvSpPr>
          <p:cNvPr id="2" name="1 Título"/>
          <p:cNvSpPr>
            <a:spLocks noGrp="1"/>
          </p:cNvSpPr>
          <p:nvPr>
            <p:ph type="ctrTitle"/>
          </p:nvPr>
        </p:nvSpPr>
        <p:spPr>
          <a:xfrm>
            <a:off x="756047" y="2348400"/>
            <a:ext cx="8568531" cy="1620430"/>
          </a:xfrm>
        </p:spPr>
        <p:txBody>
          <a:bodyPr/>
          <a:lstStyle>
            <a:lvl1pPr>
              <a:defRPr b="1" cap="none" spc="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defRPr>
            </a:lvl1pPr>
          </a:lstStyle>
          <a:p>
            <a:r>
              <a:rPr lang="ru-RU"/>
              <a:t>Образец заголовка</a:t>
            </a:r>
            <a:endParaRPr lang="es-ES" dirty="0"/>
          </a:p>
        </p:txBody>
      </p:sp>
      <p:sp>
        <p:nvSpPr>
          <p:cNvPr id="3" name="2 Subtítulo"/>
          <p:cNvSpPr>
            <a:spLocks noGrp="1"/>
          </p:cNvSpPr>
          <p:nvPr>
            <p:ph type="subTitle" idx="1"/>
          </p:nvPr>
        </p:nvSpPr>
        <p:spPr>
          <a:xfrm>
            <a:off x="1512094" y="4283816"/>
            <a:ext cx="7056438"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ru-RU"/>
              <a:t>Образец подзаголовка</a:t>
            </a:r>
            <a:endParaRPr lang="es-ES" dirty="0"/>
          </a:p>
        </p:txBody>
      </p:sp>
      <p:sp>
        <p:nvSpPr>
          <p:cNvPr id="4" name="3 Marcador de fecha"/>
          <p:cNvSpPr>
            <a:spLocks noGrp="1"/>
          </p:cNvSpPr>
          <p:nvPr>
            <p:ph type="dt" sz="half" idx="10"/>
          </p:nvPr>
        </p:nvSpPr>
        <p:spPr/>
        <p:txBody>
          <a:bodyPr/>
          <a:lstStyle/>
          <a:p>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46331037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a:t>Образец заголовка</a:t>
            </a:r>
            <a:endParaRPr lang="es-ES"/>
          </a:p>
        </p:txBody>
      </p:sp>
      <p:sp>
        <p:nvSpPr>
          <p:cNvPr id="3" name="2 Marcador de texto vertical"/>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4" name="3 Marcador de fecha"/>
          <p:cNvSpPr>
            <a:spLocks noGrp="1"/>
          </p:cNvSpPr>
          <p:nvPr>
            <p:ph type="dt" sz="half" idx="10"/>
          </p:nvPr>
        </p:nvSpPr>
        <p:spPr/>
        <p:txBody>
          <a:bodyPr/>
          <a:lstStyle/>
          <a:p>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1813992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308453" y="302738"/>
            <a:ext cx="2268141" cy="6450223"/>
          </a:xfrm>
        </p:spPr>
        <p:txBody>
          <a:bodyPr vert="eaVert"/>
          <a:lstStyle/>
          <a:p>
            <a:r>
              <a:rPr lang="ru-RU"/>
              <a:t>Образец заголовка</a:t>
            </a:r>
            <a:endParaRPr lang="es-ES"/>
          </a:p>
        </p:txBody>
      </p:sp>
      <p:sp>
        <p:nvSpPr>
          <p:cNvPr id="3" name="2 Marcador de texto vertical"/>
          <p:cNvSpPr>
            <a:spLocks noGrp="1"/>
          </p:cNvSpPr>
          <p:nvPr>
            <p:ph type="body" orient="vert" idx="1"/>
          </p:nvPr>
        </p:nvSpPr>
        <p:spPr>
          <a:xfrm>
            <a:off x="504031" y="302738"/>
            <a:ext cx="6636411" cy="6450223"/>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4" name="3 Marcador de fecha"/>
          <p:cNvSpPr>
            <a:spLocks noGrp="1"/>
          </p:cNvSpPr>
          <p:nvPr>
            <p:ph type="dt" sz="half" idx="10"/>
          </p:nvPr>
        </p:nvSpPr>
        <p:spPr/>
        <p:txBody>
          <a:bodyPr/>
          <a:lstStyle/>
          <a:p>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63701873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Пользовательский макет">
  <p:cSld name="Пользовательский макет">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03238" y="301625"/>
            <a:ext cx="9069387" cy="1260475"/>
          </a:xfrm>
          <a:prstGeom prst="rect">
            <a:avLst/>
          </a:prstGeom>
          <a:noFill/>
          <a:ln>
            <a:noFill/>
          </a:ln>
        </p:spPr>
        <p:txBody>
          <a:bodyPr spcFirstLastPara="1" wrap="square" lIns="0" tIns="0" rIns="0" bIns="0" anchor="ctr" anchorCtr="0">
            <a:noAutofit/>
          </a:bodyPr>
          <a:lstStyle>
            <a:lvl1pPr lvl="0" algn="ctr">
              <a:lnSpc>
                <a:spcPct val="93000"/>
              </a:lnSpc>
              <a:spcBef>
                <a:spcPts val="0"/>
              </a:spcBef>
              <a:spcAft>
                <a:spcPts val="0"/>
              </a:spcAft>
              <a:buSzPts val="1400"/>
              <a:buNone/>
              <a:defRPr/>
            </a:lvl1pPr>
            <a:lvl2pPr lvl="1" algn="ctr">
              <a:lnSpc>
                <a:spcPct val="93000"/>
              </a:lnSpc>
              <a:spcBef>
                <a:spcPts val="0"/>
              </a:spcBef>
              <a:spcAft>
                <a:spcPts val="0"/>
              </a:spcAft>
              <a:buSzPts val="1400"/>
              <a:buNone/>
              <a:defRPr/>
            </a:lvl2pPr>
            <a:lvl3pPr lvl="2" algn="ctr">
              <a:lnSpc>
                <a:spcPct val="93000"/>
              </a:lnSpc>
              <a:spcBef>
                <a:spcPts val="0"/>
              </a:spcBef>
              <a:spcAft>
                <a:spcPts val="0"/>
              </a:spcAft>
              <a:buSzPts val="1400"/>
              <a:buNone/>
              <a:defRPr/>
            </a:lvl3pPr>
            <a:lvl4pPr lvl="3" algn="ctr">
              <a:lnSpc>
                <a:spcPct val="93000"/>
              </a:lnSpc>
              <a:spcBef>
                <a:spcPts val="0"/>
              </a:spcBef>
              <a:spcAft>
                <a:spcPts val="0"/>
              </a:spcAft>
              <a:buSzPts val="1400"/>
              <a:buNone/>
              <a:defRPr/>
            </a:lvl4pPr>
            <a:lvl5pPr lvl="4" algn="ctr">
              <a:lnSpc>
                <a:spcPct val="93000"/>
              </a:lnSpc>
              <a:spcBef>
                <a:spcPts val="0"/>
              </a:spcBef>
              <a:spcAft>
                <a:spcPts val="0"/>
              </a:spcAft>
              <a:buSzPts val="1400"/>
              <a:buNone/>
              <a:defRPr/>
            </a:lvl5pPr>
            <a:lvl6pPr lvl="5" algn="ctr">
              <a:lnSpc>
                <a:spcPct val="93000"/>
              </a:lnSpc>
              <a:spcBef>
                <a:spcPts val="0"/>
              </a:spcBef>
              <a:spcAft>
                <a:spcPts val="0"/>
              </a:spcAft>
              <a:buSzPts val="1400"/>
              <a:buNone/>
              <a:defRPr/>
            </a:lvl6pPr>
            <a:lvl7pPr lvl="6" algn="ctr">
              <a:lnSpc>
                <a:spcPct val="93000"/>
              </a:lnSpc>
              <a:spcBef>
                <a:spcPts val="0"/>
              </a:spcBef>
              <a:spcAft>
                <a:spcPts val="0"/>
              </a:spcAft>
              <a:buSzPts val="1400"/>
              <a:buNone/>
              <a:defRPr/>
            </a:lvl7pPr>
            <a:lvl8pPr lvl="7" algn="ctr">
              <a:lnSpc>
                <a:spcPct val="93000"/>
              </a:lnSpc>
              <a:spcBef>
                <a:spcPts val="0"/>
              </a:spcBef>
              <a:spcAft>
                <a:spcPts val="0"/>
              </a:spcAft>
              <a:buSzPts val="1400"/>
              <a:buNone/>
              <a:defRPr/>
            </a:lvl8pPr>
            <a:lvl9pPr lvl="8" algn="ctr">
              <a:lnSpc>
                <a:spcPct val="93000"/>
              </a:lnSpc>
              <a:spcBef>
                <a:spcPts val="0"/>
              </a:spcBef>
              <a:spcAft>
                <a:spcPts val="0"/>
              </a:spcAft>
              <a:buSzPts val="1400"/>
              <a:buNone/>
              <a:defRPr/>
            </a:lvl9pPr>
          </a:lstStyle>
          <a:p>
            <a:endParaRPr/>
          </a:p>
        </p:txBody>
      </p:sp>
      <p:sp>
        <p:nvSpPr>
          <p:cNvPr id="17" name="Google Shape;17;p2"/>
          <p:cNvSpPr txBox="1">
            <a:spLocks noGrp="1"/>
          </p:cNvSpPr>
          <p:nvPr>
            <p:ph type="dt" idx="10"/>
          </p:nvPr>
        </p:nvSpPr>
        <p:spPr>
          <a:xfrm>
            <a:off x="503237" y="6886575"/>
            <a:ext cx="2346325" cy="5191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3448050" y="6886575"/>
            <a:ext cx="3194050" cy="5191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
          <p:cNvSpPr txBox="1">
            <a:spLocks noGrp="1"/>
          </p:cNvSpPr>
          <p:nvPr>
            <p:ph type="sldNum" idx="12"/>
          </p:nvPr>
        </p:nvSpPr>
        <p:spPr>
          <a:xfrm>
            <a:off x="7227887" y="6886575"/>
            <a:ext cx="2346325" cy="519112"/>
          </a:xfrm>
          <a:prstGeom prst="rect">
            <a:avLst/>
          </a:prstGeom>
          <a:noFill/>
          <a:ln>
            <a:noFill/>
          </a:ln>
        </p:spPr>
        <p:txBody>
          <a:bodyPr spcFirstLastPara="1" wrap="square" lIns="0" tIns="0" rIns="0" bIns="0" anchor="t" anchorCtr="0">
            <a:noAutofit/>
          </a:bodyPr>
          <a:lstStyle>
            <a:lvl1pPr marL="0" marR="0" lvl="0"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L="0" marR="0" lvl="1"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2pPr>
            <a:lvl3pPr marL="0" marR="0" lvl="2"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3pPr>
            <a:lvl4pPr marL="0" marR="0" lvl="3"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4pPr>
            <a:lvl5pPr marL="0" marR="0" lvl="4"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5pPr>
            <a:lvl6pPr marL="0" marR="0" lvl="5"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6pPr>
            <a:lvl7pPr marL="0" marR="0" lvl="6"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7pPr>
            <a:lvl8pPr marL="0" marR="0" lvl="7"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8pPr>
            <a:lvl9pPr marL="0" marR="0" lvl="8" indent="0" algn="r">
              <a:lnSpc>
                <a:spcPct val="95000"/>
              </a:lnSpc>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xmlns="" val="1937325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031" y="302737"/>
            <a:ext cx="9072563" cy="1259946"/>
          </a:xfrm>
        </p:spPr>
        <p:txBody>
          <a:bodyPr/>
          <a:lstStyle/>
          <a:p>
            <a:r>
              <a:rPr lang="ru-RU" smtClean="0"/>
              <a:t>Образец заголовка</a:t>
            </a:r>
            <a:endParaRPr lang="ru-RU"/>
          </a:p>
        </p:txBody>
      </p:sp>
      <p:sp>
        <p:nvSpPr>
          <p:cNvPr id="3" name="Таблица 2"/>
          <p:cNvSpPr>
            <a:spLocks noGrp="1"/>
          </p:cNvSpPr>
          <p:nvPr>
            <p:ph type="tbl" idx="1"/>
          </p:nvPr>
        </p:nvSpPr>
        <p:spPr>
          <a:xfrm>
            <a:off x="504031" y="1763925"/>
            <a:ext cx="9072563" cy="4989036"/>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F763C61-8EA9-413D-9859-9CE3FA4CC796}" type="slidenum">
              <a:rPr lang="ru-RU"/>
              <a:pPr>
                <a:defRPr/>
              </a:pPr>
              <a:t>‹#›</a:t>
            </a:fld>
            <a:endParaRPr lang="ru-RU"/>
          </a:p>
        </p:txBody>
      </p:sp>
    </p:spTree>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cap="none" spc="0">
                <a:ln w="18415" cmpd="sng">
                  <a:solidFill>
                    <a:srgbClr val="0066FF"/>
                  </a:solidFill>
                  <a:prstDash val="solid"/>
                </a:ln>
                <a:solidFill>
                  <a:srgbClr val="FFFFFF"/>
                </a:solidFill>
                <a:effectLst>
                  <a:outerShdw blurRad="63500" dir="3600000" algn="tl" rotWithShape="0">
                    <a:srgbClr val="000000">
                      <a:alpha val="70000"/>
                    </a:srgbClr>
                  </a:outerShdw>
                </a:effectLst>
              </a:defRPr>
            </a:lvl1pPr>
          </a:lstStyle>
          <a:p>
            <a:r>
              <a:rPr lang="ru-RU"/>
              <a:t>Образец заголовка</a:t>
            </a:r>
            <a:endParaRPr lang="es-ES" dirty="0"/>
          </a:p>
        </p:txBody>
      </p:sp>
      <p:sp>
        <p:nvSpPr>
          <p:cNvPr id="3" name="2 Marcador de contenido"/>
          <p:cNvSpPr>
            <a:spLocks noGrp="1"/>
          </p:cNvSpPr>
          <p:nvPr>
            <p:ph idx="1"/>
          </p:nvPr>
        </p:nvSpPr>
        <p:spPr/>
        <p:txBody>
          <a:bodyPr/>
          <a:lstStyle>
            <a:lvl1pPr>
              <a:defRPr sz="3086">
                <a:ln>
                  <a:noFill/>
                </a:ln>
                <a:solidFill>
                  <a:srgbClr val="0000CC"/>
                </a:solidFill>
              </a:defRPr>
            </a:lvl1pPr>
            <a:lvl2pPr>
              <a:defRPr>
                <a:ln>
                  <a:noFill/>
                </a:ln>
                <a:solidFill>
                  <a:srgbClr val="0000CC"/>
                </a:solidFill>
              </a:defRPr>
            </a:lvl2pPr>
            <a:lvl3pPr>
              <a:defRPr>
                <a:ln>
                  <a:noFill/>
                </a:ln>
                <a:solidFill>
                  <a:srgbClr val="0000CC"/>
                </a:solidFill>
              </a:defRPr>
            </a:lvl3pPr>
            <a:lvl4pPr>
              <a:defRPr>
                <a:ln>
                  <a:noFill/>
                </a:ln>
                <a:solidFill>
                  <a:srgbClr val="0000CC"/>
                </a:solidFill>
              </a:defRPr>
            </a:lvl4pPr>
            <a:lvl5pPr>
              <a:defRPr>
                <a:ln>
                  <a:noFill/>
                </a:ln>
                <a:solidFill>
                  <a:srgbClr val="0000CC"/>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dirty="0"/>
          </a:p>
        </p:txBody>
      </p:sp>
      <p:sp>
        <p:nvSpPr>
          <p:cNvPr id="4" name="3 Marcador de fecha"/>
          <p:cNvSpPr>
            <a:spLocks noGrp="1"/>
          </p:cNvSpPr>
          <p:nvPr>
            <p:ph type="dt" sz="half" idx="10"/>
          </p:nvPr>
        </p:nvSpPr>
        <p:spPr/>
        <p:txBody>
          <a:bodyPr/>
          <a:lstStyle/>
          <a:p>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118196070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6300" y="4857792"/>
            <a:ext cx="8568531" cy="1501435"/>
          </a:xfrm>
        </p:spPr>
        <p:txBody>
          <a:bodyPr anchor="t"/>
          <a:lstStyle>
            <a:lvl1pPr algn="l">
              <a:defRPr sz="4409" b="1" cap="all"/>
            </a:lvl1pPr>
          </a:lstStyle>
          <a:p>
            <a:r>
              <a:rPr lang="ru-RU"/>
              <a:t>Образец заголовка</a:t>
            </a:r>
            <a:endParaRPr lang="es-ES"/>
          </a:p>
        </p:txBody>
      </p:sp>
      <p:sp>
        <p:nvSpPr>
          <p:cNvPr id="3" name="2 Marcador de texto"/>
          <p:cNvSpPr>
            <a:spLocks noGrp="1"/>
          </p:cNvSpPr>
          <p:nvPr>
            <p:ph type="body" idx="1"/>
          </p:nvPr>
        </p:nvSpPr>
        <p:spPr>
          <a:xfrm>
            <a:off x="796300" y="3204114"/>
            <a:ext cx="856853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ru-RU"/>
              <a:t>Образец текста</a:t>
            </a:r>
          </a:p>
        </p:txBody>
      </p:sp>
      <p:sp>
        <p:nvSpPr>
          <p:cNvPr id="4" name="3 Marcador de fecha"/>
          <p:cNvSpPr>
            <a:spLocks noGrp="1"/>
          </p:cNvSpPr>
          <p:nvPr>
            <p:ph type="dt" sz="half" idx="10"/>
          </p:nvPr>
        </p:nvSpPr>
        <p:spPr/>
        <p:txBody>
          <a:bodyPr/>
          <a:lstStyle/>
          <a:p>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29739949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a:t>Образец заголовка</a:t>
            </a:r>
            <a:endParaRPr lang="es-ES"/>
          </a:p>
        </p:txBody>
      </p:sp>
      <p:sp>
        <p:nvSpPr>
          <p:cNvPr id="3" name="2 Marcador de contenido"/>
          <p:cNvSpPr>
            <a:spLocks noGrp="1"/>
          </p:cNvSpPr>
          <p:nvPr>
            <p:ph sz="half" idx="1"/>
          </p:nvPr>
        </p:nvSpPr>
        <p:spPr>
          <a:xfrm>
            <a:off x="504031" y="1763925"/>
            <a:ext cx="4452276"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4" name="3 Marcador de contenido"/>
          <p:cNvSpPr>
            <a:spLocks noGrp="1"/>
          </p:cNvSpPr>
          <p:nvPr>
            <p:ph sz="half" idx="2"/>
          </p:nvPr>
        </p:nvSpPr>
        <p:spPr>
          <a:xfrm>
            <a:off x="5124318" y="1763925"/>
            <a:ext cx="4452276"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5" name="4 Marcador de fecha"/>
          <p:cNvSpPr>
            <a:spLocks noGrp="1"/>
          </p:cNvSpPr>
          <p:nvPr>
            <p:ph type="dt" sz="half" idx="10"/>
          </p:nvPr>
        </p:nvSpPr>
        <p:spPr/>
        <p:txBody>
          <a:bodyPr/>
          <a:lstStyle/>
          <a:p>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11491416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ru-RU"/>
              <a:t>Образец заголовка</a:t>
            </a:r>
            <a:endParaRPr lang="es-ES"/>
          </a:p>
        </p:txBody>
      </p:sp>
      <p:sp>
        <p:nvSpPr>
          <p:cNvPr id="3" name="2 Marcador de texto"/>
          <p:cNvSpPr>
            <a:spLocks noGrp="1"/>
          </p:cNvSpPr>
          <p:nvPr>
            <p:ph type="body" idx="1"/>
          </p:nvPr>
        </p:nvSpPr>
        <p:spPr>
          <a:xfrm>
            <a:off x="504031" y="1692178"/>
            <a:ext cx="4454027"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ru-RU"/>
              <a:t>Образец текста</a:t>
            </a:r>
          </a:p>
        </p:txBody>
      </p:sp>
      <p:sp>
        <p:nvSpPr>
          <p:cNvPr id="4" name="3 Marcador de contenido"/>
          <p:cNvSpPr>
            <a:spLocks noGrp="1"/>
          </p:cNvSpPr>
          <p:nvPr>
            <p:ph sz="half" idx="2"/>
          </p:nvPr>
        </p:nvSpPr>
        <p:spPr>
          <a:xfrm>
            <a:off x="504031" y="2397397"/>
            <a:ext cx="4454027"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5" name="4 Marcador de texto"/>
          <p:cNvSpPr>
            <a:spLocks noGrp="1"/>
          </p:cNvSpPr>
          <p:nvPr>
            <p:ph type="body" sz="quarter" idx="3"/>
          </p:nvPr>
        </p:nvSpPr>
        <p:spPr>
          <a:xfrm>
            <a:off x="5120818" y="1692178"/>
            <a:ext cx="4455776"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ru-RU"/>
              <a:t>Образец текста</a:t>
            </a:r>
          </a:p>
        </p:txBody>
      </p:sp>
      <p:sp>
        <p:nvSpPr>
          <p:cNvPr id="6" name="5 Marcador de contenido"/>
          <p:cNvSpPr>
            <a:spLocks noGrp="1"/>
          </p:cNvSpPr>
          <p:nvPr>
            <p:ph sz="quarter" idx="4"/>
          </p:nvPr>
        </p:nvSpPr>
        <p:spPr>
          <a:xfrm>
            <a:off x="5120818" y="2397397"/>
            <a:ext cx="4455776"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7" name="6 Marcador de fecha"/>
          <p:cNvSpPr>
            <a:spLocks noGrp="1"/>
          </p:cNvSpPr>
          <p:nvPr>
            <p:ph type="dt" sz="half" idx="10"/>
          </p:nvPr>
        </p:nvSpPr>
        <p:spPr/>
        <p:txBody>
          <a:bodyPr/>
          <a:lstStyle/>
          <a:p>
            <a:endParaRPr lang="ru-RU"/>
          </a:p>
        </p:txBody>
      </p:sp>
      <p:sp>
        <p:nvSpPr>
          <p:cNvPr id="8" name="7 Marcador de pie de página"/>
          <p:cNvSpPr>
            <a:spLocks noGrp="1"/>
          </p:cNvSpPr>
          <p:nvPr>
            <p:ph type="ftr" sz="quarter" idx="11"/>
          </p:nvPr>
        </p:nvSpPr>
        <p:spPr/>
        <p:txBody>
          <a:bodyPr/>
          <a:lstStyle/>
          <a:p>
            <a:endParaRPr lang="ru-RU"/>
          </a:p>
        </p:txBody>
      </p:sp>
      <p:sp>
        <p:nvSpPr>
          <p:cNvPr id="9" name="8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151412703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a:t>Образец заголовка</a:t>
            </a:r>
            <a:endParaRPr lang="es-ES"/>
          </a:p>
        </p:txBody>
      </p:sp>
      <p:sp>
        <p:nvSpPr>
          <p:cNvPr id="3" name="2 Marcador de fecha"/>
          <p:cNvSpPr>
            <a:spLocks noGrp="1"/>
          </p:cNvSpPr>
          <p:nvPr>
            <p:ph type="dt" sz="half" idx="10"/>
          </p:nvPr>
        </p:nvSpPr>
        <p:spPr/>
        <p:txBody>
          <a:bodyPr/>
          <a:lstStyle/>
          <a:p>
            <a:endParaRPr lang="ru-RU"/>
          </a:p>
        </p:txBody>
      </p:sp>
      <p:sp>
        <p:nvSpPr>
          <p:cNvPr id="4" name="3 Marcador de pie de página"/>
          <p:cNvSpPr>
            <a:spLocks noGrp="1"/>
          </p:cNvSpPr>
          <p:nvPr>
            <p:ph type="ftr" sz="quarter" idx="11"/>
          </p:nvPr>
        </p:nvSpPr>
        <p:spPr/>
        <p:txBody>
          <a:bodyPr/>
          <a:lstStyle/>
          <a:p>
            <a:endParaRPr lang="ru-RU"/>
          </a:p>
        </p:txBody>
      </p:sp>
      <p:sp>
        <p:nvSpPr>
          <p:cNvPr id="5" name="4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179613016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ru-RU"/>
          </a:p>
        </p:txBody>
      </p:sp>
      <p:sp>
        <p:nvSpPr>
          <p:cNvPr id="3" name="2 Marcador de pie de página"/>
          <p:cNvSpPr>
            <a:spLocks noGrp="1"/>
          </p:cNvSpPr>
          <p:nvPr>
            <p:ph type="ftr" sz="quarter" idx="11"/>
          </p:nvPr>
        </p:nvSpPr>
        <p:spPr/>
        <p:txBody>
          <a:bodyPr/>
          <a:lstStyle/>
          <a:p>
            <a:endParaRPr lang="ru-RU"/>
          </a:p>
        </p:txBody>
      </p:sp>
      <p:sp>
        <p:nvSpPr>
          <p:cNvPr id="4" name="3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13528553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4032" y="300987"/>
            <a:ext cx="3316456" cy="1280945"/>
          </a:xfrm>
        </p:spPr>
        <p:txBody>
          <a:bodyPr anchor="b"/>
          <a:lstStyle>
            <a:lvl1pPr algn="l">
              <a:defRPr sz="2205" b="1"/>
            </a:lvl1pPr>
          </a:lstStyle>
          <a:p>
            <a:r>
              <a:rPr lang="ru-RU"/>
              <a:t>Образец заголовка</a:t>
            </a:r>
            <a:endParaRPr lang="es-ES"/>
          </a:p>
        </p:txBody>
      </p:sp>
      <p:sp>
        <p:nvSpPr>
          <p:cNvPr id="3" name="2 Marcador de contenido"/>
          <p:cNvSpPr>
            <a:spLocks noGrp="1"/>
          </p:cNvSpPr>
          <p:nvPr>
            <p:ph idx="1"/>
          </p:nvPr>
        </p:nvSpPr>
        <p:spPr>
          <a:xfrm>
            <a:off x="3941245" y="300988"/>
            <a:ext cx="5635349"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s-ES"/>
          </a:p>
        </p:txBody>
      </p:sp>
      <p:sp>
        <p:nvSpPr>
          <p:cNvPr id="4" name="3 Marcador de texto"/>
          <p:cNvSpPr>
            <a:spLocks noGrp="1"/>
          </p:cNvSpPr>
          <p:nvPr>
            <p:ph type="body" sz="half" idx="2"/>
          </p:nvPr>
        </p:nvSpPr>
        <p:spPr>
          <a:xfrm>
            <a:off x="504032" y="1581933"/>
            <a:ext cx="3316456"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ru-RU"/>
              <a:t>Образец текста</a:t>
            </a:r>
          </a:p>
        </p:txBody>
      </p:sp>
      <p:sp>
        <p:nvSpPr>
          <p:cNvPr id="5" name="4 Marcador de fecha"/>
          <p:cNvSpPr>
            <a:spLocks noGrp="1"/>
          </p:cNvSpPr>
          <p:nvPr>
            <p:ph type="dt" sz="half" idx="10"/>
          </p:nvPr>
        </p:nvSpPr>
        <p:spPr/>
        <p:txBody>
          <a:bodyPr/>
          <a:lstStyle/>
          <a:p>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00355846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5873" y="5291772"/>
            <a:ext cx="6048375" cy="624724"/>
          </a:xfrm>
        </p:spPr>
        <p:txBody>
          <a:bodyPr anchor="b"/>
          <a:lstStyle>
            <a:lvl1pPr algn="l">
              <a:defRPr sz="2205" b="1"/>
            </a:lvl1pPr>
          </a:lstStyle>
          <a:p>
            <a:r>
              <a:rPr lang="ru-RU"/>
              <a:t>Образец заголовка</a:t>
            </a:r>
            <a:endParaRPr lang="es-ES"/>
          </a:p>
        </p:txBody>
      </p:sp>
      <p:sp>
        <p:nvSpPr>
          <p:cNvPr id="3" name="2 Marcador de posición de imagen"/>
          <p:cNvSpPr>
            <a:spLocks noGrp="1"/>
          </p:cNvSpPr>
          <p:nvPr>
            <p:ph type="pic" idx="1"/>
          </p:nvPr>
        </p:nvSpPr>
        <p:spPr>
          <a:xfrm>
            <a:off x="1975873" y="675471"/>
            <a:ext cx="6048375"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ru-RU"/>
              <a:t>Вставка рисунка</a:t>
            </a:r>
            <a:endParaRPr lang="es-ES"/>
          </a:p>
        </p:txBody>
      </p:sp>
      <p:sp>
        <p:nvSpPr>
          <p:cNvPr id="4" name="3 Marcador de texto"/>
          <p:cNvSpPr>
            <a:spLocks noGrp="1"/>
          </p:cNvSpPr>
          <p:nvPr>
            <p:ph type="body" sz="half" idx="2"/>
          </p:nvPr>
        </p:nvSpPr>
        <p:spPr>
          <a:xfrm>
            <a:off x="1975873" y="5916496"/>
            <a:ext cx="6048375"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ru-RU"/>
              <a:t>Образец текста</a:t>
            </a:r>
          </a:p>
        </p:txBody>
      </p:sp>
      <p:sp>
        <p:nvSpPr>
          <p:cNvPr id="5" name="4 Marcador de fecha"/>
          <p:cNvSpPr>
            <a:spLocks noGrp="1"/>
          </p:cNvSpPr>
          <p:nvPr>
            <p:ph type="dt" sz="half" idx="10"/>
          </p:nvPr>
        </p:nvSpPr>
        <p:spPr/>
        <p:txBody>
          <a:bodyPr/>
          <a:lstStyle/>
          <a:p>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spTree>
    <p:extLst>
      <p:ext uri="{BB962C8B-B14F-4D97-AF65-F5344CB8AC3E}">
        <p14:creationId xmlns:p14="http://schemas.microsoft.com/office/powerpoint/2010/main" xmlns="" val="321092745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504031" y="302737"/>
            <a:ext cx="9072563" cy="1259946"/>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504031" y="1763925"/>
            <a:ext cx="9072563" cy="4989036"/>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504031" y="7006699"/>
            <a:ext cx="2352146" cy="402483"/>
          </a:xfrm>
          <a:prstGeom prst="rect">
            <a:avLst/>
          </a:prstGeom>
        </p:spPr>
        <p:txBody>
          <a:bodyPr vert="horz" lIns="91440" tIns="45720" rIns="91440" bIns="45720" rtlCol="0" anchor="ctr"/>
          <a:lstStyle>
            <a:lvl1pPr algn="l">
              <a:defRPr sz="1323">
                <a:solidFill>
                  <a:schemeClr val="tx1">
                    <a:tint val="75000"/>
                  </a:schemeClr>
                </a:solidFill>
              </a:defRPr>
            </a:lvl1pPr>
          </a:lstStyle>
          <a:p>
            <a:endParaRPr lang="ru-RU"/>
          </a:p>
        </p:txBody>
      </p:sp>
      <p:sp>
        <p:nvSpPr>
          <p:cNvPr id="5" name="4 Marcador de pie de página"/>
          <p:cNvSpPr>
            <a:spLocks noGrp="1"/>
          </p:cNvSpPr>
          <p:nvPr>
            <p:ph type="ftr" sz="quarter" idx="3"/>
          </p:nvPr>
        </p:nvSpPr>
        <p:spPr>
          <a:xfrm>
            <a:off x="3444214" y="7006699"/>
            <a:ext cx="3192198"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ru-RU"/>
          </a:p>
        </p:txBody>
      </p:sp>
      <p:sp>
        <p:nvSpPr>
          <p:cNvPr id="6" name="5 Marcador de número de diapositiva"/>
          <p:cNvSpPr>
            <a:spLocks noGrp="1"/>
          </p:cNvSpPr>
          <p:nvPr>
            <p:ph type="sldNum" sz="quarter" idx="4"/>
          </p:nvPr>
        </p:nvSpPr>
        <p:spPr>
          <a:xfrm>
            <a:off x="7224448" y="7006699"/>
            <a:ext cx="235214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a:t>
            </a:fld>
            <a:endParaRPr lang="en-US">
              <a:latin typeface="Arial"/>
              <a:ea typeface="Arial"/>
              <a:cs typeface="Arial"/>
              <a:sym typeface="Arial"/>
            </a:endParaRPr>
          </a:p>
        </p:txBody>
      </p:sp>
      <p:pic>
        <p:nvPicPr>
          <p:cNvPr id="7" name="6 Imagen" descr="Dibujo.bmp"/>
          <p:cNvPicPr>
            <a:picLocks noChangeAspect="1"/>
          </p:cNvPicPr>
          <p:nvPr/>
        </p:nvPicPr>
        <p:blipFill>
          <a:blip r:embed="rId15" cstate="print"/>
          <a:stretch>
            <a:fillRect/>
          </a:stretch>
        </p:blipFill>
        <p:spPr>
          <a:xfrm>
            <a:off x="0" y="0"/>
            <a:ext cx="10080625" cy="7559675"/>
          </a:xfrm>
          <a:prstGeom prst="rect">
            <a:avLst/>
          </a:prstGeom>
        </p:spPr>
      </p:pic>
      <p:sp>
        <p:nvSpPr>
          <p:cNvPr id="9" name="Rectangle 10"/>
          <p:cNvSpPr>
            <a:spLocks noChangeArrowheads="1"/>
          </p:cNvSpPr>
          <p:nvPr/>
        </p:nvSpPr>
        <p:spPr bwMode="auto">
          <a:xfrm>
            <a:off x="0" y="0"/>
            <a:ext cx="10080625" cy="7727668"/>
          </a:xfrm>
          <a:prstGeom prst="rect">
            <a:avLst/>
          </a:prstGeom>
          <a:gradFill flip="none" rotWithShape="1">
            <a:gsLst>
              <a:gs pos="100000">
                <a:srgbClr val="03D4A8">
                  <a:alpha val="18000"/>
                </a:srgbClr>
              </a:gs>
              <a:gs pos="25000">
                <a:srgbClr val="21D6E0">
                  <a:alpha val="23000"/>
                </a:srgbClr>
              </a:gs>
              <a:gs pos="75000">
                <a:srgbClr val="0087E6">
                  <a:alpha val="25000"/>
                </a:srgbClr>
              </a:gs>
              <a:gs pos="100000">
                <a:srgbClr val="005CBF">
                  <a:alpha val="25999"/>
                </a:srgbClr>
              </a:gs>
            </a:gsLst>
            <a:lin ang="2700000" scaled="1"/>
            <a:tileRect/>
          </a:gradFill>
          <a:ln w="9525">
            <a:noFill/>
            <a:miter lim="800000"/>
            <a:headEnd/>
            <a:tailEnd/>
          </a:ln>
          <a:effectLst/>
        </p:spPr>
        <p:txBody>
          <a:bodyPr wrap="none" anchor="ctr"/>
          <a:lstStyle/>
          <a:p>
            <a:pPr>
              <a:defRPr/>
            </a:pPr>
            <a:endParaRPr lang="es-ES" sz="1984"/>
          </a:p>
        </p:txBody>
      </p:sp>
    </p:spTree>
    <p:extLst>
      <p:ext uri="{BB962C8B-B14F-4D97-AF65-F5344CB8AC3E}">
        <p14:creationId xmlns:p14="http://schemas.microsoft.com/office/powerpoint/2010/main" xmlns="" val="265008709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Lst>
  <p:hf sldNum="0" hdr="0" ftr="0" dt="0"/>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s-E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20.png"/><Relationship Id="rId7"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3.jpe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9.jpeg"/><Relationship Id="rId4" Type="http://schemas.openxmlformats.org/officeDocument/2006/relationships/image" Target="../media/image29.pn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3.jpeg"/><Relationship Id="rId7" Type="http://schemas.openxmlformats.org/officeDocument/2006/relationships/image" Target="../media/image47.jpeg"/><Relationship Id="rId12"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6.jpeg"/><Relationship Id="rId11" Type="http://schemas.openxmlformats.org/officeDocument/2006/relationships/image" Target="../media/image10.jpeg"/><Relationship Id="rId5" Type="http://schemas.openxmlformats.org/officeDocument/2006/relationships/image" Target="../media/image45.jpeg"/><Relationship Id="rId10" Type="http://schemas.openxmlformats.org/officeDocument/2006/relationships/oleObject" Target="../embeddings/oleObject1.bin"/><Relationship Id="rId4" Type="http://schemas.openxmlformats.org/officeDocument/2006/relationships/image" Target="../media/image44.jpeg"/><Relationship Id="rId9"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0.jpeg"/><Relationship Id="rId7"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0.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1.jpeg"/><Relationship Id="rId7"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5.jpeg"/><Relationship Id="rId7" Type="http://schemas.openxmlformats.org/officeDocument/2006/relationships/image" Target="../media/image67.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10.jpeg"/><Relationship Id="rId10" Type="http://schemas.openxmlformats.org/officeDocument/2006/relationships/image" Target="../media/image70.jpeg"/><Relationship Id="rId4" Type="http://schemas.openxmlformats.org/officeDocument/2006/relationships/image" Target="../media/image9.jpeg"/><Relationship Id="rId9" Type="http://schemas.openxmlformats.org/officeDocument/2006/relationships/image" Target="../media/image69.jpeg"/></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72.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71.png"/><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13.jpeg"/><Relationship Id="rId7" Type="http://schemas.openxmlformats.org/officeDocument/2006/relationships/image" Target="../media/image74.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73.png"/><Relationship Id="rId4" Type="http://schemas.openxmlformats.org/officeDocument/2006/relationships/image" Target="../media/image9.jpeg"/><Relationship Id="rId9"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7.jpeg"/><Relationship Id="rId5" Type="http://schemas.openxmlformats.org/officeDocument/2006/relationships/image" Target="../media/image10.jpeg"/><Relationship Id="rId4" Type="http://schemas.openxmlformats.org/officeDocument/2006/relationships/image" Target="../media/image9.jpeg"/></Relationships>
</file>

<file path=ppt/slides/_rels/slide35.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1.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0.jpe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5.png"/><Relationship Id="rId4" Type="http://schemas.openxmlformats.org/officeDocument/2006/relationships/image" Target="../media/image84.jpeg"/></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8.jpeg"/><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90.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91.jpeg"/><Relationship Id="rId4" Type="http://schemas.openxmlformats.org/officeDocument/2006/relationships/image" Target="../media/image10.jpeg"/></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jpeg"/><Relationship Id="rId4" Type="http://schemas.openxmlformats.org/officeDocument/2006/relationships/image" Target="../media/image10.jpeg"/></Relationships>
</file>

<file path=ppt/slides/_rels/slide4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3.jpeg"/><Relationship Id="rId7"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4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98.jpeg"/></Relationships>
</file>

<file path=ppt/slides/_rels/slide4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gif"/><Relationship Id="rId4" Type="http://schemas.openxmlformats.org/officeDocument/2006/relationships/image" Target="../media/image10.jpeg"/></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0.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03.jpeg"/></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0.jpeg"/><Relationship Id="rId1" Type="http://schemas.openxmlformats.org/officeDocument/2006/relationships/slideLayout" Target="../slideLayouts/slideLayout13.xml"/><Relationship Id="rId5" Type="http://schemas.openxmlformats.org/officeDocument/2006/relationships/image" Target="../media/image104.jpeg"/><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6.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jpeg"/><Relationship Id="rId4" Type="http://schemas.openxmlformats.org/officeDocument/2006/relationships/image" Target="../media/image9.jpeg"/></Relationships>
</file>

<file path=ppt/slides/_rels/slide4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7.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0.jpeg"/><Relationship Id="rId4" Type="http://schemas.openxmlformats.org/officeDocument/2006/relationships/image" Target="../media/image9.jpeg"/></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0.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11.jpeg"/></Relationships>
</file>

<file path=ppt/slides/_rels/slide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12.png"/><Relationship Id="rId5" Type="http://schemas.openxmlformats.org/officeDocument/2006/relationships/image" Target="../media/image10.jpeg"/><Relationship Id="rId4" Type="http://schemas.openxmlformats.org/officeDocument/2006/relationships/image" Target="../media/image9.jpeg"/></Relationships>
</file>

<file path=ppt/slides/_rels/slide5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114.jpeg"/></Relationships>
</file>

<file path=ppt/slides/_rels/slide54.xml.rels><?xml version="1.0" encoding="UTF-8" standalone="yes"?>
<Relationships xmlns="http://schemas.openxmlformats.org/package/2006/relationships"><Relationship Id="rId3" Type="http://schemas.openxmlformats.org/officeDocument/2006/relationships/image" Target="../media/image116.jpeg"/><Relationship Id="rId7" Type="http://schemas.openxmlformats.org/officeDocument/2006/relationships/image" Target="../media/image118.jpeg"/><Relationship Id="rId2" Type="http://schemas.openxmlformats.org/officeDocument/2006/relationships/image" Target="../media/image115.jpeg"/><Relationship Id="rId1" Type="http://schemas.openxmlformats.org/officeDocument/2006/relationships/slideLayout" Target="../slideLayouts/slideLayout7.xml"/><Relationship Id="rId6" Type="http://schemas.openxmlformats.org/officeDocument/2006/relationships/image" Target="../media/image117.jpeg"/><Relationship Id="rId5" Type="http://schemas.openxmlformats.org/officeDocument/2006/relationships/image" Target="../media/image10.jpeg"/><Relationship Id="rId4" Type="http://schemas.openxmlformats.org/officeDocument/2006/relationships/image" Target="../media/image9.jpeg"/></Relationships>
</file>

<file path=ppt/slides/_rels/slide5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21.jpeg"/><Relationship Id="rId4" Type="http://schemas.openxmlformats.org/officeDocument/2006/relationships/image" Target="../media/image10.jpeg"/></Relationships>
</file>

<file path=ppt/slides/_rels/slide5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0.jpeg"/></Relationships>
</file>

<file path=ppt/slides/_rels/slide59.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15.jpeg"/><Relationship Id="rId1" Type="http://schemas.openxmlformats.org/officeDocument/2006/relationships/slideLayout" Target="../slideLayouts/slideLayout7.xml"/><Relationship Id="rId6" Type="http://schemas.openxmlformats.org/officeDocument/2006/relationships/image" Target="../media/image125.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26.png"/><Relationship Id="rId4" Type="http://schemas.openxmlformats.org/officeDocument/2006/relationships/image" Target="../media/image10.jpeg"/></Relationships>
</file>

<file path=ppt/slides/_rels/slide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27.jpeg"/><Relationship Id="rId4" Type="http://schemas.openxmlformats.org/officeDocument/2006/relationships/image" Target="../media/image10.jpeg"/></Relationships>
</file>

<file path=ppt/slides/_rels/slide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0.jpeg"/></Relationships>
</file>

<file path=ppt/slides/_rels/slide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0.jpeg"/><Relationship Id="rId4" Type="http://schemas.openxmlformats.org/officeDocument/2006/relationships/image" Target="../media/image10.jpeg"/></Relationships>
</file>

<file path=ppt/slides/_rels/slide6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1.jpeg"/><Relationship Id="rId4" Type="http://schemas.openxmlformats.org/officeDocument/2006/relationships/image" Target="../media/image10.jpeg"/></Relationships>
</file>

<file path=ppt/slides/_rels/slide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2.jpeg"/><Relationship Id="rId4" Type="http://schemas.openxmlformats.org/officeDocument/2006/relationships/image" Target="../media/image10.jpeg"/></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3.jpeg"/><Relationship Id="rId4" Type="http://schemas.openxmlformats.org/officeDocument/2006/relationships/image" Target="../media/image10.jpeg"/></Relationships>
</file>

<file path=ppt/slides/_rels/slide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4.jpeg"/><Relationship Id="rId4" Type="http://schemas.openxmlformats.org/officeDocument/2006/relationships/image" Target="../media/image10.jpeg"/></Relationships>
</file>

<file path=ppt/slides/_rels/slide6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5.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5.jpeg"/><Relationship Id="rId1" Type="http://schemas.openxmlformats.org/officeDocument/2006/relationships/slideLayout" Target="../slideLayouts/slideLayout7.xml"/><Relationship Id="rId5" Type="http://schemas.openxmlformats.org/officeDocument/2006/relationships/image" Target="../media/image136.jpeg"/><Relationship Id="rId4" Type="http://schemas.openxmlformats.org/officeDocument/2006/relationships/image" Target="../media/image10.jpeg"/></Relationships>
</file>

<file path=ppt/slides/_rels/slide71.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3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0.jpeg"/><Relationship Id="rId4" Type="http://schemas.openxmlformats.org/officeDocument/2006/relationships/image" Target="../media/image9.jpeg"/></Relationships>
</file>

<file path=ppt/slides/_rels/slide72.xml.rels><?xml version="1.0" encoding="UTF-8" standalone="yes"?>
<Relationships xmlns="http://schemas.openxmlformats.org/package/2006/relationships"><Relationship Id="rId3" Type="http://schemas.openxmlformats.org/officeDocument/2006/relationships/image" Target="../media/image139.gif"/><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5" name="Google Shape;95;p14"/>
          <p:cNvSpPr txBox="1">
            <a:spLocks noGrp="1"/>
          </p:cNvSpPr>
          <p:nvPr>
            <p:ph type="subTitle" idx="4294967295"/>
          </p:nvPr>
        </p:nvSpPr>
        <p:spPr>
          <a:xfrm>
            <a:off x="503237" y="3440490"/>
            <a:ext cx="9070975" cy="1285875"/>
          </a:xfrm>
          <a:prstGeom prst="rect">
            <a:avLst/>
          </a:prstGeom>
          <a:noFill/>
          <a:ln>
            <a:noFill/>
          </a:ln>
        </p:spPr>
        <p:txBody>
          <a:bodyPr spcFirstLastPara="1" wrap="square" lIns="0" tIns="0" rIns="0" bIns="0" anchor="ctr" anchorCtr="0">
            <a:noAutofit/>
          </a:bodyPr>
          <a:lstStyle/>
          <a:p>
            <a:pPr marL="0" marR="0" lvl="0" indent="0" algn="ctr" rtl="0">
              <a:lnSpc>
                <a:spcPct val="101000"/>
              </a:lnSpc>
              <a:spcBef>
                <a:spcPts val="0"/>
              </a:spcBef>
              <a:spcAft>
                <a:spcPts val="0"/>
              </a:spcAft>
              <a:buClr>
                <a:srgbClr val="000000"/>
              </a:buClr>
              <a:buSzPts val="2800"/>
              <a:buFont typeface="Times New Roman"/>
              <a:buNone/>
            </a:pPr>
            <a:r>
              <a:rPr lang="ru-RU" sz="36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Оздоровительный практикум</a:t>
            </a:r>
            <a:br>
              <a:rPr lang="ru-RU" sz="36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br>
            <a:r>
              <a:rPr lang="ru-RU" sz="36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«Валеологические студии</a:t>
            </a:r>
            <a:br>
              <a:rPr lang="ru-RU" sz="36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br>
            <a:r>
              <a:rPr lang="ru-RU" sz="36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в образовательной среде»</a:t>
            </a:r>
            <a:r>
              <a:rPr lang="ru-RU" sz="1800" dirty="0">
                <a:latin typeface="1 Kunstler Light" pitchFamily="82" charset="0"/>
              </a:rPr>
              <a:t/>
            </a:r>
            <a:br>
              <a:rPr lang="ru-RU" sz="1800" dirty="0">
                <a:latin typeface="1 Kunstler Light" pitchFamily="82" charset="0"/>
              </a:rPr>
            </a:br>
            <a:endParaRPr dirty="0"/>
          </a:p>
        </p:txBody>
      </p:sp>
      <p:pic>
        <p:nvPicPr>
          <p:cNvPr id="6" name="Рисунок 5" descr="photo_257422.jpg">
            <a:extLst>
              <a:ext uri="{FF2B5EF4-FFF2-40B4-BE49-F238E27FC236}">
                <a16:creationId xmlns:a16="http://schemas.microsoft.com/office/drawing/2014/main" xmlns="" id="{C7523005-E12E-4133-9013-6CC26C0F4ED4}"/>
              </a:ext>
            </a:extLst>
          </p:cNvPr>
          <p:cNvPicPr>
            <a:picLocks noChangeAspect="1"/>
          </p:cNvPicPr>
          <p:nvPr/>
        </p:nvPicPr>
        <p:blipFill>
          <a:blip r:embed="rId3" cstate="print"/>
          <a:stretch>
            <a:fillRect/>
          </a:stretch>
        </p:blipFill>
        <p:spPr>
          <a:xfrm>
            <a:off x="154983" y="139485"/>
            <a:ext cx="4133354" cy="2277244"/>
          </a:xfrm>
          <a:prstGeom prst="rect">
            <a:avLst/>
          </a:prstGeom>
          <a:ln w="57150">
            <a:solidFill>
              <a:srgbClr val="7030A0"/>
            </a:solidFill>
          </a:ln>
        </p:spPr>
      </p:pic>
      <p:pic>
        <p:nvPicPr>
          <p:cNvPr id="7" name="Рисунок 6" descr="interesnyefacty21072020.jpg">
            <a:extLst>
              <a:ext uri="{FF2B5EF4-FFF2-40B4-BE49-F238E27FC236}">
                <a16:creationId xmlns:a16="http://schemas.microsoft.com/office/drawing/2014/main" xmlns="" id="{2343AE16-6D0E-4A8F-93BC-E0AA49495F78}"/>
              </a:ext>
            </a:extLst>
          </p:cNvPr>
          <p:cNvPicPr>
            <a:picLocks noChangeAspect="1"/>
          </p:cNvPicPr>
          <p:nvPr/>
        </p:nvPicPr>
        <p:blipFill>
          <a:blip r:embed="rId4" cstate="print"/>
          <a:stretch>
            <a:fillRect/>
          </a:stretch>
        </p:blipFill>
        <p:spPr>
          <a:xfrm>
            <a:off x="5377913" y="82300"/>
            <a:ext cx="4547730" cy="2334429"/>
          </a:xfrm>
          <a:prstGeom prst="rect">
            <a:avLst/>
          </a:prstGeom>
        </p:spPr>
      </p:pic>
      <p:pic>
        <p:nvPicPr>
          <p:cNvPr id="8" name="Рисунок 7" descr="2.jpg">
            <a:extLst>
              <a:ext uri="{FF2B5EF4-FFF2-40B4-BE49-F238E27FC236}">
                <a16:creationId xmlns:a16="http://schemas.microsoft.com/office/drawing/2014/main" xmlns="" id="{8C597F92-8547-438D-A402-B2BBE073C98B}"/>
              </a:ext>
            </a:extLst>
          </p:cNvPr>
          <p:cNvPicPr>
            <a:picLocks noChangeAspect="1"/>
          </p:cNvPicPr>
          <p:nvPr/>
        </p:nvPicPr>
        <p:blipFill>
          <a:blip r:embed="rId5" cstate="print"/>
          <a:stretch>
            <a:fillRect/>
          </a:stretch>
        </p:blipFill>
        <p:spPr>
          <a:xfrm>
            <a:off x="154983" y="5498827"/>
            <a:ext cx="2915816" cy="2060848"/>
          </a:xfrm>
          <a:prstGeom prst="rect">
            <a:avLst/>
          </a:prstGeom>
          <a:ln w="38100">
            <a:solidFill>
              <a:srgbClr val="7030A0"/>
            </a:solidFill>
          </a:ln>
        </p:spPr>
      </p:pic>
      <p:pic>
        <p:nvPicPr>
          <p:cNvPr id="9" name="Рисунок 8" descr="1.jpg">
            <a:extLst>
              <a:ext uri="{FF2B5EF4-FFF2-40B4-BE49-F238E27FC236}">
                <a16:creationId xmlns:a16="http://schemas.microsoft.com/office/drawing/2014/main" xmlns="" id="{04B28A14-D878-489F-A1A9-EDB184B60E7D}"/>
              </a:ext>
            </a:extLst>
          </p:cNvPr>
          <p:cNvPicPr>
            <a:picLocks noChangeAspect="1"/>
          </p:cNvPicPr>
          <p:nvPr/>
        </p:nvPicPr>
        <p:blipFill>
          <a:blip r:embed="rId6" cstate="print"/>
          <a:stretch>
            <a:fillRect/>
          </a:stretch>
        </p:blipFill>
        <p:spPr>
          <a:xfrm>
            <a:off x="3454548" y="5498827"/>
            <a:ext cx="3168352" cy="2060848"/>
          </a:xfrm>
          <a:prstGeom prst="rect">
            <a:avLst/>
          </a:prstGeom>
          <a:ln w="38100">
            <a:solidFill>
              <a:srgbClr val="7030A0"/>
            </a:solidFill>
          </a:ln>
        </p:spPr>
      </p:pic>
      <p:pic>
        <p:nvPicPr>
          <p:cNvPr id="10" name="Рисунок 9" descr="487d425bfaf300ff82027af4928a8e72.jpg">
            <a:extLst>
              <a:ext uri="{FF2B5EF4-FFF2-40B4-BE49-F238E27FC236}">
                <a16:creationId xmlns:a16="http://schemas.microsoft.com/office/drawing/2014/main" xmlns="" id="{EDC40DEE-770A-4221-857B-A39C2ADF001A}"/>
              </a:ext>
            </a:extLst>
          </p:cNvPr>
          <p:cNvPicPr>
            <a:picLocks noChangeAspect="1"/>
          </p:cNvPicPr>
          <p:nvPr/>
        </p:nvPicPr>
        <p:blipFill>
          <a:blip r:embed="rId7" cstate="print"/>
          <a:stretch>
            <a:fillRect/>
          </a:stretch>
        </p:blipFill>
        <p:spPr>
          <a:xfrm>
            <a:off x="6937818" y="5498828"/>
            <a:ext cx="2987824" cy="2060847"/>
          </a:xfrm>
          <a:prstGeom prst="rect">
            <a:avLst/>
          </a:prstGeom>
          <a:ln w="38100">
            <a:solidFill>
              <a:srgbClr val="7030A0"/>
            </a:solid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117" name="Google Shape;117;p16"/>
          <p:cNvGrpSpPr/>
          <p:nvPr/>
        </p:nvGrpSpPr>
        <p:grpSpPr>
          <a:xfrm>
            <a:off x="3175" y="0"/>
            <a:ext cx="10077450" cy="712787"/>
            <a:chOff x="0" y="135"/>
            <a:chExt cx="6348" cy="449"/>
          </a:xfrm>
        </p:grpSpPr>
        <p:pic>
          <p:nvPicPr>
            <p:cNvPr id="118" name="Google Shape;118;p16"/>
            <p:cNvPicPr preferRelativeResize="0"/>
            <p:nvPr/>
          </p:nvPicPr>
          <p:blipFill rotWithShape="1">
            <a:blip r:embed="rId3">
              <a:alphaModFix/>
            </a:blip>
            <a:srcRect/>
            <a:stretch/>
          </p:blipFill>
          <p:spPr>
            <a:xfrm>
              <a:off x="0" y="135"/>
              <a:ext cx="6348" cy="449"/>
            </a:xfrm>
            <a:prstGeom prst="rect">
              <a:avLst/>
            </a:prstGeom>
            <a:noFill/>
            <a:ln>
              <a:noFill/>
            </a:ln>
          </p:spPr>
        </p:pic>
        <p:sp>
          <p:nvSpPr>
            <p:cNvPr id="119"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20"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121" name="Google Shape;121;p16"/>
          <p:cNvSpPr txBox="1"/>
          <p:nvPr/>
        </p:nvSpPr>
        <p:spPr>
          <a:xfrm>
            <a:off x="998537" y="2921000"/>
            <a:ext cx="7497762" cy="1687512"/>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chemeClr val="dk1"/>
              </a:buClr>
              <a:buSzPts val="1000"/>
              <a:buFont typeface="Arial"/>
              <a:buNone/>
            </a:pPr>
            <a:endParaRPr sz="1000" b="0" i="0" u="none">
              <a:solidFill>
                <a:srgbClr val="000000"/>
              </a:solidFill>
              <a:latin typeface="Arial"/>
              <a:ea typeface="Arial"/>
              <a:cs typeface="Arial"/>
              <a:sym typeface="Arial"/>
            </a:endParaRPr>
          </a:p>
          <a:p>
            <a:pPr marL="0" marR="0" lvl="0" indent="0" algn="l" rtl="0">
              <a:lnSpc>
                <a:spcPct val="100000"/>
              </a:lnSpc>
              <a:spcBef>
                <a:spcPts val="1000"/>
              </a:spcBef>
              <a:spcAft>
                <a:spcPts val="0"/>
              </a:spcAft>
              <a:buNone/>
            </a:pPr>
            <a:endParaRPr sz="1000" b="0" i="0" u="none">
              <a:solidFill>
                <a:srgbClr val="000000"/>
              </a:solidFill>
              <a:latin typeface="Arial"/>
              <a:ea typeface="Arial"/>
              <a:cs typeface="Arial"/>
              <a:sym typeface="Arial"/>
            </a:endParaRPr>
          </a:p>
        </p:txBody>
      </p:sp>
      <p:graphicFrame>
        <p:nvGraphicFramePr>
          <p:cNvPr id="122" name="Google Shape;122;p16"/>
          <p:cNvGraphicFramePr/>
          <p:nvPr/>
        </p:nvGraphicFramePr>
        <p:xfrm>
          <a:off x="694267" y="1225021"/>
          <a:ext cx="8517466" cy="5567325"/>
        </p:xfrm>
        <a:graphic>
          <a:graphicData uri="http://schemas.openxmlformats.org/drawingml/2006/table">
            <a:tbl>
              <a:tblPr>
                <a:tableStyleId>{A67E1984-D70A-4D35-9165-E9275C1BED6E}</a:tableStyleId>
              </a:tblPr>
              <a:tblGrid>
                <a:gridCol w="3101712">
                  <a:extLst>
                    <a:ext uri="{9D8B030D-6E8A-4147-A177-3AD203B41FA5}">
                      <a16:colId xmlns:a16="http://schemas.microsoft.com/office/drawing/2014/main" xmlns="" val="20000"/>
                    </a:ext>
                  </a:extLst>
                </a:gridCol>
                <a:gridCol w="5415754">
                  <a:extLst>
                    <a:ext uri="{9D8B030D-6E8A-4147-A177-3AD203B41FA5}">
                      <a16:colId xmlns:a16="http://schemas.microsoft.com/office/drawing/2014/main" xmlns="" val="20003"/>
                    </a:ext>
                  </a:extLst>
                </a:gridCol>
              </a:tblGrid>
              <a:tr h="274625">
                <a:tc gridSpan="2">
                  <a:txBody>
                    <a:bodyPr/>
                    <a:lstStyle/>
                    <a:p>
                      <a:pPr marL="0" marR="0" lvl="0" indent="0" algn="ctr" rtl="0">
                        <a:lnSpc>
                          <a:spcPct val="150000"/>
                        </a:lnSpc>
                        <a:spcBef>
                          <a:spcPts val="0"/>
                        </a:spcBef>
                        <a:spcAft>
                          <a:spcPts val="0"/>
                        </a:spcAft>
                        <a:buClr>
                          <a:schemeClr val="dk1"/>
                        </a:buClr>
                        <a:buSzPts val="1200"/>
                        <a:buFont typeface="Verdana"/>
                        <a:buNone/>
                      </a:pPr>
                      <a:r>
                        <a:rPr lang="ru-RU" sz="2000" b="1" u="none" strike="noStrike" cap="none" noProof="0" dirty="0" smtClean="0">
                          <a:latin typeface="Times New Roman" pitchFamily="18" charset="0"/>
                          <a:cs typeface="Times New Roman" pitchFamily="18" charset="0"/>
                          <a:sym typeface="Verdana"/>
                        </a:rPr>
                        <a:t>Признаки науки</a:t>
                      </a:r>
                      <a:r>
                        <a:rPr lang="ru-RU" sz="2000" b="1" u="none" strike="noStrike" cap="none" baseline="0" noProof="0" dirty="0">
                          <a:latin typeface="Times New Roman" pitchFamily="18" charset="0"/>
                          <a:cs typeface="Times New Roman" pitchFamily="18" charset="0"/>
                          <a:sym typeface="Verdana"/>
                        </a:rPr>
                        <a:t> </a:t>
                      </a:r>
                      <a:r>
                        <a:rPr lang="ru-RU" sz="2000" b="1" u="none" strike="noStrike" cap="none" noProof="0" dirty="0" smtClean="0">
                          <a:latin typeface="Times New Roman" pitchFamily="18" charset="0"/>
                          <a:cs typeface="Times New Roman" pitchFamily="18" charset="0"/>
                          <a:sym typeface="Verdana"/>
                        </a:rPr>
                        <a:t>Валеология</a:t>
                      </a:r>
                      <a:endParaRPr lang="ru-RU" sz="2000" b="1" noProof="0" dirty="0">
                        <a:latin typeface="Times New Roman" pitchFamily="18" charset="0"/>
                        <a:cs typeface="Times New Roman" pitchFamily="18" charset="0"/>
                      </a:endParaRPr>
                    </a:p>
                  </a:txBody>
                  <a:tcPr marL="53325" marR="53325" marT="0" marB="0"/>
                </a:tc>
                <a:tc hMerge="1">
                  <a:txBody>
                    <a:bodyPr/>
                    <a:lstStyle/>
                    <a:p>
                      <a:pPr marL="0" marR="0" lvl="0" indent="0" algn="l" rtl="0">
                        <a:lnSpc>
                          <a:spcPct val="150000"/>
                        </a:lnSpc>
                        <a:spcBef>
                          <a:spcPts val="0"/>
                        </a:spcBef>
                        <a:spcAft>
                          <a:spcPts val="0"/>
                        </a:spcAft>
                        <a:buClr>
                          <a:schemeClr val="dk1"/>
                        </a:buClr>
                        <a:buSzPts val="1200"/>
                        <a:buFont typeface="Verdana"/>
                        <a:buNone/>
                      </a:pPr>
                      <a:endParaRPr lang="ru-RU" sz="1800" noProof="0" dirty="0">
                        <a:latin typeface="Times New Roman" pitchFamily="18" charset="0"/>
                        <a:cs typeface="Times New Roman" pitchFamily="18" charset="0"/>
                      </a:endParaRPr>
                    </a:p>
                  </a:txBody>
                  <a:tcPr marL="53325" marR="5332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solidFill>
                      <a:srgbClr val="C2FFF0"/>
                    </a:solidFill>
                  </a:tcPr>
                </a:tc>
                <a:extLst>
                  <a:ext uri="{0D108BD9-81ED-4DB2-BD59-A6C34878D82A}">
                    <a16:rowId xmlns:a16="http://schemas.microsoft.com/office/drawing/2014/main" xmlns="" val="10000"/>
                  </a:ext>
                </a:extLst>
              </a:tr>
              <a:tr h="995350">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объект изучения</a:t>
                      </a:r>
                      <a:endParaRPr lang="ru-RU" sz="2000" noProof="0" dirty="0">
                        <a:latin typeface="Times New Roman" pitchFamily="18" charset="0"/>
                        <a:cs typeface="Times New Roman" pitchFamily="18" charset="0"/>
                      </a:endParaRPr>
                    </a:p>
                  </a:txBody>
                  <a:tcPr marL="53325" marR="53325" marT="0" marB="0"/>
                </a:tc>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практически здоровый человек</a:t>
                      </a:r>
                      <a:endParaRPr lang="ru-RU" sz="2000" noProof="0" dirty="0">
                        <a:latin typeface="Times New Roman" pitchFamily="18" charset="0"/>
                        <a:cs typeface="Times New Roman" pitchFamily="18" charset="0"/>
                      </a:endParaRPr>
                    </a:p>
                  </a:txBody>
                  <a:tcPr marL="53325" marR="53325" marT="0" marB="0"/>
                </a:tc>
                <a:extLst>
                  <a:ext uri="{0D108BD9-81ED-4DB2-BD59-A6C34878D82A}">
                    <a16:rowId xmlns:a16="http://schemas.microsoft.com/office/drawing/2014/main" xmlns="" val="10001"/>
                  </a:ext>
                </a:extLst>
              </a:tr>
              <a:tr h="1371600">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предмет исследования</a:t>
                      </a:r>
                      <a:endParaRPr lang="ru-RU" sz="2000" noProof="0" dirty="0">
                        <a:latin typeface="Times New Roman" pitchFamily="18" charset="0"/>
                        <a:cs typeface="Times New Roman" pitchFamily="18" charset="0"/>
                      </a:endParaRPr>
                    </a:p>
                  </a:txBody>
                  <a:tcPr marL="53325" marR="53325" marT="0" marB="0"/>
                </a:tc>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здоровье человека и его резервы; их оценка, развитие и укрепление функциональных</a:t>
                      </a:r>
                      <a:endParaRPr lang="ru-RU" sz="2000" noProof="0" dirty="0" smtClean="0">
                        <a:latin typeface="Times New Roman" pitchFamily="18" charset="0"/>
                        <a:cs typeface="Times New Roman" pitchFamily="18" charset="0"/>
                      </a:endParaRPr>
                    </a:p>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возможностей человека</a:t>
                      </a:r>
                      <a:endParaRPr lang="ru-RU" sz="2000" noProof="0" dirty="0">
                        <a:latin typeface="Times New Roman" pitchFamily="18" charset="0"/>
                        <a:cs typeface="Times New Roman" pitchFamily="18" charset="0"/>
                      </a:endParaRPr>
                    </a:p>
                  </a:txBody>
                  <a:tcPr marL="53325" marR="53325" marT="0" marB="0"/>
                </a:tc>
                <a:extLst>
                  <a:ext uri="{0D108BD9-81ED-4DB2-BD59-A6C34878D82A}">
                    <a16:rowId xmlns:a16="http://schemas.microsoft.com/office/drawing/2014/main" xmlns="" val="10002"/>
                  </a:ext>
                </a:extLst>
              </a:tr>
              <a:tr h="1646225">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основные</a:t>
                      </a:r>
                      <a:endParaRPr lang="ru-RU" sz="2000" noProof="0" dirty="0" smtClean="0">
                        <a:latin typeface="Times New Roman" pitchFamily="18" charset="0"/>
                        <a:cs typeface="Times New Roman" pitchFamily="18" charset="0"/>
                      </a:endParaRPr>
                    </a:p>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направления</a:t>
                      </a:r>
                      <a:endParaRPr lang="ru-RU" sz="2000" noProof="0" dirty="0" smtClean="0">
                        <a:latin typeface="Times New Roman" pitchFamily="18" charset="0"/>
                        <a:cs typeface="Times New Roman" pitchFamily="18" charset="0"/>
                      </a:endParaRPr>
                    </a:p>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науки</a:t>
                      </a:r>
                      <a:endParaRPr lang="ru-RU" sz="2000" noProof="0" dirty="0">
                        <a:latin typeface="Times New Roman" pitchFamily="18" charset="0"/>
                        <a:cs typeface="Times New Roman" pitchFamily="18" charset="0"/>
                      </a:endParaRPr>
                    </a:p>
                  </a:txBody>
                  <a:tcPr marL="53325" marR="53325" marT="0" marB="0"/>
                </a:tc>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формирование, укрепление и</a:t>
                      </a:r>
                      <a:endParaRPr lang="ru-RU" sz="2000" noProof="0" dirty="0" smtClean="0">
                        <a:latin typeface="Times New Roman" pitchFamily="18" charset="0"/>
                        <a:cs typeface="Times New Roman" pitchFamily="18" charset="0"/>
                      </a:endParaRPr>
                    </a:p>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сохранение здоровья человека</a:t>
                      </a:r>
                      <a:endParaRPr lang="ru-RU" sz="2000" noProof="0" dirty="0">
                        <a:latin typeface="Times New Roman" pitchFamily="18" charset="0"/>
                        <a:cs typeface="Times New Roman" pitchFamily="18" charset="0"/>
                      </a:endParaRPr>
                    </a:p>
                  </a:txBody>
                  <a:tcPr marL="53325" marR="53325" marT="0" marB="0"/>
                </a:tc>
                <a:extLst>
                  <a:ext uri="{0D108BD9-81ED-4DB2-BD59-A6C34878D82A}">
                    <a16:rowId xmlns:a16="http://schemas.microsoft.com/office/drawing/2014/main" xmlns="" val="10003"/>
                  </a:ext>
                </a:extLst>
              </a:tr>
              <a:tr h="1096950">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пути</a:t>
                      </a:r>
                      <a:r>
                        <a:rPr lang="ru-RU" sz="2000" u="none" strike="noStrike" cap="none" baseline="0" noProof="0" dirty="0" smtClean="0">
                          <a:latin typeface="Times New Roman" pitchFamily="18" charset="0"/>
                          <a:cs typeface="Times New Roman" pitchFamily="18" charset="0"/>
                          <a:sym typeface="Verdana"/>
                        </a:rPr>
                        <a:t> </a:t>
                      </a:r>
                      <a:r>
                        <a:rPr lang="ru-RU" sz="2000" u="none" strike="noStrike" cap="none" noProof="0" dirty="0" smtClean="0">
                          <a:latin typeface="Times New Roman" pitchFamily="18" charset="0"/>
                          <a:cs typeface="Times New Roman" pitchFamily="18" charset="0"/>
                          <a:sym typeface="Verdana"/>
                        </a:rPr>
                        <a:t>достижения</a:t>
                      </a:r>
                      <a:endParaRPr lang="ru-RU" sz="2000" noProof="0" dirty="0" smtClean="0">
                        <a:latin typeface="Times New Roman" pitchFamily="18" charset="0"/>
                        <a:cs typeface="Times New Roman" pitchFamily="18" charset="0"/>
                      </a:endParaRPr>
                    </a:p>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целей результатов</a:t>
                      </a:r>
                      <a:endParaRPr lang="ru-RU" sz="2000" noProof="0" dirty="0">
                        <a:latin typeface="Times New Roman" pitchFamily="18" charset="0"/>
                        <a:cs typeface="Times New Roman" pitchFamily="18" charset="0"/>
                      </a:endParaRPr>
                    </a:p>
                  </a:txBody>
                  <a:tcPr marL="53325" marR="53325" marT="0" marB="0"/>
                </a:tc>
                <a:tc>
                  <a:txBody>
                    <a:bodyPr/>
                    <a:lstStyle/>
                    <a:p>
                      <a:pPr marL="0" marR="0" lvl="0" indent="0" algn="l" rtl="0">
                        <a:lnSpc>
                          <a:spcPct val="150000"/>
                        </a:lnSpc>
                        <a:spcBef>
                          <a:spcPts val="0"/>
                        </a:spcBef>
                        <a:spcAft>
                          <a:spcPts val="0"/>
                        </a:spcAft>
                        <a:buClr>
                          <a:schemeClr val="dk1"/>
                        </a:buClr>
                        <a:buSzPts val="1200"/>
                        <a:buFont typeface="Verdana"/>
                        <a:buNone/>
                      </a:pPr>
                      <a:r>
                        <a:rPr lang="ru-RU" sz="2000" u="none" strike="noStrike" cap="none" noProof="0" dirty="0" smtClean="0">
                          <a:latin typeface="Times New Roman" pitchFamily="18" charset="0"/>
                          <a:cs typeface="Times New Roman" pitchFamily="18" charset="0"/>
                          <a:sym typeface="Verdana"/>
                        </a:rPr>
                        <a:t>укрепление здоровья через формирование ЗОЖ населения</a:t>
                      </a:r>
                      <a:endParaRPr lang="ru-RU" sz="2000" noProof="0" dirty="0">
                        <a:latin typeface="Times New Roman" pitchFamily="18" charset="0"/>
                        <a:cs typeface="Times New Roman" pitchFamily="18" charset="0"/>
                      </a:endParaRPr>
                    </a:p>
                  </a:txBody>
                  <a:tcPr marL="53325" marR="53325" marT="0" marB="0"/>
                </a:tc>
                <a:extLst>
                  <a:ext uri="{0D108BD9-81ED-4DB2-BD59-A6C34878D82A}">
                    <a16:rowId xmlns:a16="http://schemas.microsoft.com/office/drawing/2014/main" xmlns="" val="10004"/>
                  </a:ext>
                </a:extLst>
              </a:tr>
            </a:tbl>
          </a:graphicData>
        </a:graphic>
      </p:graphicFrame>
      <p:sp>
        <p:nvSpPr>
          <p:cNvPr id="124" name="Google Shape;124;p16"/>
          <p:cNvSpPr txBox="1"/>
          <p:nvPr/>
        </p:nvSpPr>
        <p:spPr>
          <a:xfrm>
            <a:off x="7597775" y="7005637"/>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endParaRPr dirty="0"/>
          </a:p>
        </p:txBody>
      </p:sp>
      <p:sp>
        <p:nvSpPr>
          <p:cNvPr id="9" name="Прямоугольник 8"/>
          <p:cNvSpPr/>
          <p:nvPr/>
        </p:nvSpPr>
        <p:spPr>
          <a:xfrm>
            <a:off x="1551214" y="0"/>
            <a:ext cx="4702628" cy="6531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latin typeface="Times New Roman" pitchFamily="18" charset="0"/>
                <a:cs typeface="Times New Roman" pitchFamily="18" charset="0"/>
              </a:rPr>
              <a:t>Основные положения валеологии</a:t>
            </a:r>
            <a:endParaRPr lang="ru-RU" sz="24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7"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8"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1" name="Прямоугольник 10"/>
          <p:cNvSpPr/>
          <p:nvPr/>
        </p:nvSpPr>
        <p:spPr>
          <a:xfrm rot="20883417">
            <a:off x="596443" y="1146403"/>
            <a:ext cx="9269833" cy="3053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6600" b="1" i="1" dirty="0" smtClean="0">
                <a:solidFill>
                  <a:srgbClr val="C00000"/>
                </a:solidFill>
                <a:latin typeface="Times New Roman" pitchFamily="18" charset="0"/>
                <a:cs typeface="Times New Roman" pitchFamily="18" charset="0"/>
              </a:rPr>
              <a:t>ФИЗИЧЕСКОЕ </a:t>
            </a:r>
          </a:p>
          <a:p>
            <a:pPr algn="just"/>
            <a:r>
              <a:rPr lang="ru-RU" sz="6600" b="1" i="1" dirty="0" smtClean="0">
                <a:solidFill>
                  <a:srgbClr val="C00000"/>
                </a:solidFill>
                <a:latin typeface="Times New Roman" pitchFamily="18" charset="0"/>
                <a:cs typeface="Times New Roman" pitchFamily="18" charset="0"/>
              </a:rPr>
              <a:t>               ЗДОРОВЬЕ</a:t>
            </a:r>
            <a:endParaRPr lang="ru-RU" sz="6600" b="1" i="1" dirty="0">
              <a:solidFill>
                <a:srgbClr val="C00000"/>
              </a:solidFill>
              <a:latin typeface="Times New Roman" pitchFamily="18" charset="0"/>
              <a:cs typeface="Times New Roman" pitchFamily="18" charset="0"/>
            </a:endParaRPr>
          </a:p>
        </p:txBody>
      </p:sp>
      <p:pic>
        <p:nvPicPr>
          <p:cNvPr id="6148" name="Picture 4" descr="Мячи - на прозрачном фоне | Фон, Картинки"/>
          <p:cNvPicPr>
            <a:picLocks noChangeAspect="1" noChangeArrowheads="1"/>
          </p:cNvPicPr>
          <p:nvPr/>
        </p:nvPicPr>
        <p:blipFill>
          <a:blip r:embed="rId4"/>
          <a:srcRect/>
          <a:stretch>
            <a:fillRect/>
          </a:stretch>
        </p:blipFill>
        <p:spPr bwMode="auto">
          <a:xfrm>
            <a:off x="277587" y="620486"/>
            <a:ext cx="1847169" cy="1847170"/>
          </a:xfrm>
          <a:prstGeom prst="rect">
            <a:avLst/>
          </a:prstGeom>
          <a:noFill/>
        </p:spPr>
      </p:pic>
      <p:pic>
        <p:nvPicPr>
          <p:cNvPr id="6176" name="Picture 32" descr="Фитнес PNG"/>
          <p:cNvPicPr>
            <a:picLocks noChangeAspect="1" noChangeArrowheads="1"/>
          </p:cNvPicPr>
          <p:nvPr/>
        </p:nvPicPr>
        <p:blipFill>
          <a:blip r:embed="rId5"/>
          <a:srcRect l="4906" t="17423" r="4780" b="15068"/>
          <a:stretch>
            <a:fillRect/>
          </a:stretch>
        </p:blipFill>
        <p:spPr bwMode="auto">
          <a:xfrm>
            <a:off x="4457700" y="2596243"/>
            <a:ext cx="5225143" cy="4506686"/>
          </a:xfrm>
          <a:prstGeom prst="rect">
            <a:avLst/>
          </a:prstGeom>
          <a:noFill/>
        </p:spPr>
      </p:pic>
      <p:pic>
        <p:nvPicPr>
          <p:cNvPr id="6178" name="Picture 34" descr="Бегущая девушка PNG"/>
          <p:cNvPicPr>
            <a:picLocks noChangeAspect="1" noChangeArrowheads="1"/>
          </p:cNvPicPr>
          <p:nvPr/>
        </p:nvPicPr>
        <p:blipFill>
          <a:blip r:embed="rId6"/>
          <a:srcRect/>
          <a:stretch>
            <a:fillRect/>
          </a:stretch>
        </p:blipFill>
        <p:spPr bwMode="auto">
          <a:xfrm>
            <a:off x="433160" y="3489318"/>
            <a:ext cx="2652940" cy="3841757"/>
          </a:xfrm>
          <a:prstGeom prst="rect">
            <a:avLst/>
          </a:prstGeom>
          <a:noFill/>
        </p:spPr>
      </p:pic>
      <p:pic>
        <p:nvPicPr>
          <p:cNvPr id="10" name="Google Shape;120;p16"/>
          <p:cNvPicPr preferRelativeResize="0"/>
          <p:nvPr/>
        </p:nvPicPr>
        <p:blipFill rotWithShape="1">
          <a:blip r:embed="rId7">
            <a:alphaModFix/>
          </a:blip>
          <a:srcRect/>
          <a:stretch/>
        </p:blipFill>
        <p:spPr>
          <a:xfrm>
            <a:off x="8135938" y="6983413"/>
            <a:ext cx="1944687" cy="576262"/>
          </a:xfrm>
          <a:prstGeom prst="rect">
            <a:avLst/>
          </a:prstGeom>
          <a:noFill/>
          <a:ln>
            <a:noFill/>
          </a:ln>
        </p:spPr>
      </p:pic>
    </p:spTree>
    <p:extLst>
      <p:ext uri="{BB962C8B-B14F-4D97-AF65-F5344CB8AC3E}">
        <p14:creationId xmlns:p14="http://schemas.microsoft.com/office/powerpoint/2010/main" xmlns="" val="1547819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CD05EF78-928C-46BC-8E05-D5D6E97CAB7D}"/>
              </a:ext>
            </a:extLst>
          </p:cNvPr>
          <p:cNvSpPr txBox="1"/>
          <p:nvPr/>
        </p:nvSpPr>
        <p:spPr>
          <a:xfrm>
            <a:off x="293914" y="2286001"/>
            <a:ext cx="6106886" cy="4401205"/>
          </a:xfrm>
          <a:prstGeom prst="rect">
            <a:avLst/>
          </a:prstGeom>
          <a:noFill/>
          <a:ln>
            <a:noFill/>
          </a:ln>
        </p:spPr>
        <p:txBody>
          <a:bodyPr wrap="square">
            <a:spAutoFit/>
          </a:bodyPr>
          <a:lstStyle/>
          <a:p>
            <a:pPr algn="ctr"/>
            <a:r>
              <a:rPr lang="ru-RU" sz="2800" i="1" dirty="0">
                <a:latin typeface="Times New Roman" panose="02020603050405020304" pitchFamily="18" charset="0"/>
                <a:cs typeface="Times New Roman" panose="02020603050405020304" pitchFamily="18" charset="0"/>
              </a:rPr>
              <a:t>это состояние, при котором </a:t>
            </a:r>
            <a:r>
              <a:rPr lang="ru-RU" sz="2800" i="1" dirty="0" smtClean="0">
                <a:latin typeface="Times New Roman" panose="02020603050405020304" pitchFamily="18" charset="0"/>
                <a:cs typeface="Times New Roman" panose="02020603050405020304" pitchFamily="18" charset="0"/>
              </a:rPr>
              <a:t>у</a:t>
            </a:r>
          </a:p>
          <a:p>
            <a:pPr algn="ctr"/>
            <a:r>
              <a:rPr lang="ru-RU" sz="2800" i="1" dirty="0" smtClean="0">
                <a:latin typeface="Times New Roman" panose="02020603050405020304" pitchFamily="18" charset="0"/>
                <a:cs typeface="Times New Roman" panose="02020603050405020304" pitchFamily="18" charset="0"/>
              </a:rPr>
              <a:t>человека </a:t>
            </a:r>
            <a:r>
              <a:rPr lang="ru-RU" sz="2800" i="1" dirty="0">
                <a:latin typeface="Times New Roman" panose="02020603050405020304" pitchFamily="18" charset="0"/>
                <a:cs typeface="Times New Roman" panose="02020603050405020304" pitchFamily="18" charset="0"/>
              </a:rPr>
              <a:t>саморегуляция </a:t>
            </a:r>
            <a:r>
              <a:rPr lang="ru-RU" sz="2800" i="1" dirty="0" smtClean="0">
                <a:latin typeface="Times New Roman" panose="02020603050405020304" pitchFamily="18" charset="0"/>
                <a:cs typeface="Times New Roman" panose="02020603050405020304" pitchFamily="18" charset="0"/>
              </a:rPr>
              <a:t>функций</a:t>
            </a:r>
          </a:p>
          <a:p>
            <a:pPr algn="ctr"/>
            <a:r>
              <a:rPr lang="ru-RU" sz="2800" i="1" dirty="0" smtClean="0">
                <a:latin typeface="Times New Roman" panose="02020603050405020304" pitchFamily="18" charset="0"/>
                <a:cs typeface="Times New Roman" panose="02020603050405020304" pitchFamily="18" charset="0"/>
              </a:rPr>
              <a:t>организма совершенна,</a:t>
            </a:r>
          </a:p>
          <a:p>
            <a:pPr algn="ctr"/>
            <a:r>
              <a:rPr lang="ru-RU" sz="2800" i="1" dirty="0" smtClean="0">
                <a:latin typeface="Times New Roman" panose="02020603050405020304" pitchFamily="18" charset="0"/>
                <a:cs typeface="Times New Roman" panose="02020603050405020304" pitchFamily="18" charset="0"/>
              </a:rPr>
              <a:t>физиологические </a:t>
            </a:r>
            <a:r>
              <a:rPr lang="ru-RU" sz="2800" i="1" dirty="0">
                <a:latin typeface="Times New Roman" panose="02020603050405020304" pitchFamily="18" charset="0"/>
                <a:cs typeface="Times New Roman" panose="02020603050405020304" pitchFamily="18" charset="0"/>
              </a:rPr>
              <a:t>процессы </a:t>
            </a:r>
            <a:r>
              <a:rPr lang="ru-RU" sz="2800" i="1" dirty="0" smtClean="0">
                <a:latin typeface="Times New Roman" panose="02020603050405020304" pitchFamily="18" charset="0"/>
                <a:cs typeface="Times New Roman" panose="02020603050405020304" pitchFamily="18" charset="0"/>
              </a:rPr>
              <a:t>и</a:t>
            </a:r>
          </a:p>
          <a:p>
            <a:pPr algn="ctr"/>
            <a:r>
              <a:rPr lang="ru-RU" sz="2800" i="1" dirty="0" smtClean="0">
                <a:latin typeface="Times New Roman" panose="02020603050405020304" pitchFamily="18" charset="0"/>
                <a:cs typeface="Times New Roman" panose="02020603050405020304" pitchFamily="18" charset="0"/>
              </a:rPr>
              <a:t>максимальная </a:t>
            </a:r>
            <a:r>
              <a:rPr lang="ru-RU" sz="2800" i="1" dirty="0">
                <a:latin typeface="Times New Roman" panose="02020603050405020304" pitchFamily="18" charset="0"/>
                <a:cs typeface="Times New Roman" panose="02020603050405020304" pitchFamily="18" charset="0"/>
              </a:rPr>
              <a:t>адаптация к </a:t>
            </a:r>
            <a:r>
              <a:rPr lang="ru-RU" sz="2800" i="1" dirty="0" smtClean="0">
                <a:latin typeface="Times New Roman" panose="02020603050405020304" pitchFamily="18" charset="0"/>
                <a:cs typeface="Times New Roman" panose="02020603050405020304" pitchFamily="18" charset="0"/>
              </a:rPr>
              <a:t>различным</a:t>
            </a:r>
          </a:p>
          <a:p>
            <a:pPr algn="ctr"/>
            <a:r>
              <a:rPr lang="ru-RU" sz="2800" i="1" dirty="0" smtClean="0">
                <a:latin typeface="Times New Roman" panose="02020603050405020304" pitchFamily="18" charset="0"/>
                <a:cs typeface="Times New Roman" panose="02020603050405020304" pitchFamily="18" charset="0"/>
              </a:rPr>
              <a:t>факторам </a:t>
            </a:r>
            <a:r>
              <a:rPr lang="ru-RU" sz="2800" i="1" dirty="0">
                <a:latin typeface="Times New Roman" panose="02020603050405020304" pitchFamily="18" charset="0"/>
                <a:cs typeface="Times New Roman" panose="02020603050405020304" pitchFamily="18" charset="0"/>
              </a:rPr>
              <a:t>внешней среды находятся </a:t>
            </a:r>
            <a:r>
              <a:rPr lang="ru-RU" sz="2800" i="1" dirty="0" smtClean="0">
                <a:latin typeface="Times New Roman" panose="02020603050405020304" pitchFamily="18" charset="0"/>
                <a:cs typeface="Times New Roman" panose="02020603050405020304" pitchFamily="18" charset="0"/>
              </a:rPr>
              <a:t>в</a:t>
            </a:r>
          </a:p>
          <a:p>
            <a:pPr algn="ctr"/>
            <a:r>
              <a:rPr lang="ru-RU" sz="2800" i="1" dirty="0" smtClean="0">
                <a:latin typeface="Times New Roman" panose="02020603050405020304" pitchFamily="18" charset="0"/>
                <a:cs typeface="Times New Roman" panose="02020603050405020304" pitchFamily="18" charset="0"/>
              </a:rPr>
              <a:t>гармонии</a:t>
            </a:r>
            <a:r>
              <a:rPr lang="ru-RU" sz="2800" i="1" dirty="0">
                <a:latin typeface="Times New Roman" panose="02020603050405020304" pitchFamily="18" charset="0"/>
                <a:cs typeface="Times New Roman" panose="02020603050405020304" pitchFamily="18" charset="0"/>
              </a:rPr>
              <a:t>: тем самым </a:t>
            </a:r>
            <a:r>
              <a:rPr lang="ru-RU" sz="2800" i="1" dirty="0" smtClean="0">
                <a:latin typeface="Times New Roman" panose="02020603050405020304" pitchFamily="18" charset="0"/>
                <a:cs typeface="Times New Roman" panose="02020603050405020304" pitchFamily="18" charset="0"/>
              </a:rPr>
              <a:t>обеспечивается</a:t>
            </a:r>
          </a:p>
          <a:p>
            <a:pPr algn="ctr"/>
            <a:r>
              <a:rPr lang="ru-RU" sz="2800" i="1" dirty="0" smtClean="0">
                <a:latin typeface="Times New Roman" panose="02020603050405020304" pitchFamily="18" charset="0"/>
                <a:cs typeface="Times New Roman" panose="02020603050405020304" pitchFamily="18" charset="0"/>
              </a:rPr>
              <a:t>отличное </a:t>
            </a:r>
            <a:r>
              <a:rPr lang="ru-RU" sz="2800" i="1" dirty="0">
                <a:latin typeface="Times New Roman" panose="02020603050405020304" pitchFamily="18" charset="0"/>
                <a:cs typeface="Times New Roman" panose="02020603050405020304" pitchFamily="18" charset="0"/>
              </a:rPr>
              <a:t>самочувствие, </a:t>
            </a:r>
            <a:r>
              <a:rPr lang="ru-RU" sz="2800" i="1" dirty="0" smtClean="0">
                <a:latin typeface="Times New Roman" panose="02020603050405020304" pitchFamily="18" charset="0"/>
                <a:cs typeface="Times New Roman" panose="02020603050405020304" pitchFamily="18" charset="0"/>
              </a:rPr>
              <a:t>отсутствие</a:t>
            </a:r>
          </a:p>
          <a:p>
            <a:pPr algn="ctr"/>
            <a:r>
              <a:rPr lang="ru-RU" sz="2800" i="1" dirty="0" smtClean="0">
                <a:latin typeface="Times New Roman" panose="02020603050405020304" pitchFamily="18" charset="0"/>
                <a:cs typeface="Times New Roman" panose="02020603050405020304" pitchFamily="18" charset="0"/>
              </a:rPr>
              <a:t>болезненных </a:t>
            </a:r>
            <a:r>
              <a:rPr lang="ru-RU" sz="2800" i="1" dirty="0">
                <a:latin typeface="Times New Roman" panose="02020603050405020304" pitchFamily="18" charset="0"/>
                <a:cs typeface="Times New Roman" panose="02020603050405020304" pitchFamily="18" charset="0"/>
              </a:rPr>
              <a:t>симптомов и </a:t>
            </a:r>
            <a:r>
              <a:rPr lang="ru-RU" sz="2800" i="1" dirty="0" smtClean="0">
                <a:latin typeface="Times New Roman" panose="02020603050405020304" pitchFamily="18" charset="0"/>
                <a:cs typeface="Times New Roman" panose="02020603050405020304" pitchFamily="18" charset="0"/>
              </a:rPr>
              <a:t>высокая</a:t>
            </a:r>
          </a:p>
          <a:p>
            <a:pPr algn="ctr"/>
            <a:r>
              <a:rPr lang="ru-RU" sz="2800" i="1" dirty="0" smtClean="0">
                <a:latin typeface="Times New Roman" panose="02020603050405020304" pitchFamily="18" charset="0"/>
                <a:cs typeface="Times New Roman" panose="02020603050405020304" pitchFamily="18" charset="0"/>
              </a:rPr>
              <a:t>работоспособность</a:t>
            </a:r>
            <a:r>
              <a:rPr lang="ru-RU" sz="2800" i="1" dirty="0">
                <a:latin typeface="Times New Roman" panose="02020603050405020304" pitchFamily="18" charset="0"/>
                <a:cs typeface="Times New Roman" panose="02020603050405020304" pitchFamily="18" charset="0"/>
              </a:rPr>
              <a:t>.</a:t>
            </a:r>
          </a:p>
        </p:txBody>
      </p:sp>
      <p:grpSp>
        <p:nvGrpSpPr>
          <p:cNvPr id="2"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8"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12" name="Прямоугольник 11"/>
          <p:cNvSpPr/>
          <p:nvPr/>
        </p:nvSpPr>
        <p:spPr>
          <a:xfrm>
            <a:off x="0" y="636814"/>
            <a:ext cx="7168243" cy="1665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i="1" u="sng" dirty="0" smtClean="0">
                <a:solidFill>
                  <a:schemeClr val="tx1">
                    <a:lumMod val="85000"/>
                    <a:lumOff val="15000"/>
                  </a:schemeClr>
                </a:solidFill>
                <a:latin typeface="Times New Roman" pitchFamily="18" charset="0"/>
                <a:cs typeface="Times New Roman" pitchFamily="18" charset="0"/>
              </a:rPr>
              <a:t>Физическое здоровье </a:t>
            </a:r>
            <a:r>
              <a:rPr lang="ru-RU" sz="4800" b="1" i="1" dirty="0" smtClean="0">
                <a:solidFill>
                  <a:schemeClr val="tx1">
                    <a:lumMod val="85000"/>
                    <a:lumOff val="15000"/>
                  </a:schemeClr>
                </a:solidFill>
                <a:latin typeface="Times New Roman" pitchFamily="18" charset="0"/>
                <a:cs typeface="Times New Roman" pitchFamily="18" charset="0"/>
              </a:rPr>
              <a:t>– </a:t>
            </a:r>
            <a:endParaRPr lang="ru-RU" sz="4800" b="1" i="1" dirty="0">
              <a:solidFill>
                <a:schemeClr val="tx1">
                  <a:lumMod val="85000"/>
                  <a:lumOff val="15000"/>
                </a:schemeClr>
              </a:solidFill>
              <a:latin typeface="Times New Roman" pitchFamily="18" charset="0"/>
              <a:cs typeface="Times New Roman" pitchFamily="18" charset="0"/>
            </a:endParaRPr>
          </a:p>
        </p:txBody>
      </p:sp>
      <p:pic>
        <p:nvPicPr>
          <p:cNvPr id="15" name="Picture 2" descr="Футболист PNG"/>
          <p:cNvPicPr>
            <a:picLocks noChangeAspect="1" noChangeArrowheads="1"/>
          </p:cNvPicPr>
          <p:nvPr/>
        </p:nvPicPr>
        <p:blipFill>
          <a:blip r:embed="rId5"/>
          <a:srcRect/>
          <a:stretch>
            <a:fillRect/>
          </a:stretch>
        </p:blipFill>
        <p:spPr bwMode="auto">
          <a:xfrm>
            <a:off x="6445682" y="1289956"/>
            <a:ext cx="3634943" cy="5176158"/>
          </a:xfrm>
          <a:prstGeom prst="rect">
            <a:avLst/>
          </a:prstGeom>
          <a:noFill/>
        </p:spPr>
      </p:pic>
    </p:spTree>
    <p:extLst>
      <p:ext uri="{BB962C8B-B14F-4D97-AF65-F5344CB8AC3E}">
        <p14:creationId xmlns:p14="http://schemas.microsoft.com/office/powerpoint/2010/main" xmlns="" val="1547819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8194" name="Text Box 6"/>
          <p:cNvSpPr txBox="1">
            <a:spLocks noChangeArrowheads="1"/>
          </p:cNvSpPr>
          <p:nvPr/>
        </p:nvSpPr>
        <p:spPr bwMode="auto">
          <a:xfrm>
            <a:off x="595038" y="1874170"/>
            <a:ext cx="5001810"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5" name="Text Box 7"/>
          <p:cNvSpPr txBox="1">
            <a:spLocks noChangeArrowheads="1"/>
          </p:cNvSpPr>
          <p:nvPr/>
        </p:nvSpPr>
        <p:spPr bwMode="auto">
          <a:xfrm>
            <a:off x="992313" y="2509393"/>
            <a:ext cx="4049751"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6" name="Text Box 9"/>
          <p:cNvSpPr txBox="1">
            <a:spLocks noChangeArrowheads="1"/>
          </p:cNvSpPr>
          <p:nvPr/>
        </p:nvSpPr>
        <p:spPr bwMode="auto">
          <a:xfrm>
            <a:off x="435778" y="3144615"/>
            <a:ext cx="5873364"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7" name="Text Box 10"/>
          <p:cNvSpPr txBox="1">
            <a:spLocks noChangeArrowheads="1"/>
          </p:cNvSpPr>
          <p:nvPr/>
        </p:nvSpPr>
        <p:spPr bwMode="auto">
          <a:xfrm>
            <a:off x="595037" y="4096574"/>
            <a:ext cx="4524031"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203" name="Text Box 32"/>
          <p:cNvSpPr txBox="1">
            <a:spLocks noChangeArrowheads="1"/>
          </p:cNvSpPr>
          <p:nvPr/>
        </p:nvSpPr>
        <p:spPr bwMode="auto">
          <a:xfrm>
            <a:off x="6366895" y="1896919"/>
            <a:ext cx="203621" cy="378777"/>
          </a:xfrm>
          <a:prstGeom prst="rect">
            <a:avLst/>
          </a:prstGeom>
          <a:noFill/>
          <a:ln w="9525">
            <a:noFill/>
            <a:miter lim="800000"/>
            <a:headEnd/>
            <a:tailEnd/>
          </a:ln>
        </p:spPr>
        <p:txBody>
          <a:bodyPr wrap="none" lIns="100794" tIns="50397" rIns="100794" bIns="50397">
            <a:spAutoFit/>
          </a:bodyPr>
          <a:lstStyle/>
          <a:p>
            <a:endParaRPr lang="ru-RU"/>
          </a:p>
        </p:txBody>
      </p:sp>
      <p:sp>
        <p:nvSpPr>
          <p:cNvPr id="8204" name="WordArt 66"/>
          <p:cNvSpPr>
            <a:spLocks noChangeArrowheads="1" noChangeShapeType="1" noTextEdit="1"/>
          </p:cNvSpPr>
          <p:nvPr/>
        </p:nvSpPr>
        <p:spPr bwMode="auto">
          <a:xfrm>
            <a:off x="276518" y="762968"/>
            <a:ext cx="9447086" cy="794466"/>
          </a:xfrm>
          <a:prstGeom prst="rect">
            <a:avLst/>
          </a:prstGeom>
        </p:spPr>
        <p:txBody>
          <a:bodyPr wrap="none" lIns="100794" tIns="50397" rIns="100794" bIns="50397" fromWordArt="1">
            <a:prstTxWarp prst="textPlain">
              <a:avLst>
                <a:gd name="adj" fmla="val 50000"/>
              </a:avLst>
            </a:prstTxWarp>
          </a:bodyPr>
          <a:lstStyle/>
          <a:p>
            <a:pPr algn="ctr"/>
            <a:r>
              <a:rPr lang="ru-RU" sz="4000" b="1" i="1" kern="10" dirty="0">
                <a:ln w="12700">
                  <a:solidFill>
                    <a:srgbClr val="000080"/>
                  </a:solidFill>
                  <a:round/>
                  <a:headEnd/>
                  <a:tailEnd/>
                </a:ln>
                <a:solidFill>
                  <a:schemeClr val="tx1">
                    <a:lumMod val="95000"/>
                    <a:lumOff val="5000"/>
                  </a:schemeClr>
                </a:solidFill>
                <a:latin typeface="Times New Roman" pitchFamily="18" charset="0"/>
                <a:cs typeface="Times New Roman" pitchFamily="18" charset="0"/>
              </a:rPr>
              <a:t>Правила </a:t>
            </a:r>
            <a:r>
              <a:rPr lang="ru-RU" sz="4000" b="1" i="1" kern="10" dirty="0" smtClean="0">
                <a:ln w="12700">
                  <a:solidFill>
                    <a:srgbClr val="000080"/>
                  </a:solidFill>
                  <a:round/>
                  <a:headEnd/>
                  <a:tailEnd/>
                </a:ln>
                <a:solidFill>
                  <a:schemeClr val="tx1">
                    <a:lumMod val="95000"/>
                    <a:lumOff val="5000"/>
                  </a:schemeClr>
                </a:solidFill>
                <a:latin typeface="Times New Roman" pitchFamily="18" charset="0"/>
                <a:cs typeface="Times New Roman" pitchFamily="18" charset="0"/>
              </a:rPr>
              <a:t>физического здоровья</a:t>
            </a:r>
            <a:endParaRPr lang="ru-RU" sz="4000" b="1" i="1" kern="10" dirty="0">
              <a:ln w="12700">
                <a:solidFill>
                  <a:srgbClr val="000080"/>
                </a:solidFill>
                <a:round/>
                <a:headEnd/>
                <a:tailEnd/>
              </a:ln>
              <a:solidFill>
                <a:schemeClr val="tx1">
                  <a:lumMod val="95000"/>
                  <a:lumOff val="5000"/>
                </a:schemeClr>
              </a:solidFill>
              <a:latin typeface="Times New Roman" pitchFamily="18" charset="0"/>
              <a:cs typeface="Times New Roman" pitchFamily="18" charset="0"/>
            </a:endParaRPr>
          </a:p>
        </p:txBody>
      </p:sp>
      <p:graphicFrame>
        <p:nvGraphicFramePr>
          <p:cNvPr id="10" name="Таблица 9"/>
          <p:cNvGraphicFramePr>
            <a:graphicFrameLocks noGrp="1"/>
          </p:cNvGraphicFramePr>
          <p:nvPr/>
        </p:nvGraphicFramePr>
        <p:xfrm>
          <a:off x="538843" y="1796143"/>
          <a:ext cx="6604378" cy="5346405"/>
        </p:xfrm>
        <a:graphic>
          <a:graphicData uri="http://schemas.openxmlformats.org/drawingml/2006/table">
            <a:tbl>
              <a:tblPr firstRow="1" bandRow="1">
                <a:tableStyleId>{A67E1984-D70A-4D35-9165-E9275C1BED6E}</a:tableStyleId>
              </a:tblPr>
              <a:tblGrid>
                <a:gridCol w="6604378"/>
              </a:tblGrid>
              <a:tr h="637563">
                <a:tc>
                  <a: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1. Двигательная активность</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637560">
                <a:tc>
                  <a: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rPr>
                        <a:t>2. Закаливание</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637560">
                <a:tc>
                  <a: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rPr>
                        <a:t>3. Сон</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rPr>
                        <a:t>4. </a:t>
                      </a:r>
                      <a:r>
                        <a:rPr kumimoji="0" lang="ru-RU" sz="2200" b="1" i="1" u="none" strike="noStrike" kern="1200" cap="none" spc="0" normalizeH="0" baseline="0" noProof="0" dirty="0" smtClean="0">
                          <a:ln>
                            <a:noFill/>
                          </a:ln>
                          <a:solidFill>
                            <a:prstClr val="black"/>
                          </a:solidFill>
                          <a:effectLst/>
                          <a:uLnTx/>
                          <a:uFillTx/>
                          <a:latin typeface="Times New Roman" pitchFamily="18" charset="0"/>
                          <a:ea typeface="Arial"/>
                          <a:cs typeface="Times New Roman" pitchFamily="18" charset="0"/>
                        </a:rPr>
                        <a:t>Правильное питание</a:t>
                      </a:r>
                      <a:endPar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5. Рациональное питание</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6. Валеологические основы предупреждения простудных и инфекционных</a:t>
                      </a:r>
                      <a:r>
                        <a:rPr lang="ru-RU" sz="2200" b="1" i="1" baseline="0" dirty="0" smtClean="0">
                          <a:latin typeface="Times New Roman" pitchFamily="18" charset="0"/>
                          <a:cs typeface="Times New Roman" pitchFamily="18" charset="0"/>
                        </a:rPr>
                        <a:t> заболеваний</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7. Отказ от вредных привычек</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8. Личная гигиена</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9.</a:t>
                      </a:r>
                      <a:r>
                        <a:rPr lang="ru-RU" sz="2200" b="1" i="1" baseline="0" dirty="0" smtClean="0">
                          <a:latin typeface="Times New Roman" pitchFamily="18" charset="0"/>
                          <a:cs typeface="Times New Roman" pitchFamily="18" charset="0"/>
                        </a:rPr>
                        <a:t> Здоровье зависит от окружающей среды</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r>
                        <a:rPr lang="ru-RU" sz="2200" b="1" i="1" dirty="0" smtClean="0">
                          <a:latin typeface="Times New Roman" pitchFamily="18" charset="0"/>
                          <a:cs typeface="Times New Roman" pitchFamily="18" charset="0"/>
                        </a:rPr>
                        <a:t>10. Здоровье человека зависит от медицины</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bl>
          </a:graphicData>
        </a:graphic>
      </p:graphicFrame>
      <p:grpSp>
        <p:nvGrpSpPr>
          <p:cNvPr id="12"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13"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14"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5"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5122" name="Picture 2" descr="Фитнес PNG"/>
          <p:cNvPicPr>
            <a:picLocks noChangeAspect="1" noChangeArrowheads="1"/>
          </p:cNvPicPr>
          <p:nvPr/>
        </p:nvPicPr>
        <p:blipFill>
          <a:blip r:embed="rId5"/>
          <a:srcRect/>
          <a:stretch>
            <a:fillRect/>
          </a:stretch>
        </p:blipFill>
        <p:spPr bwMode="auto">
          <a:xfrm>
            <a:off x="6654348" y="1218919"/>
            <a:ext cx="4040868" cy="6039204"/>
          </a:xfrm>
          <a:prstGeom prst="rect">
            <a:avLst/>
          </a:prstGeom>
          <a:noFill/>
        </p:spPr>
      </p:pic>
    </p:spTree>
  </p:cSld>
  <p:clrMapOvr>
    <a:masterClrMapping/>
  </p:clrMapOvr>
  <p:transition spd="med">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Shape 155"/>
        <p:cNvGrpSpPr/>
        <p:nvPr/>
      </p:nvGrpSpPr>
      <p:grpSpPr>
        <a:xfrm>
          <a:off x="0" y="0"/>
          <a:ext cx="0" cy="0"/>
          <a:chOff x="0" y="0"/>
          <a:chExt cx="0" cy="0"/>
        </a:xfrm>
      </p:grpSpPr>
      <p:grpSp>
        <p:nvGrpSpPr>
          <p:cNvPr id="156" name="Google Shape;156;p19"/>
          <p:cNvGrpSpPr/>
          <p:nvPr/>
        </p:nvGrpSpPr>
        <p:grpSpPr>
          <a:xfrm>
            <a:off x="0" y="0"/>
            <a:ext cx="10077450" cy="712787"/>
            <a:chOff x="0" y="135"/>
            <a:chExt cx="6348" cy="449"/>
          </a:xfrm>
        </p:grpSpPr>
        <p:pic>
          <p:nvPicPr>
            <p:cNvPr id="157" name="Google Shape;157;p19"/>
            <p:cNvPicPr preferRelativeResize="0"/>
            <p:nvPr/>
          </p:nvPicPr>
          <p:blipFill rotWithShape="1">
            <a:blip r:embed="rId4">
              <a:alphaModFix/>
            </a:blip>
            <a:srcRect/>
            <a:stretch/>
          </p:blipFill>
          <p:spPr>
            <a:xfrm>
              <a:off x="0" y="135"/>
              <a:ext cx="6348" cy="449"/>
            </a:xfrm>
            <a:prstGeom prst="rect">
              <a:avLst/>
            </a:prstGeom>
            <a:noFill/>
            <a:ln>
              <a:noFill/>
            </a:ln>
          </p:spPr>
        </p:pic>
        <p:sp>
          <p:nvSpPr>
            <p:cNvPr id="158" name="Google Shape;158;p19"/>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59" name="Google Shape;159;p19"/>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60" name="Google Shape;160;p19"/>
          <p:cNvSpPr txBox="1"/>
          <p:nvPr/>
        </p:nvSpPr>
        <p:spPr>
          <a:xfrm>
            <a:off x="4555671" y="1322614"/>
            <a:ext cx="5143500" cy="5241472"/>
          </a:xfrm>
          <a:prstGeom prst="rect">
            <a:avLst/>
          </a:prstGeom>
          <a:noFill/>
          <a:ln>
            <a:noFill/>
          </a:ln>
        </p:spPr>
        <p:txBody>
          <a:bodyPr spcFirstLastPara="1" wrap="square" lIns="90000" tIns="53800" rIns="90000" bIns="45000" anchor="t" anchorCtr="0">
            <a:noAutofit/>
          </a:bodyPr>
          <a:lstStyle/>
          <a:p>
            <a:pPr lvl="0" algn="just">
              <a:lnSpc>
                <a:spcPct val="93000"/>
              </a:lnSpc>
              <a:buClr>
                <a:schemeClr val="dk1"/>
              </a:buClr>
              <a:buSzPts val="1000"/>
            </a:pPr>
            <a:r>
              <a:rPr lang="ru-RU" sz="2800" b="1" i="0" dirty="0" smtClean="0">
                <a:solidFill>
                  <a:srgbClr val="000000"/>
                </a:solidFill>
                <a:effectLst/>
                <a:latin typeface="Times New Roman" panose="02020603050405020304" pitchFamily="18" charset="0"/>
              </a:rPr>
              <a:t>	Движение </a:t>
            </a:r>
            <a:r>
              <a:rPr lang="ru-RU" sz="2800" dirty="0" smtClean="0">
                <a:solidFill>
                  <a:srgbClr val="000000"/>
                </a:solidFill>
                <a:latin typeface="Times New Roman"/>
                <a:cs typeface="Times New Roman"/>
              </a:rPr>
              <a:t>‒</a:t>
            </a:r>
            <a:r>
              <a:rPr lang="ru-RU" sz="2800" b="0" i="0" dirty="0" smtClean="0">
                <a:solidFill>
                  <a:srgbClr val="000000"/>
                </a:solidFill>
                <a:effectLst/>
                <a:latin typeface="Times New Roman" panose="02020603050405020304" pitchFamily="18" charset="0"/>
              </a:rPr>
              <a:t> </a:t>
            </a:r>
            <a:r>
              <a:rPr lang="ru-RU" sz="2800" b="0" i="0" dirty="0">
                <a:solidFill>
                  <a:srgbClr val="000000"/>
                </a:solidFill>
                <a:effectLst/>
                <a:latin typeface="Times New Roman" panose="02020603050405020304" pitchFamily="18" charset="0"/>
              </a:rPr>
              <a:t>естественная потребность организма человека. </a:t>
            </a:r>
            <a:endParaRPr lang="ru-RU" sz="2800" b="0" i="0" dirty="0" smtClean="0">
              <a:solidFill>
                <a:srgbClr val="000000"/>
              </a:solidFill>
              <a:effectLst/>
              <a:latin typeface="Times New Roman" panose="02020603050405020304" pitchFamily="18" charset="0"/>
            </a:endParaRPr>
          </a:p>
          <a:p>
            <a:pPr lvl="0" algn="just">
              <a:lnSpc>
                <a:spcPct val="93000"/>
              </a:lnSpc>
              <a:buClr>
                <a:schemeClr val="dk1"/>
              </a:buClr>
              <a:buSzPts val="1000"/>
            </a:pPr>
            <a:r>
              <a:rPr lang="ru-RU" sz="2800" dirty="0" smtClean="0">
                <a:solidFill>
                  <a:srgbClr val="000000"/>
                </a:solidFill>
                <a:latin typeface="Times New Roman" panose="02020603050405020304" pitchFamily="18" charset="0"/>
              </a:rPr>
              <a:t>	</a:t>
            </a:r>
            <a:r>
              <a:rPr lang="ru-RU" sz="2800" b="0" i="0" dirty="0" smtClean="0">
                <a:solidFill>
                  <a:srgbClr val="000000"/>
                </a:solidFill>
                <a:effectLst/>
                <a:latin typeface="Times New Roman" panose="02020603050405020304" pitchFamily="18" charset="0"/>
              </a:rPr>
              <a:t>Избыток </a:t>
            </a:r>
            <a:r>
              <a:rPr lang="ru-RU" sz="2800" b="0" i="0" dirty="0">
                <a:solidFill>
                  <a:srgbClr val="000000"/>
                </a:solidFill>
                <a:effectLst/>
                <a:latin typeface="Times New Roman" panose="02020603050405020304" pitchFamily="18" charset="0"/>
              </a:rPr>
              <a:t>или недостаток движения </a:t>
            </a:r>
            <a:r>
              <a:rPr lang="ru-RU" sz="2800" b="0" i="0" dirty="0" smtClean="0">
                <a:solidFill>
                  <a:srgbClr val="000000"/>
                </a:solidFill>
                <a:effectLst/>
                <a:latin typeface="Times New Roman"/>
                <a:cs typeface="Times New Roman"/>
              </a:rPr>
              <a:t>‒</a:t>
            </a:r>
            <a:r>
              <a:rPr lang="ru-RU" sz="2800" b="0" i="0" dirty="0" smtClean="0">
                <a:solidFill>
                  <a:srgbClr val="000000"/>
                </a:solidFill>
                <a:effectLst/>
                <a:latin typeface="Times New Roman" panose="02020603050405020304" pitchFamily="18" charset="0"/>
              </a:rPr>
              <a:t> </a:t>
            </a:r>
            <a:r>
              <a:rPr lang="ru-RU" sz="2800" b="0" i="0" dirty="0">
                <a:solidFill>
                  <a:srgbClr val="000000"/>
                </a:solidFill>
                <a:effectLst/>
                <a:latin typeface="Times New Roman" panose="02020603050405020304" pitchFamily="18" charset="0"/>
              </a:rPr>
              <a:t>причина многих заболеваний. Оно формирует структуру и функции человеческого организма.</a:t>
            </a:r>
          </a:p>
          <a:p>
            <a:pPr algn="just">
              <a:lnSpc>
                <a:spcPct val="93000"/>
              </a:lnSpc>
              <a:buClr>
                <a:schemeClr val="dk1"/>
              </a:buClr>
              <a:buSzPts val="1000"/>
            </a:pPr>
            <a:r>
              <a:rPr lang="ru-RU" sz="2800" b="0" i="0" u="none" dirty="0" smtClean="0">
                <a:solidFill>
                  <a:srgbClr val="000000"/>
                </a:solidFill>
                <a:latin typeface="Times New Roman" panose="02020603050405020304" pitchFamily="18" charset="0"/>
                <a:ea typeface="Verdana"/>
                <a:cs typeface="Times New Roman" panose="02020603050405020304" pitchFamily="18" charset="0"/>
                <a:sym typeface="Verdana"/>
              </a:rPr>
              <a:t>	Доля </a:t>
            </a:r>
            <a:r>
              <a:rPr lang="ru-RU" sz="2800" b="0" i="0" u="none" dirty="0">
                <a:solidFill>
                  <a:srgbClr val="000000"/>
                </a:solidFill>
                <a:latin typeface="Times New Roman" panose="02020603050405020304" pitchFamily="18" charset="0"/>
                <a:ea typeface="Verdana"/>
                <a:cs typeface="Times New Roman" panose="02020603050405020304" pitchFamily="18" charset="0"/>
                <a:sym typeface="Verdana"/>
              </a:rPr>
              <a:t>двигательной активности среди всех факторов здоровья достигает 40%.</a:t>
            </a:r>
            <a:endParaRPr lang="ru-RU" sz="2800" dirty="0">
              <a:latin typeface="Times New Roman" panose="02020603050405020304" pitchFamily="18" charset="0"/>
              <a:cs typeface="Times New Roman" panose="02020603050405020304" pitchFamily="18" charset="0"/>
            </a:endParaRPr>
          </a:p>
          <a:p>
            <a:pPr marL="0" marR="0" lvl="0" indent="0" algn="just" rtl="0">
              <a:lnSpc>
                <a:spcPct val="93000"/>
              </a:lnSpc>
              <a:spcBef>
                <a:spcPts val="0"/>
              </a:spcBef>
              <a:spcAft>
                <a:spcPts val="0"/>
              </a:spcAft>
              <a:buClr>
                <a:schemeClr val="dk1"/>
              </a:buClr>
              <a:buSzPts val="1000"/>
              <a:buFont typeface="Arial"/>
              <a:buNone/>
            </a:pPr>
            <a:endParaRPr sz="2800" b="0" i="0" u="none" dirty="0">
              <a:solidFill>
                <a:srgbClr val="000000"/>
              </a:solidFill>
              <a:latin typeface="Arial"/>
              <a:ea typeface="Arial"/>
              <a:cs typeface="Arial"/>
              <a:sym typeface="Arial"/>
            </a:endParaRPr>
          </a:p>
        </p:txBody>
      </p:sp>
      <p:sp>
        <p:nvSpPr>
          <p:cNvPr id="161" name="Google Shape;161;p19"/>
          <p:cNvSpPr txBox="1"/>
          <p:nvPr/>
        </p:nvSpPr>
        <p:spPr>
          <a:xfrm>
            <a:off x="0" y="223759"/>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i="0" u="none"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i="0" u="none"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1. Двигательная активность</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162" name="Google Shape;162;p19"/>
          <p:cNvPicPr preferRelativeResize="0"/>
          <p:nvPr/>
        </p:nvPicPr>
        <p:blipFill rotWithShape="1">
          <a:blip r:embed="rId6">
            <a:alphaModFix/>
          </a:blip>
          <a:srcRect/>
          <a:stretch/>
        </p:blipFill>
        <p:spPr>
          <a:xfrm>
            <a:off x="303666" y="1147982"/>
            <a:ext cx="3819714" cy="5431752"/>
          </a:xfrm>
          <a:prstGeom prst="rect">
            <a:avLst/>
          </a:prstGeom>
          <a:noFill/>
          <a:ln>
            <a:noFill/>
          </a:ln>
          <a:effectLst>
            <a:outerShdw dist="35921" dir="2700000" algn="ctr" rotWithShape="0">
              <a:srgbClr val="808080"/>
            </a:outerShdw>
          </a:effectLst>
        </p:spPr>
      </p:pic>
      <p:sp>
        <p:nvSpPr>
          <p:cNvPr id="163" name="Google Shape;163;p19"/>
          <p:cNvSpPr txBox="1"/>
          <p:nvPr/>
        </p:nvSpPr>
        <p:spPr>
          <a:xfrm>
            <a:off x="7321550" y="7051675"/>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4000" r="-24000"/>
          </a:stretch>
        </a:blipFill>
        <a:effectLst/>
      </p:bgPr>
    </p:bg>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3571972" y="-9024"/>
            <a:ext cx="6508653" cy="2779434"/>
          </a:xfrm>
          <a:prstGeom prst="rect">
            <a:avLst/>
          </a:prstGeom>
          <a:noFill/>
          <a:ln w="9525">
            <a:noFill/>
            <a:miter lim="800000"/>
            <a:headEnd/>
            <a:tailEnd/>
          </a:ln>
        </p:spPr>
        <p:txBody>
          <a:bodyPr lIns="100794" tIns="50397" rIns="100794" bIns="50397" anchor="ctr">
            <a:spAutoFit/>
          </a:bodyPr>
          <a:lstStyle/>
          <a:p>
            <a:pPr marL="2173377" indent="-2173377"/>
            <a:r>
              <a:rPr lang="ru-RU" sz="2600" b="1" i="1" dirty="0">
                <a:solidFill>
                  <a:srgbClr val="0000FF"/>
                </a:solidFill>
                <a:latin typeface="Bookman Old Style" pitchFamily="18" charset="0"/>
              </a:rPr>
              <a:t>                   </a:t>
            </a:r>
            <a:endParaRPr lang="ru-RU" sz="2600" b="1" i="1" dirty="0" smtClean="0">
              <a:solidFill>
                <a:srgbClr val="0000FF"/>
              </a:solidFill>
              <a:latin typeface="Bookman Old Style" pitchFamily="18" charset="0"/>
            </a:endParaRPr>
          </a:p>
          <a:p>
            <a:pPr marL="2173377" indent="-2173377"/>
            <a:endParaRPr lang="ru-RU" sz="2600" b="1" i="1" dirty="0" smtClean="0">
              <a:solidFill>
                <a:srgbClr val="0000FF"/>
              </a:solidFill>
              <a:latin typeface="Bookman Old Style" pitchFamily="18" charset="0"/>
            </a:endParaRPr>
          </a:p>
          <a:p>
            <a:pPr marL="2173377" indent="-2173377"/>
            <a:r>
              <a:rPr lang="ru-RU" sz="4400" b="1" i="1" dirty="0" smtClean="0">
                <a:solidFill>
                  <a:srgbClr val="C00000"/>
                </a:solidFill>
                <a:latin typeface="Times New Roman" pitchFamily="18" charset="0"/>
                <a:cs typeface="Times New Roman" pitchFamily="18" charset="0"/>
              </a:rPr>
              <a:t>                 </a:t>
            </a:r>
            <a:r>
              <a:rPr lang="ru-RU" sz="4400" b="1" i="1" dirty="0" smtClean="0">
                <a:solidFill>
                  <a:srgbClr val="C00000"/>
                </a:solidFill>
                <a:latin typeface="Times New Roman" pitchFamily="18" charset="0"/>
                <a:cs typeface="Times New Roman" pitchFamily="18" charset="0"/>
              </a:rPr>
              <a:t>    СПОРТ</a:t>
            </a:r>
            <a:endParaRPr lang="ru-RU" sz="4400" b="1" i="1" dirty="0" smtClean="0">
              <a:solidFill>
                <a:srgbClr val="C00000"/>
              </a:solidFill>
              <a:latin typeface="Times New Roman" pitchFamily="18" charset="0"/>
              <a:cs typeface="Times New Roman" pitchFamily="18" charset="0"/>
            </a:endParaRPr>
          </a:p>
          <a:p>
            <a:pPr marL="2173377" indent="-2173377"/>
            <a:r>
              <a:rPr lang="ru-RU" sz="2600" b="1" i="1" dirty="0" smtClean="0">
                <a:solidFill>
                  <a:srgbClr val="C00000"/>
                </a:solidFill>
                <a:latin typeface="Times New Roman" pitchFamily="18" charset="0"/>
                <a:cs typeface="Times New Roman" pitchFamily="18" charset="0"/>
              </a:rPr>
              <a:t>                   </a:t>
            </a:r>
            <a:r>
              <a:rPr lang="ru-RU" sz="2600" b="1" i="1" dirty="0" smtClean="0">
                <a:solidFill>
                  <a:srgbClr val="C00000"/>
                </a:solidFill>
                <a:latin typeface="Times New Roman" pitchFamily="18" charset="0"/>
                <a:cs typeface="Times New Roman" pitchFamily="18" charset="0"/>
              </a:rPr>
              <a:t>           Волейбол </a:t>
            </a:r>
            <a:r>
              <a:rPr lang="ru-RU" sz="2600" b="1" i="1" dirty="0">
                <a:solidFill>
                  <a:srgbClr val="C00000"/>
                </a:solidFill>
                <a:latin typeface="Times New Roman" pitchFamily="18" charset="0"/>
                <a:cs typeface="Times New Roman" pitchFamily="18" charset="0"/>
              </a:rPr>
              <a:t>и футбол    тренируют мышцы ног и верхнюю часть </a:t>
            </a:r>
            <a:r>
              <a:rPr lang="ru-RU" sz="2600" b="1" i="1" dirty="0" smtClean="0">
                <a:solidFill>
                  <a:srgbClr val="C00000"/>
                </a:solidFill>
                <a:latin typeface="Times New Roman" pitchFamily="18" charset="0"/>
                <a:cs typeface="Times New Roman" pitchFamily="18" charset="0"/>
              </a:rPr>
              <a:t>тела</a:t>
            </a:r>
            <a:endParaRPr lang="ru-RU" sz="2600" b="1" i="1" dirty="0">
              <a:solidFill>
                <a:srgbClr val="C00000"/>
              </a:solidFill>
              <a:latin typeface="Times New Roman" pitchFamily="18" charset="0"/>
              <a:cs typeface="Times New Roman" pitchFamily="18" charset="0"/>
            </a:endParaRPr>
          </a:p>
        </p:txBody>
      </p:sp>
      <p:sp>
        <p:nvSpPr>
          <p:cNvPr id="24579" name="Rectangle 7"/>
          <p:cNvSpPr>
            <a:spLocks noChangeArrowheads="1"/>
          </p:cNvSpPr>
          <p:nvPr/>
        </p:nvSpPr>
        <p:spPr bwMode="auto">
          <a:xfrm>
            <a:off x="276517" y="3387279"/>
            <a:ext cx="9804108" cy="1302107"/>
          </a:xfrm>
          <a:prstGeom prst="rect">
            <a:avLst/>
          </a:prstGeom>
          <a:noFill/>
          <a:ln w="9525">
            <a:noFill/>
            <a:miter lim="800000"/>
            <a:headEnd/>
            <a:tailEnd/>
          </a:ln>
        </p:spPr>
        <p:txBody>
          <a:bodyPr lIns="100794" tIns="50397" rIns="100794" bIns="50397" anchor="ctr">
            <a:spAutoFit/>
          </a:bodyPr>
          <a:lstStyle/>
          <a:p>
            <a:pPr marL="2367617" indent="-2367617"/>
            <a:r>
              <a:rPr lang="ru-RU" sz="2600" b="1" i="1" dirty="0">
                <a:latin typeface="Times New Roman" pitchFamily="18" charset="0"/>
                <a:cs typeface="Times New Roman" pitchFamily="18" charset="0"/>
              </a:rPr>
              <a:t>Теннис тренирует практически все мышцы,  укрепляет сердце, кости, улучшает кровообращение. Исследования показали, что у 70-летних женщин,              </a:t>
            </a:r>
          </a:p>
        </p:txBody>
      </p:sp>
      <p:sp>
        <p:nvSpPr>
          <p:cNvPr id="24580" name="Rectangle 8"/>
          <p:cNvSpPr>
            <a:spLocks noChangeArrowheads="1"/>
          </p:cNvSpPr>
          <p:nvPr/>
        </p:nvSpPr>
        <p:spPr bwMode="auto">
          <a:xfrm>
            <a:off x="5150587" y="4717918"/>
            <a:ext cx="4683290" cy="1702216"/>
          </a:xfrm>
          <a:prstGeom prst="rect">
            <a:avLst/>
          </a:prstGeom>
          <a:noFill/>
          <a:ln w="9525">
            <a:noFill/>
            <a:miter lim="800000"/>
            <a:headEnd/>
            <a:tailEnd/>
          </a:ln>
        </p:spPr>
        <p:txBody>
          <a:bodyPr lIns="100794" tIns="50397" rIns="100794" bIns="50397">
            <a:spAutoFit/>
          </a:bodyPr>
          <a:lstStyle/>
          <a:p>
            <a:r>
              <a:rPr lang="ru-RU" sz="2600" b="1" i="1" dirty="0">
                <a:latin typeface="Times New Roman" pitchFamily="18" charset="0"/>
                <a:cs typeface="Times New Roman" pitchFamily="18" charset="0"/>
              </a:rPr>
              <a:t>занимающихся ежедневно теннисом, кости почти такие же прочные, как и у 30-летних. </a:t>
            </a:r>
          </a:p>
        </p:txBody>
      </p:sp>
      <p:pic>
        <p:nvPicPr>
          <p:cNvPr id="24581" name="Picture 9"/>
          <p:cNvPicPr>
            <a:picLocks noChangeAspect="1" noChangeArrowheads="1"/>
          </p:cNvPicPr>
          <p:nvPr/>
        </p:nvPicPr>
        <p:blipFill>
          <a:blip r:embed="rId3" cstate="print"/>
          <a:srcRect/>
          <a:stretch>
            <a:fillRect/>
          </a:stretch>
        </p:blipFill>
        <p:spPr bwMode="auto">
          <a:xfrm>
            <a:off x="0" y="4164880"/>
            <a:ext cx="2855680" cy="3394795"/>
          </a:xfrm>
          <a:prstGeom prst="rect">
            <a:avLst/>
          </a:prstGeom>
          <a:ln>
            <a:noFill/>
          </a:ln>
          <a:effectLst>
            <a:softEdge rad="112500"/>
          </a:effectLst>
        </p:spPr>
      </p:pic>
      <p:pic>
        <p:nvPicPr>
          <p:cNvPr id="24582" name="Picture 11"/>
          <p:cNvPicPr>
            <a:picLocks noChangeAspect="1" noChangeArrowheads="1"/>
          </p:cNvPicPr>
          <p:nvPr/>
        </p:nvPicPr>
        <p:blipFill>
          <a:blip r:embed="rId4" cstate="print"/>
          <a:srcRect/>
          <a:stretch>
            <a:fillRect/>
          </a:stretch>
        </p:blipFill>
        <p:spPr bwMode="auto">
          <a:xfrm>
            <a:off x="3053444" y="446232"/>
            <a:ext cx="2303640" cy="3071117"/>
          </a:xfrm>
          <a:prstGeom prst="rect">
            <a:avLst/>
          </a:prstGeom>
          <a:ln>
            <a:noFill/>
          </a:ln>
          <a:effectLst>
            <a:softEdge rad="112500"/>
          </a:effectLst>
        </p:spPr>
      </p:pic>
      <p:pic>
        <p:nvPicPr>
          <p:cNvPr id="24583" name="Picture 12"/>
          <p:cNvPicPr>
            <a:picLocks noChangeAspect="1" noChangeArrowheads="1"/>
          </p:cNvPicPr>
          <p:nvPr/>
        </p:nvPicPr>
        <p:blipFill>
          <a:blip r:embed="rId5" cstate="print"/>
          <a:srcRect/>
          <a:stretch>
            <a:fillRect/>
          </a:stretch>
        </p:blipFill>
        <p:spPr bwMode="auto">
          <a:xfrm>
            <a:off x="2513846" y="5207776"/>
            <a:ext cx="2605223" cy="2074767"/>
          </a:xfrm>
          <a:prstGeom prst="rect">
            <a:avLst/>
          </a:prstGeom>
          <a:ln>
            <a:noFill/>
          </a:ln>
          <a:effectLst>
            <a:softEdge rad="112500"/>
          </a:effectLst>
        </p:spPr>
      </p:pic>
      <p:pic>
        <p:nvPicPr>
          <p:cNvPr id="24584" name="Picture 13"/>
          <p:cNvPicPr>
            <a:picLocks noChangeAspect="1" noChangeArrowheads="1"/>
          </p:cNvPicPr>
          <p:nvPr/>
        </p:nvPicPr>
        <p:blipFill>
          <a:blip r:embed="rId6" cstate="print"/>
          <a:srcRect/>
          <a:stretch>
            <a:fillRect/>
          </a:stretch>
        </p:blipFill>
        <p:spPr bwMode="auto">
          <a:xfrm>
            <a:off x="261258" y="784770"/>
            <a:ext cx="2658415" cy="2464616"/>
          </a:xfrm>
          <a:prstGeom prst="rect">
            <a:avLst/>
          </a:prstGeom>
          <a:ln>
            <a:noFill/>
          </a:ln>
          <a:effectLst>
            <a:softEdge rad="112500"/>
          </a:effectLst>
        </p:spPr>
      </p:pic>
      <p:grpSp>
        <p:nvGrpSpPr>
          <p:cNvPr id="9" name="Google Shape;198;p22"/>
          <p:cNvGrpSpPr/>
          <p:nvPr/>
        </p:nvGrpSpPr>
        <p:grpSpPr>
          <a:xfrm>
            <a:off x="3175" y="0"/>
            <a:ext cx="10077450" cy="712787"/>
            <a:chOff x="0" y="135"/>
            <a:chExt cx="6348" cy="449"/>
          </a:xfrm>
        </p:grpSpPr>
        <p:pic>
          <p:nvPicPr>
            <p:cNvPr id="10" name="Google Shape;199;p22"/>
            <p:cNvPicPr preferRelativeResize="0"/>
            <p:nvPr/>
          </p:nvPicPr>
          <p:blipFill rotWithShape="1">
            <a:blip r:embed="rId7">
              <a:alphaModFix/>
            </a:blip>
            <a:srcRect/>
            <a:stretch/>
          </p:blipFill>
          <p:spPr>
            <a:xfrm>
              <a:off x="0" y="135"/>
              <a:ext cx="6348" cy="449"/>
            </a:xfrm>
            <a:prstGeom prst="rect">
              <a:avLst/>
            </a:prstGeom>
            <a:noFill/>
            <a:ln>
              <a:noFill/>
            </a:ln>
          </p:spPr>
        </p:pic>
        <p:sp>
          <p:nvSpPr>
            <p:cNvPr id="11"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2" name="Google Shape;159;p19"/>
          <p:cNvPicPr preferRelativeResize="0"/>
          <p:nvPr/>
        </p:nvPicPr>
        <p:blipFill rotWithShape="1">
          <a:blip r:embed="rId8">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11969" y="359229"/>
            <a:ext cx="4686602" cy="6995973"/>
          </a:xfrm>
          <a:prstGeom prst="rect">
            <a:avLst/>
          </a:prstGeom>
        </p:spPr>
        <p:txBody>
          <a:bodyPr wrap="square" lIns="100794" tIns="50397" rIns="100794" bIns="50397">
            <a:spAutoFit/>
          </a:bodyPr>
          <a:lstStyle/>
          <a:p>
            <a:r>
              <a:rPr lang="ru-RU" dirty="0" smtClean="0">
                <a:solidFill>
                  <a:schemeClr val="tx1">
                    <a:lumMod val="95000"/>
                    <a:lumOff val="5000"/>
                  </a:schemeClr>
                </a:solidFill>
                <a:latin typeface="Times New Roman" pitchFamily="18" charset="0"/>
                <a:cs typeface="Times New Roman" pitchFamily="18" charset="0"/>
              </a:rPr>
              <a:t>        </a:t>
            </a:r>
            <a:endParaRPr lang="ru-RU" sz="3500" dirty="0" smtClean="0">
              <a:solidFill>
                <a:schemeClr val="tx1">
                  <a:lumMod val="95000"/>
                  <a:lumOff val="5000"/>
                </a:schemeClr>
              </a:solidFill>
              <a:latin typeface="Times New Roman" pitchFamily="18" charset="0"/>
              <a:cs typeface="Times New Roman" pitchFamily="18" charset="0"/>
            </a:endParaRPr>
          </a:p>
          <a:p>
            <a:endParaRPr lang="ru-RU" sz="2800" b="1" dirty="0" smtClean="0">
              <a:solidFill>
                <a:schemeClr val="tx1">
                  <a:lumMod val="95000"/>
                  <a:lumOff val="5000"/>
                </a:schemeClr>
              </a:solidFill>
            </a:endParaRPr>
          </a:p>
          <a:p>
            <a:pPr algn="just"/>
            <a:r>
              <a:rPr lang="ru-RU" sz="2800" b="1" dirty="0" smtClean="0">
                <a:solidFill>
                  <a:schemeClr val="tx1">
                    <a:lumMod val="95000"/>
                    <a:lumOff val="5000"/>
                  </a:schemeClr>
                </a:solidFill>
              </a:rPr>
              <a:t> </a:t>
            </a:r>
            <a:r>
              <a:rPr lang="ru-RU" sz="2800" b="1" dirty="0" smtClean="0">
                <a:solidFill>
                  <a:schemeClr val="tx1">
                    <a:lumMod val="95000"/>
                    <a:lumOff val="5000"/>
                  </a:schemeClr>
                </a:solidFill>
              </a:rPr>
              <a:t>    </a:t>
            </a:r>
            <a:r>
              <a:rPr lang="ru-RU" sz="2400" b="1" dirty="0" smtClean="0">
                <a:solidFill>
                  <a:schemeClr val="tx1">
                    <a:lumMod val="95000"/>
                    <a:lumOff val="5000"/>
                  </a:schemeClr>
                </a:solidFill>
                <a:latin typeface="Times New Roman" pitchFamily="18" charset="0"/>
                <a:cs typeface="Times New Roman" pitchFamily="18" charset="0"/>
              </a:rPr>
              <a:t>Закаливание </a:t>
            </a:r>
            <a:r>
              <a:rPr lang="ru-RU" sz="2400" b="1" dirty="0" smtClean="0">
                <a:solidFill>
                  <a:schemeClr val="tx1">
                    <a:lumMod val="95000"/>
                    <a:lumOff val="5000"/>
                  </a:schemeClr>
                </a:solidFill>
                <a:latin typeface="Times New Roman" pitchFamily="18" charset="0"/>
                <a:cs typeface="Times New Roman" pitchFamily="18" charset="0"/>
              </a:rPr>
              <a:t>организма </a:t>
            </a:r>
            <a:r>
              <a:rPr lang="ru-RU" sz="2200" dirty="0" smtClean="0">
                <a:solidFill>
                  <a:schemeClr val="tx1">
                    <a:lumMod val="95000"/>
                    <a:lumOff val="5000"/>
                  </a:schemeClr>
                </a:solidFill>
                <a:latin typeface="Times New Roman" pitchFamily="18" charset="0"/>
                <a:cs typeface="Times New Roman" pitchFamily="18" charset="0"/>
              </a:rPr>
              <a:t>помогает предотвратить многие болезни, которые наступают сезонно. </a:t>
            </a:r>
          </a:p>
          <a:p>
            <a:pPr algn="just"/>
            <a:r>
              <a:rPr lang="ru-RU" sz="2200" dirty="0" smtClean="0">
                <a:solidFill>
                  <a:schemeClr val="tx1">
                    <a:lumMod val="95000"/>
                    <a:lumOff val="5000"/>
                  </a:schemeClr>
                </a:solidFill>
                <a:latin typeface="Times New Roman" pitchFamily="18" charset="0"/>
                <a:cs typeface="Times New Roman" pitchFamily="18" charset="0"/>
              </a:rPr>
              <a:t>    </a:t>
            </a:r>
            <a:r>
              <a:rPr lang="ru-RU" sz="2200" dirty="0" smtClean="0">
                <a:solidFill>
                  <a:schemeClr val="tx1">
                    <a:lumMod val="95000"/>
                    <a:lumOff val="5000"/>
                  </a:schemeClr>
                </a:solidFill>
                <a:latin typeface="Times New Roman" pitchFamily="18" charset="0"/>
                <a:cs typeface="Times New Roman" pitchFamily="18" charset="0"/>
              </a:rPr>
              <a:t>Множество </a:t>
            </a:r>
            <a:r>
              <a:rPr lang="ru-RU" sz="2200" dirty="0" smtClean="0">
                <a:solidFill>
                  <a:schemeClr val="tx1">
                    <a:lumMod val="95000"/>
                    <a:lumOff val="5000"/>
                  </a:schemeClr>
                </a:solidFill>
                <a:latin typeface="Times New Roman" pitchFamily="18" charset="0"/>
                <a:cs typeface="Times New Roman" pitchFamily="18" charset="0"/>
              </a:rPr>
              <a:t>людей страдают от насморка, кашля или же простудных заболеваний именно в осенне-весенний период. </a:t>
            </a:r>
          </a:p>
          <a:p>
            <a:pPr algn="just"/>
            <a:r>
              <a:rPr lang="ru-RU" sz="2200" dirty="0" smtClean="0">
                <a:solidFill>
                  <a:schemeClr val="tx1">
                    <a:lumMod val="95000"/>
                    <a:lumOff val="5000"/>
                  </a:schemeClr>
                </a:solidFill>
                <a:latin typeface="Times New Roman" pitchFamily="18" charset="0"/>
                <a:cs typeface="Times New Roman" pitchFamily="18" charset="0"/>
              </a:rPr>
              <a:t> </a:t>
            </a:r>
            <a:r>
              <a:rPr lang="ru-RU" sz="2200" dirty="0" smtClean="0">
                <a:solidFill>
                  <a:schemeClr val="tx1">
                    <a:lumMod val="95000"/>
                    <a:lumOff val="5000"/>
                  </a:schemeClr>
                </a:solidFill>
                <a:latin typeface="Times New Roman" pitchFamily="18" charset="0"/>
                <a:cs typeface="Times New Roman" pitchFamily="18" charset="0"/>
              </a:rPr>
              <a:t>    А </a:t>
            </a:r>
            <a:r>
              <a:rPr lang="ru-RU" sz="2200" dirty="0" smtClean="0">
                <a:solidFill>
                  <a:schemeClr val="tx1">
                    <a:lumMod val="95000"/>
                    <a:lumOff val="5000"/>
                  </a:schemeClr>
                </a:solidFill>
                <a:latin typeface="Times New Roman" pitchFamily="18" charset="0"/>
                <a:cs typeface="Times New Roman" pitchFamily="18" charset="0"/>
              </a:rPr>
              <a:t>все от того, что организм у этих людей не подготовлен к подобным испытаниям. </a:t>
            </a:r>
          </a:p>
          <a:p>
            <a:pPr algn="just"/>
            <a:r>
              <a:rPr lang="ru-RU" sz="2200" dirty="0" smtClean="0">
                <a:solidFill>
                  <a:schemeClr val="tx1">
                    <a:lumMod val="95000"/>
                    <a:lumOff val="5000"/>
                  </a:schemeClr>
                </a:solidFill>
                <a:latin typeface="Times New Roman" pitchFamily="18" charset="0"/>
                <a:cs typeface="Times New Roman" pitchFamily="18" charset="0"/>
              </a:rPr>
              <a:t> </a:t>
            </a:r>
            <a:r>
              <a:rPr lang="ru-RU" sz="2200" dirty="0" smtClean="0">
                <a:solidFill>
                  <a:schemeClr val="tx1">
                    <a:lumMod val="95000"/>
                    <a:lumOff val="5000"/>
                  </a:schemeClr>
                </a:solidFill>
                <a:latin typeface="Times New Roman" pitchFamily="18" charset="0"/>
                <a:cs typeface="Times New Roman" pitchFamily="18" charset="0"/>
              </a:rPr>
              <a:t>    С </a:t>
            </a:r>
            <a:r>
              <a:rPr lang="ru-RU" sz="2200" dirty="0" smtClean="0">
                <a:solidFill>
                  <a:schemeClr val="tx1">
                    <a:lumMod val="95000"/>
                    <a:lumOff val="5000"/>
                  </a:schemeClr>
                </a:solidFill>
                <a:latin typeface="Times New Roman" pitchFamily="18" charset="0"/>
                <a:cs typeface="Times New Roman" pitchFamily="18" charset="0"/>
              </a:rPr>
              <a:t>помощью закаливания человек может избежать преждевременного старения кожи, истощения нервной системы. </a:t>
            </a:r>
          </a:p>
          <a:p>
            <a:pPr algn="just"/>
            <a:r>
              <a:rPr lang="ru-RU" sz="2200" dirty="0" smtClean="0">
                <a:solidFill>
                  <a:schemeClr val="tx1">
                    <a:lumMod val="95000"/>
                    <a:lumOff val="5000"/>
                  </a:schemeClr>
                </a:solidFill>
                <a:latin typeface="Times New Roman" pitchFamily="18" charset="0"/>
                <a:cs typeface="Times New Roman" pitchFamily="18" charset="0"/>
              </a:rPr>
              <a:t>    </a:t>
            </a:r>
            <a:r>
              <a:rPr lang="ru-RU" sz="2200" dirty="0" smtClean="0">
                <a:solidFill>
                  <a:schemeClr val="tx1">
                    <a:lumMod val="95000"/>
                    <a:lumOff val="5000"/>
                  </a:schemeClr>
                </a:solidFill>
                <a:latin typeface="Times New Roman" pitchFamily="18" charset="0"/>
                <a:cs typeface="Times New Roman" pitchFamily="18" charset="0"/>
              </a:rPr>
              <a:t>Этот </a:t>
            </a:r>
            <a:r>
              <a:rPr lang="ru-RU" sz="2200" dirty="0" smtClean="0">
                <a:solidFill>
                  <a:schemeClr val="tx1">
                    <a:lumMod val="95000"/>
                    <a:lumOff val="5000"/>
                  </a:schemeClr>
                </a:solidFill>
                <a:latin typeface="Times New Roman" pitchFamily="18" charset="0"/>
                <a:cs typeface="Times New Roman" pitchFamily="18" charset="0"/>
              </a:rPr>
              <a:t>простой метод продления жизни может помочь человеку добавить в копилку жизненных сил не один десяток лет.  </a:t>
            </a:r>
            <a:endParaRPr lang="ru-RU" sz="2200" dirty="0">
              <a:solidFill>
                <a:schemeClr val="tx1">
                  <a:lumMod val="95000"/>
                  <a:lumOff val="5000"/>
                </a:schemeClr>
              </a:solidFill>
              <a:latin typeface="Times New Roman" pitchFamily="18" charset="0"/>
              <a:cs typeface="Times New Roman" pitchFamily="18" charset="0"/>
            </a:endParaRPr>
          </a:p>
        </p:txBody>
      </p:sp>
      <p:pic>
        <p:nvPicPr>
          <p:cNvPr id="83970" name="Picture 2" descr="ANd9GcRPyuJQem0uADeakJFTrhubu9aQSNWMDYUduZTcVj10gxnEKTzj"/>
          <p:cNvPicPr>
            <a:picLocks noChangeAspect="1" noChangeArrowheads="1"/>
          </p:cNvPicPr>
          <p:nvPr/>
        </p:nvPicPr>
        <p:blipFill>
          <a:blip r:embed="rId3" cstate="print"/>
          <a:srcRect/>
          <a:stretch>
            <a:fillRect/>
          </a:stretch>
        </p:blipFill>
        <p:spPr bwMode="auto">
          <a:xfrm>
            <a:off x="5595999" y="287316"/>
            <a:ext cx="3334120" cy="2217121"/>
          </a:xfrm>
          <a:prstGeom prst="rect">
            <a:avLst/>
          </a:prstGeom>
          <a:noFill/>
        </p:spPr>
      </p:pic>
      <p:pic>
        <p:nvPicPr>
          <p:cNvPr id="83972" name="Picture 4" descr="ANd9GcTgwfRndgRFmpBcp7y46joNBNJnlvgfMLzxl3qusChjhO-UTWbj"/>
          <p:cNvPicPr>
            <a:picLocks noChangeAspect="1" noChangeArrowheads="1"/>
          </p:cNvPicPr>
          <p:nvPr/>
        </p:nvPicPr>
        <p:blipFill>
          <a:blip r:embed="rId4" cstate="print"/>
          <a:srcRect/>
          <a:stretch>
            <a:fillRect/>
          </a:stretch>
        </p:blipFill>
        <p:spPr bwMode="auto">
          <a:xfrm>
            <a:off x="6786757" y="2589205"/>
            <a:ext cx="3069505" cy="2301889"/>
          </a:xfrm>
          <a:prstGeom prst="rect">
            <a:avLst/>
          </a:prstGeom>
          <a:noFill/>
        </p:spPr>
      </p:pic>
      <p:pic>
        <p:nvPicPr>
          <p:cNvPr id="83974" name="Picture 6" descr="ANd9GcRcNPUpI77th32eXTS6zHz17NS0xZn_cLpFLcRkG4TWBV9lcoAWZA"/>
          <p:cNvPicPr>
            <a:picLocks noChangeAspect="1" noChangeArrowheads="1"/>
          </p:cNvPicPr>
          <p:nvPr/>
        </p:nvPicPr>
        <p:blipFill>
          <a:blip r:embed="rId5" cstate="print"/>
          <a:srcRect/>
          <a:stretch>
            <a:fillRect/>
          </a:stretch>
        </p:blipFill>
        <p:spPr bwMode="auto">
          <a:xfrm>
            <a:off x="5119696" y="4970470"/>
            <a:ext cx="3362134" cy="2222514"/>
          </a:xfrm>
          <a:prstGeom prst="rect">
            <a:avLst/>
          </a:prstGeom>
          <a:noFill/>
        </p:spPr>
      </p:pic>
      <p:grpSp>
        <p:nvGrpSpPr>
          <p:cNvPr id="9" name="Google Shape;156;p19"/>
          <p:cNvGrpSpPr/>
          <p:nvPr/>
        </p:nvGrpSpPr>
        <p:grpSpPr>
          <a:xfrm>
            <a:off x="0" y="0"/>
            <a:ext cx="10077450" cy="712787"/>
            <a:chOff x="0" y="135"/>
            <a:chExt cx="6348" cy="449"/>
          </a:xfrm>
        </p:grpSpPr>
        <p:pic>
          <p:nvPicPr>
            <p:cNvPr id="10" name="Google Shape;157;p19"/>
            <p:cNvPicPr preferRelativeResize="0"/>
            <p:nvPr/>
          </p:nvPicPr>
          <p:blipFill rotWithShape="1">
            <a:blip r:embed="rId6">
              <a:alphaModFix/>
            </a:blip>
            <a:srcRect/>
            <a:stretch/>
          </p:blipFill>
          <p:spPr>
            <a:xfrm>
              <a:off x="0" y="135"/>
              <a:ext cx="6348" cy="449"/>
            </a:xfrm>
            <a:prstGeom prst="rect">
              <a:avLst/>
            </a:prstGeom>
            <a:noFill/>
            <a:ln>
              <a:noFill/>
            </a:ln>
          </p:spPr>
        </p:pic>
        <p:sp>
          <p:nvSpPr>
            <p:cNvPr id="11" name="Google Shape;158;p19"/>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2" name="Google Shape;161;p19"/>
          <p:cNvSpPr txBox="1"/>
          <p:nvPr/>
        </p:nvSpPr>
        <p:spPr>
          <a:xfrm>
            <a:off x="0" y="207429"/>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2. Закаливание</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13" name="Google Shape;159;p19"/>
          <p:cNvPicPr preferRelativeResize="0"/>
          <p:nvPr/>
        </p:nvPicPr>
        <p:blipFill rotWithShape="1">
          <a:blip r:embed="rId7">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8677" name="Text Box 5"/>
          <p:cNvSpPr txBox="1">
            <a:spLocks noChangeArrowheads="1"/>
          </p:cNvSpPr>
          <p:nvPr/>
        </p:nvSpPr>
        <p:spPr bwMode="auto">
          <a:xfrm>
            <a:off x="276518" y="4185601"/>
            <a:ext cx="9287826" cy="2687101"/>
          </a:xfrm>
          <a:prstGeom prst="rect">
            <a:avLst/>
          </a:prstGeom>
          <a:noFill/>
          <a:ln w="9525">
            <a:noFill/>
            <a:miter lim="800000"/>
            <a:headEnd/>
            <a:tailEnd/>
          </a:ln>
        </p:spPr>
        <p:txBody>
          <a:bodyPr lIns="100794" tIns="50397" rIns="100794" bIns="50397">
            <a:spAutoFit/>
          </a:bodyPr>
          <a:lstStyle/>
          <a:p>
            <a:pPr algn="just">
              <a:spcBef>
                <a:spcPct val="50000"/>
              </a:spcBef>
            </a:pPr>
            <a:r>
              <a:rPr lang="ru-RU" sz="2400" i="1" dirty="0" smtClean="0">
                <a:solidFill>
                  <a:schemeClr val="tx1">
                    <a:lumMod val="95000"/>
                    <a:lumOff val="5000"/>
                  </a:schemeClr>
                </a:solidFill>
                <a:latin typeface="Times New Roman" pitchFamily="18" charset="0"/>
                <a:cs typeface="Times New Roman" pitchFamily="18" charset="0"/>
              </a:rPr>
              <a:t>	Сон </a:t>
            </a:r>
            <a:r>
              <a:rPr lang="ru-RU" sz="2400" i="1" dirty="0">
                <a:solidFill>
                  <a:schemeClr val="tx1">
                    <a:lumMod val="95000"/>
                    <a:lumOff val="5000"/>
                  </a:schemeClr>
                </a:solidFill>
                <a:latin typeface="Times New Roman" pitchFamily="18" charset="0"/>
                <a:cs typeface="Times New Roman" pitchFamily="18" charset="0"/>
              </a:rPr>
              <a:t>очень положительно влияет на организм человека. Много споров вокруг того, сколько же надо спать человеку? Раньше утверждалось, что ребенку - 10-12 часов, подростку – 9-10 часов, взрослому – 8 часов. Сейчас многие приходят к мнению, что это все индивидуально, некоторым нужно побольше, некоторым поменьше. Но главное – человек не должен чувствовать усталость после сна и быть бодрым весь день.</a:t>
            </a:r>
          </a:p>
        </p:txBody>
      </p:sp>
      <p:grpSp>
        <p:nvGrpSpPr>
          <p:cNvPr id="6" name="Google Shape;156;p19"/>
          <p:cNvGrpSpPr/>
          <p:nvPr/>
        </p:nvGrpSpPr>
        <p:grpSpPr>
          <a:xfrm>
            <a:off x="0" y="0"/>
            <a:ext cx="10077450" cy="712787"/>
            <a:chOff x="0" y="135"/>
            <a:chExt cx="6348" cy="449"/>
          </a:xfrm>
        </p:grpSpPr>
        <p:pic>
          <p:nvPicPr>
            <p:cNvPr id="7" name="Google Shape;157;p19"/>
            <p:cNvPicPr preferRelativeResize="0"/>
            <p:nvPr/>
          </p:nvPicPr>
          <p:blipFill rotWithShape="1">
            <a:blip r:embed="rId3">
              <a:alphaModFix/>
            </a:blip>
            <a:srcRect/>
            <a:stretch/>
          </p:blipFill>
          <p:spPr>
            <a:xfrm>
              <a:off x="0" y="135"/>
              <a:ext cx="6348" cy="449"/>
            </a:xfrm>
            <a:prstGeom prst="rect">
              <a:avLst/>
            </a:prstGeom>
            <a:noFill/>
            <a:ln>
              <a:noFill/>
            </a:ln>
          </p:spPr>
        </p:pic>
        <p:sp>
          <p:nvSpPr>
            <p:cNvPr id="8" name="Google Shape;158;p19"/>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9" name="Google Shape;161;p19"/>
          <p:cNvSpPr txBox="1"/>
          <p:nvPr/>
        </p:nvSpPr>
        <p:spPr>
          <a:xfrm>
            <a:off x="0" y="240086"/>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3. Сон</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10"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74754" name="Picture 2" descr="К чему снятся голуби: толкования по разным сонникам"/>
          <p:cNvPicPr>
            <a:picLocks noChangeAspect="1" noChangeArrowheads="1"/>
          </p:cNvPicPr>
          <p:nvPr/>
        </p:nvPicPr>
        <p:blipFill>
          <a:blip r:embed="rId5"/>
          <a:srcRect/>
          <a:stretch>
            <a:fillRect/>
          </a:stretch>
        </p:blipFill>
        <p:spPr bwMode="auto">
          <a:xfrm>
            <a:off x="718457" y="800666"/>
            <a:ext cx="4082143" cy="3061608"/>
          </a:xfrm>
          <a:prstGeom prst="rect">
            <a:avLst/>
          </a:prstGeom>
          <a:ln>
            <a:noFill/>
          </a:ln>
          <a:effectLst>
            <a:softEdge rad="112500"/>
          </a:effectLst>
        </p:spPr>
      </p:pic>
      <p:pic>
        <p:nvPicPr>
          <p:cNvPr id="74758" name="Picture 6" descr="спящего ребенка, ручной, ребенок, спать Изображение PNG | Детский сон,  Художественные комнаты, Детские игры"/>
          <p:cNvPicPr>
            <a:picLocks noChangeAspect="1" noChangeArrowheads="1"/>
          </p:cNvPicPr>
          <p:nvPr/>
        </p:nvPicPr>
        <p:blipFill>
          <a:blip r:embed="rId6"/>
          <a:srcRect/>
          <a:stretch>
            <a:fillRect/>
          </a:stretch>
        </p:blipFill>
        <p:spPr bwMode="auto">
          <a:xfrm>
            <a:off x="5266419" y="838202"/>
            <a:ext cx="4089852" cy="302635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7">
                                            <p:txEl>
                                              <p:pRg st="0" end="0"/>
                                            </p:txEl>
                                          </p:spTgt>
                                        </p:tgtEl>
                                        <p:attrNameLst>
                                          <p:attrName>style.visibility</p:attrName>
                                        </p:attrNameLst>
                                      </p:cBhvr>
                                      <p:to>
                                        <p:strVal val="visible"/>
                                      </p:to>
                                    </p:set>
                                    <p:anim calcmode="lin" valueType="num">
                                      <p:cBhvr additive="base">
                                        <p:cTn id="7" dur="20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Shape 196"/>
        <p:cNvGrpSpPr/>
        <p:nvPr/>
      </p:nvGrpSpPr>
      <p:grpSpPr>
        <a:xfrm>
          <a:off x="0" y="0"/>
          <a:ext cx="0" cy="0"/>
          <a:chOff x="0" y="0"/>
          <a:chExt cx="0" cy="0"/>
        </a:xfrm>
      </p:grpSpPr>
      <p:pic>
        <p:nvPicPr>
          <p:cNvPr id="197" name="Google Shape;197;p22"/>
          <p:cNvPicPr preferRelativeResize="0"/>
          <p:nvPr/>
        </p:nvPicPr>
        <p:blipFill rotWithShape="1">
          <a:blip r:embed="rId4">
            <a:alphaModFix/>
          </a:blip>
          <a:srcRect/>
          <a:stretch/>
        </p:blipFill>
        <p:spPr>
          <a:xfrm>
            <a:off x="6534489" y="3429679"/>
            <a:ext cx="3330575" cy="2078038"/>
          </a:xfrm>
          <a:prstGeom prst="rect">
            <a:avLst/>
          </a:prstGeom>
          <a:ln>
            <a:noFill/>
          </a:ln>
          <a:effectLst>
            <a:softEdge rad="112500"/>
          </a:effectLst>
        </p:spPr>
      </p:pic>
      <p:grpSp>
        <p:nvGrpSpPr>
          <p:cNvPr id="198" name="Google Shape;198;p22"/>
          <p:cNvGrpSpPr/>
          <p:nvPr/>
        </p:nvGrpSpPr>
        <p:grpSpPr>
          <a:xfrm>
            <a:off x="3175" y="0"/>
            <a:ext cx="10077450" cy="712787"/>
            <a:chOff x="0" y="135"/>
            <a:chExt cx="6348" cy="449"/>
          </a:xfrm>
        </p:grpSpPr>
        <p:pic>
          <p:nvPicPr>
            <p:cNvPr id="199"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200"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202" name="Google Shape;202;p22"/>
          <p:cNvSpPr txBox="1"/>
          <p:nvPr/>
        </p:nvSpPr>
        <p:spPr>
          <a:xfrm>
            <a:off x="416302" y="212725"/>
            <a:ext cx="6264275" cy="1687512"/>
          </a:xfrm>
          <a:prstGeom prst="rect">
            <a:avLst/>
          </a:prstGeom>
          <a:noFill/>
          <a:ln>
            <a:noFill/>
          </a:ln>
        </p:spPr>
        <p:txBody>
          <a:bodyPr spcFirstLastPara="1" wrap="square" lIns="90000" tIns="53800" rIns="90000" bIns="45000" anchor="t" anchorCtr="0">
            <a:noAutofit/>
          </a:bodyPr>
          <a:lstStyle/>
          <a:p>
            <a:pPr marL="0" marR="0" lvl="0" indent="0" algn="l" rtl="0">
              <a:lnSpc>
                <a:spcPct val="150000"/>
              </a:lnSpc>
              <a:spcBef>
                <a:spcPts val="0"/>
              </a:spcBef>
              <a:spcAft>
                <a:spcPts val="0"/>
              </a:spcAft>
              <a:buClr>
                <a:srgbClr val="000000"/>
              </a:buClr>
              <a:buSzPts val="1800"/>
              <a:buFont typeface="Verdana"/>
              <a:buNone/>
            </a:pPr>
            <a:endPar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ctr" rtl="0">
              <a:lnSpc>
                <a:spcPct val="150000"/>
              </a:lnSpc>
              <a:spcAft>
                <a:spcPts val="0"/>
              </a:spcAft>
              <a:buClr>
                <a:srgbClr val="000000"/>
              </a:buClr>
              <a:buSzPts val="1800"/>
              <a:buFont typeface="Verdana"/>
              <a:buNone/>
            </a:pPr>
            <a:r>
              <a:rPr lang="ru-RU" sz="2400" b="1" i="1" u="sng" dirty="0" smtClean="0">
                <a:solidFill>
                  <a:srgbClr val="000000"/>
                </a:solidFill>
                <a:latin typeface="Times New Roman" pitchFamily="18" charset="0"/>
                <a:ea typeface="Verdana"/>
                <a:cs typeface="Times New Roman" pitchFamily="18" charset="0"/>
                <a:sym typeface="Verdana"/>
              </a:rPr>
              <a:t>Рекомендации: </a:t>
            </a:r>
            <a:endParaRPr lang="ru-RU" sz="2400" b="1" i="1" u="sng" dirty="0">
              <a:solidFill>
                <a:srgbClr val="000000"/>
              </a:solidFill>
              <a:latin typeface="Times New Roman" pitchFamily="18" charset="0"/>
              <a:ea typeface="Verdana"/>
              <a:cs typeface="Times New Roman" pitchFamily="18" charset="0"/>
              <a:sym typeface="Verdana"/>
            </a:endParaRPr>
          </a:p>
          <a:p>
            <a:pPr marL="0" marR="0" lvl="0" indent="0" algn="l" rtl="0">
              <a:lnSpc>
                <a:spcPct val="150000"/>
              </a:lnSpc>
              <a:spcAft>
                <a:spcPts val="0"/>
              </a:spcAft>
              <a:buClr>
                <a:srgbClr val="000000"/>
              </a:buClr>
              <a:buSzPts val="1800"/>
              <a:buFont typeface="Wingdings" pitchFamily="2" charset="2"/>
              <a:buChar char="Ø"/>
            </a:pPr>
            <a:r>
              <a:rPr lang="ru-RU" sz="2400" dirty="0" smtClean="0">
                <a:solidFill>
                  <a:srgbClr val="000000"/>
                </a:solidFill>
                <a:latin typeface="Times New Roman" pitchFamily="18" charset="0"/>
                <a:ea typeface="Verdana"/>
                <a:cs typeface="Times New Roman" pitchFamily="18" charset="0"/>
                <a:sym typeface="Verdana"/>
              </a:rPr>
              <a:t>    </a:t>
            </a:r>
            <a:r>
              <a:rPr lang="ru-RU" sz="2400" b="0" i="0" u="none" dirty="0" smtClean="0">
                <a:solidFill>
                  <a:srgbClr val="000000"/>
                </a:solidFill>
                <a:latin typeface="Times New Roman" pitchFamily="18" charset="0"/>
                <a:ea typeface="Verdana"/>
                <a:cs typeface="Times New Roman" pitchFamily="18" charset="0"/>
                <a:sym typeface="Verdana"/>
              </a:rPr>
              <a:t>ложиться и вставать в одни и те же часы;</a:t>
            </a:r>
            <a:endParaRPr lang="ru-RU" sz="2400" dirty="0" smtClean="0">
              <a:latin typeface="Times New Roman" pitchFamily="18" charset="0"/>
              <a:cs typeface="Times New Roman" pitchFamily="18" charset="0"/>
            </a:endParaRPr>
          </a:p>
          <a:p>
            <a:pPr marL="0" marR="0" lvl="0" indent="0" algn="l" rtl="0">
              <a:lnSpc>
                <a:spcPct val="150000"/>
              </a:lnSpc>
              <a:spcAft>
                <a:spcPts val="0"/>
              </a:spcAft>
              <a:buClr>
                <a:srgbClr val="000000"/>
              </a:buClr>
              <a:buSzPts val="1800"/>
              <a:buFont typeface="Wingdings" pitchFamily="2" charset="2"/>
              <a:buChar char="Ø"/>
            </a:pPr>
            <a:r>
              <a:rPr lang="ru-RU" sz="2400" b="0" i="0" u="none" dirty="0" smtClean="0">
                <a:solidFill>
                  <a:srgbClr val="000000"/>
                </a:solidFill>
                <a:latin typeface="Times New Roman" pitchFamily="18" charset="0"/>
                <a:ea typeface="Verdana"/>
                <a:cs typeface="Times New Roman" pitchFamily="18" charset="0"/>
                <a:sym typeface="Verdana"/>
              </a:rPr>
              <a:t>    отдыхать в теплой, сухой, тихой, затемненной комнате;</a:t>
            </a:r>
            <a:endParaRPr lang="ru-RU" sz="2400" dirty="0" smtClean="0">
              <a:latin typeface="Times New Roman" pitchFamily="18" charset="0"/>
              <a:cs typeface="Times New Roman" pitchFamily="18" charset="0"/>
            </a:endParaRPr>
          </a:p>
          <a:p>
            <a:pPr marL="0" marR="0" lvl="0" indent="0" algn="l" rtl="0">
              <a:lnSpc>
                <a:spcPct val="150000"/>
              </a:lnSpc>
              <a:spcAft>
                <a:spcPts val="0"/>
              </a:spcAft>
              <a:buClr>
                <a:srgbClr val="000000"/>
              </a:buClr>
              <a:buSzPts val="1800"/>
              <a:buFont typeface="Wingdings" pitchFamily="2" charset="2"/>
              <a:buChar char="Ø"/>
            </a:pPr>
            <a:r>
              <a:rPr lang="ru-RU" sz="2400" b="0" i="0" u="none" dirty="0" smtClean="0">
                <a:solidFill>
                  <a:srgbClr val="000000"/>
                </a:solidFill>
                <a:latin typeface="Times New Roman" pitchFamily="18" charset="0"/>
                <a:ea typeface="Verdana"/>
                <a:cs typeface="Times New Roman" pitchFamily="18" charset="0"/>
                <a:sym typeface="Verdana"/>
              </a:rPr>
              <a:t>    спать на не слишком мягкой, упругом матраце;</a:t>
            </a:r>
            <a:endParaRPr lang="ru-RU" sz="2400" dirty="0" smtClean="0">
              <a:latin typeface="Times New Roman" pitchFamily="18" charset="0"/>
              <a:cs typeface="Times New Roman" pitchFamily="18" charset="0"/>
            </a:endParaRPr>
          </a:p>
          <a:p>
            <a:pPr marL="0" marR="0" lvl="0" indent="0" algn="l" rtl="0">
              <a:lnSpc>
                <a:spcPct val="150000"/>
              </a:lnSpc>
              <a:spcAft>
                <a:spcPts val="0"/>
              </a:spcAft>
              <a:buClr>
                <a:srgbClr val="000000"/>
              </a:buClr>
              <a:buSzPts val="1800"/>
              <a:buFont typeface="Wingdings" pitchFamily="2" charset="2"/>
              <a:buChar char="Ø"/>
            </a:pPr>
            <a:r>
              <a:rPr lang="ru-RU" sz="2400" b="0" i="0" u="none" dirty="0" smtClean="0">
                <a:solidFill>
                  <a:srgbClr val="000000"/>
                </a:solidFill>
                <a:latin typeface="Times New Roman" pitchFamily="18" charset="0"/>
                <a:ea typeface="Verdana"/>
                <a:cs typeface="Times New Roman" pitchFamily="18" charset="0"/>
                <a:sym typeface="Verdana"/>
              </a:rPr>
              <a:t>   перед сном проделывать простые успокаивающие процедуры, например, теплый душ, чтение.</a:t>
            </a:r>
            <a:endParaRPr lang="ru-RU" sz="2400" dirty="0">
              <a:latin typeface="Times New Roman" pitchFamily="18" charset="0"/>
              <a:cs typeface="Times New Roman" pitchFamily="18" charset="0"/>
            </a:endParaRPr>
          </a:p>
        </p:txBody>
      </p:sp>
      <p:pic>
        <p:nvPicPr>
          <p:cNvPr id="203" name="Google Shape;203;p22"/>
          <p:cNvPicPr preferRelativeResize="0"/>
          <p:nvPr/>
        </p:nvPicPr>
        <p:blipFill rotWithShape="1">
          <a:blip r:embed="rId6">
            <a:alphaModFix/>
          </a:blip>
          <a:srcRect/>
          <a:stretch/>
        </p:blipFill>
        <p:spPr>
          <a:xfrm>
            <a:off x="6996793" y="1169761"/>
            <a:ext cx="1687513" cy="1687513"/>
          </a:xfrm>
          <a:prstGeom prst="rect">
            <a:avLst/>
          </a:prstGeom>
          <a:ln>
            <a:noFill/>
          </a:ln>
          <a:effectLst>
            <a:softEdge rad="112500"/>
          </a:effectLst>
        </p:spPr>
      </p:pic>
      <p:pic>
        <p:nvPicPr>
          <p:cNvPr id="205" name="Google Shape;205;p22"/>
          <p:cNvPicPr preferRelativeResize="0"/>
          <p:nvPr/>
        </p:nvPicPr>
        <p:blipFill rotWithShape="1">
          <a:blip r:embed="rId7">
            <a:alphaModFix/>
          </a:blip>
          <a:srcRect/>
          <a:stretch/>
        </p:blipFill>
        <p:spPr>
          <a:xfrm>
            <a:off x="1289958" y="5951538"/>
            <a:ext cx="1824945" cy="1608137"/>
          </a:xfrm>
          <a:prstGeom prst="rect">
            <a:avLst/>
          </a:prstGeom>
          <a:ln>
            <a:noFill/>
          </a:ln>
          <a:effectLst>
            <a:softEdge rad="112500"/>
          </a:effectLst>
        </p:spPr>
      </p:pic>
      <p:sp>
        <p:nvSpPr>
          <p:cNvPr id="206" name="Google Shape;206;p22"/>
          <p:cNvSpPr txBox="1"/>
          <p:nvPr/>
        </p:nvSpPr>
        <p:spPr>
          <a:xfrm>
            <a:off x="7321550" y="7043737"/>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dirty="0">
                <a:solidFill>
                  <a:srgbClr val="898989"/>
                </a:solidFill>
                <a:latin typeface="Arial"/>
                <a:ea typeface="Arial"/>
                <a:cs typeface="Arial"/>
                <a:sym typeface="Arial"/>
              </a:rPr>
              <a:t>9</a:t>
            </a:r>
            <a:r>
              <a:rPr lang="ru-RU" sz="1200" b="0" i="0" u="none" dirty="0">
                <a:solidFill>
                  <a:srgbClr val="898989"/>
                </a:solidFill>
                <a:latin typeface="Arial"/>
                <a:ea typeface="Arial"/>
                <a:cs typeface="Arial"/>
                <a:sym typeface="Arial"/>
              </a:rPr>
              <a:t>\</a:t>
            </a:r>
            <a:endParaRPr dirty="0"/>
          </a:p>
        </p:txBody>
      </p:sp>
      <p:pic>
        <p:nvPicPr>
          <p:cNvPr id="11" name="Google Shape;159;p19"/>
          <p:cNvPicPr preferRelativeResize="0"/>
          <p:nvPr/>
        </p:nvPicPr>
        <p:blipFill rotWithShape="1">
          <a:blip r:embed="rId8">
            <a:alphaModFix/>
          </a:blip>
          <a:srcRect/>
          <a:stretch/>
        </p:blipFill>
        <p:spPr>
          <a:xfrm>
            <a:off x="8135938" y="6983413"/>
            <a:ext cx="1944687" cy="576262"/>
          </a:xfrm>
          <a:prstGeom prst="rect">
            <a:avLst/>
          </a:prstGeom>
          <a:noFill/>
          <a:ln>
            <a:noFill/>
          </a:ln>
        </p:spPr>
      </p:pic>
      <p:pic>
        <p:nvPicPr>
          <p:cNvPr id="78850" name="Picture 2" descr="Толстые книги - PNG клипарт на прозрачном фоне скачать бесплатно"/>
          <p:cNvPicPr>
            <a:picLocks noChangeAspect="1" noChangeArrowheads="1"/>
          </p:cNvPicPr>
          <p:nvPr/>
        </p:nvPicPr>
        <p:blipFill>
          <a:blip r:embed="rId9"/>
          <a:srcRect/>
          <a:stretch>
            <a:fillRect/>
          </a:stretch>
        </p:blipFill>
        <p:spPr bwMode="auto">
          <a:xfrm>
            <a:off x="3869873" y="5380765"/>
            <a:ext cx="2383970" cy="1836009"/>
          </a:xfrm>
          <a:prstGeom prst="rect">
            <a:avLst/>
          </a:prstGeom>
          <a:ln>
            <a:noFill/>
          </a:ln>
          <a:effectLst>
            <a:softEdge rad="1125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pic>
        <p:nvPicPr>
          <p:cNvPr id="5124" name="Picture 4" descr="11_4"/>
          <p:cNvPicPr>
            <a:picLocks noChangeAspect="1" noChangeArrowheads="1"/>
          </p:cNvPicPr>
          <p:nvPr/>
        </p:nvPicPr>
        <p:blipFill>
          <a:blip r:embed="rId3" cstate="print"/>
          <a:srcRect/>
          <a:stretch>
            <a:fillRect/>
          </a:stretch>
        </p:blipFill>
        <p:spPr bwMode="auto">
          <a:xfrm>
            <a:off x="6779885" y="759370"/>
            <a:ext cx="2331145" cy="2698384"/>
          </a:xfrm>
          <a:prstGeom prst="rect">
            <a:avLst/>
          </a:prstGeom>
          <a:ln>
            <a:noFill/>
          </a:ln>
          <a:effectLst>
            <a:softEdge rad="112500"/>
          </a:effectLst>
        </p:spPr>
      </p:pic>
      <p:pic>
        <p:nvPicPr>
          <p:cNvPr id="5126" name="Picture 6" descr="2"/>
          <p:cNvPicPr>
            <a:picLocks noChangeAspect="1" noChangeArrowheads="1"/>
          </p:cNvPicPr>
          <p:nvPr/>
        </p:nvPicPr>
        <p:blipFill>
          <a:blip r:embed="rId4" cstate="print"/>
          <a:srcRect/>
          <a:stretch>
            <a:fillRect/>
          </a:stretch>
        </p:blipFill>
        <p:spPr bwMode="auto">
          <a:xfrm>
            <a:off x="309174" y="3454571"/>
            <a:ext cx="3571972" cy="2572389"/>
          </a:xfrm>
          <a:prstGeom prst="rect">
            <a:avLst/>
          </a:prstGeom>
          <a:ln>
            <a:noFill/>
          </a:ln>
          <a:effectLst>
            <a:softEdge rad="112500"/>
          </a:effectLst>
        </p:spPr>
      </p:pic>
      <p:sp>
        <p:nvSpPr>
          <p:cNvPr id="5128" name="Rectangle 8"/>
          <p:cNvSpPr>
            <a:spLocks noChangeArrowheads="1"/>
          </p:cNvSpPr>
          <p:nvPr/>
        </p:nvSpPr>
        <p:spPr bwMode="auto">
          <a:xfrm>
            <a:off x="0" y="1603415"/>
            <a:ext cx="6468320" cy="984885"/>
          </a:xfrm>
          <a:prstGeom prst="rect">
            <a:avLst/>
          </a:prstGeom>
          <a:noFill/>
          <a:ln w="9525">
            <a:noFill/>
            <a:miter lim="800000"/>
            <a:headEnd/>
            <a:tailEnd/>
          </a:ln>
        </p:spPr>
        <p:txBody>
          <a:bodyPr wrap="square" lIns="0" tIns="0" rIns="0" bIns="0" anchor="ctr">
            <a:spAutoFit/>
          </a:bodyPr>
          <a:lstStyle/>
          <a:p>
            <a:r>
              <a:rPr lang="ru-RU" sz="3200" b="1" i="1" dirty="0" smtClean="0">
                <a:solidFill>
                  <a:srgbClr val="C00000"/>
                </a:solidFill>
                <a:latin typeface="Bookman Old Style" pitchFamily="18" charset="0"/>
              </a:rPr>
              <a:t>   Правильное питание </a:t>
            </a:r>
            <a:r>
              <a:rPr lang="ru-RU" sz="3200" b="1" i="1" dirty="0" smtClean="0">
                <a:solidFill>
                  <a:srgbClr val="C00000"/>
                </a:solidFill>
                <a:latin typeface="Times New Roman"/>
                <a:cs typeface="Times New Roman"/>
              </a:rPr>
              <a:t>‒</a:t>
            </a:r>
          </a:p>
          <a:p>
            <a:r>
              <a:rPr lang="ru-RU" sz="3200" b="1" i="1" dirty="0" smtClean="0">
                <a:solidFill>
                  <a:srgbClr val="C00000"/>
                </a:solidFill>
                <a:latin typeface="Times New Roman"/>
                <a:cs typeface="Times New Roman"/>
              </a:rPr>
              <a:t> </a:t>
            </a:r>
            <a:r>
              <a:rPr lang="ru-RU" sz="3200" b="1" i="1" dirty="0" smtClean="0">
                <a:solidFill>
                  <a:srgbClr val="C00000"/>
                </a:solidFill>
                <a:latin typeface="Times New Roman"/>
                <a:cs typeface="Times New Roman"/>
              </a:rPr>
              <a:t>       </a:t>
            </a:r>
            <a:r>
              <a:rPr lang="ru-RU" sz="3200" b="1" i="1" dirty="0" smtClean="0">
                <a:solidFill>
                  <a:srgbClr val="C00000"/>
                </a:solidFill>
                <a:latin typeface="Bookman Old Style" pitchFamily="18" charset="0"/>
              </a:rPr>
              <a:t> основа </a:t>
            </a:r>
            <a:r>
              <a:rPr lang="ru-RU" sz="3200" b="1" i="1" dirty="0">
                <a:solidFill>
                  <a:srgbClr val="C00000"/>
                </a:solidFill>
                <a:latin typeface="Bookman Old Style" pitchFamily="18" charset="0"/>
              </a:rPr>
              <a:t>здорового образа</a:t>
            </a:r>
            <a:r>
              <a:rPr lang="ru-RU" sz="3200" b="1" i="1" dirty="0">
                <a:solidFill>
                  <a:srgbClr val="C00000"/>
                </a:solidFill>
              </a:rPr>
              <a:t> </a:t>
            </a:r>
          </a:p>
        </p:txBody>
      </p:sp>
      <p:sp>
        <p:nvSpPr>
          <p:cNvPr id="5129" name="Rectangle 9"/>
          <p:cNvSpPr>
            <a:spLocks noChangeArrowheads="1"/>
          </p:cNvSpPr>
          <p:nvPr/>
        </p:nvSpPr>
        <p:spPr bwMode="auto">
          <a:xfrm>
            <a:off x="3926106" y="3768845"/>
            <a:ext cx="5715854" cy="3219862"/>
          </a:xfrm>
          <a:prstGeom prst="rect">
            <a:avLst/>
          </a:prstGeom>
          <a:noFill/>
          <a:ln w="9525">
            <a:noFill/>
            <a:miter lim="800000"/>
            <a:headEnd/>
            <a:tailEnd/>
          </a:ln>
        </p:spPr>
        <p:txBody>
          <a:bodyPr lIns="0" tIns="0" rIns="0" bIns="0" anchor="ctr">
            <a:spAutoFit/>
          </a:bodyPr>
          <a:lstStyle/>
          <a:p>
            <a:pPr algn="ctr"/>
            <a:r>
              <a:rPr lang="ru-RU" sz="2600" i="1" dirty="0">
                <a:latin typeface="Bookman Old Style" pitchFamily="18" charset="0"/>
              </a:rPr>
              <a:t>При правильном питании </a:t>
            </a:r>
            <a:r>
              <a:rPr lang="ru-RU" sz="2600" i="1" dirty="0" smtClean="0">
                <a:latin typeface="Bookman Old Style" pitchFamily="18" charset="0"/>
              </a:rPr>
              <a:t>снижается заболеваемость, </a:t>
            </a:r>
            <a:r>
              <a:rPr lang="ru-RU" sz="2600" i="1" dirty="0">
                <a:latin typeface="Bookman Old Style" pitchFamily="18" charset="0"/>
              </a:rPr>
              <a:t>улучшается психологическое состояние, поднимается настроение,  а самое </a:t>
            </a:r>
            <a:r>
              <a:rPr lang="ru-RU" sz="2600" i="1" dirty="0" smtClean="0">
                <a:latin typeface="Bookman Old Style" pitchFamily="18" charset="0"/>
              </a:rPr>
              <a:t>главное </a:t>
            </a:r>
            <a:r>
              <a:rPr lang="ru-RU" sz="2600" i="1" dirty="0" smtClean="0">
                <a:latin typeface="Times New Roman"/>
                <a:cs typeface="Times New Roman"/>
              </a:rPr>
              <a:t>‒ </a:t>
            </a:r>
            <a:r>
              <a:rPr lang="ru-RU" sz="2600" i="1" dirty="0" smtClean="0">
                <a:latin typeface="Bookman Old Style" pitchFamily="18" charset="0"/>
              </a:rPr>
              <a:t>повышается </a:t>
            </a:r>
            <a:r>
              <a:rPr lang="ru-RU" sz="2600" i="1" dirty="0">
                <a:latin typeface="Bookman Old Style" pitchFamily="18" charset="0"/>
              </a:rPr>
              <a:t>работоспособность и интерес к </a:t>
            </a:r>
            <a:r>
              <a:rPr lang="ru-RU" sz="2600" i="1" dirty="0" smtClean="0">
                <a:latin typeface="Bookman Old Style" pitchFamily="18" charset="0"/>
              </a:rPr>
              <a:t>учебной деятельности</a:t>
            </a:r>
            <a:endParaRPr lang="ru-RU" sz="2600" i="1" dirty="0">
              <a:latin typeface="Bookman Old Style" pitchFamily="18" charset="0"/>
            </a:endParaRPr>
          </a:p>
        </p:txBody>
      </p:sp>
      <p:grpSp>
        <p:nvGrpSpPr>
          <p:cNvPr id="7"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4. Правильное питание</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11"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500" fill="hold"/>
                                        <p:tgtEl>
                                          <p:spTgt spid="5124"/>
                                        </p:tgtEl>
                                        <p:attrNameLst>
                                          <p:attrName>ppt_w</p:attrName>
                                        </p:attrNameLst>
                                      </p:cBhvr>
                                      <p:tavLst>
                                        <p:tav tm="0">
                                          <p:val>
                                            <p:fltVal val="0"/>
                                          </p:val>
                                        </p:tav>
                                        <p:tav tm="100000">
                                          <p:val>
                                            <p:strVal val="#ppt_w"/>
                                          </p:val>
                                        </p:tav>
                                      </p:tavLst>
                                    </p:anim>
                                    <p:anim calcmode="lin" valueType="num">
                                      <p:cBhvr>
                                        <p:cTn id="8" dur="500" fill="hold"/>
                                        <p:tgtEl>
                                          <p:spTgt spid="512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5128">
                                            <p:txEl>
                                              <p:pRg st="0" end="0"/>
                                            </p:txEl>
                                          </p:spTgt>
                                        </p:tgtEl>
                                        <p:attrNameLst>
                                          <p:attrName>style.visibility</p:attrName>
                                        </p:attrNameLst>
                                      </p:cBhvr>
                                      <p:to>
                                        <p:strVal val="visible"/>
                                      </p:to>
                                    </p:set>
                                    <p:anim calcmode="lin" valueType="num">
                                      <p:cBhvr additive="base">
                                        <p:cTn id="13" dur="2000" fill="hold"/>
                                        <p:tgtEl>
                                          <p:spTgt spid="5128">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512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5128">
                                            <p:txEl>
                                              <p:pRg st="1" end="1"/>
                                            </p:txEl>
                                          </p:spTgt>
                                        </p:tgtEl>
                                        <p:attrNameLst>
                                          <p:attrName>style.visibility</p:attrName>
                                        </p:attrNameLst>
                                      </p:cBhvr>
                                      <p:to>
                                        <p:strVal val="visible"/>
                                      </p:to>
                                    </p:set>
                                    <p:anim calcmode="lin" valueType="num">
                                      <p:cBhvr additive="base">
                                        <p:cTn id="19" dur="2000" fill="hold"/>
                                        <p:tgtEl>
                                          <p:spTgt spid="5128">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5128">
                                            <p:txEl>
                                              <p:pRg st="1" end="1"/>
                                            </p:txEl>
                                          </p:spTgt>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5126"/>
                                        </p:tgtEl>
                                        <p:attrNameLst>
                                          <p:attrName>style.visibility</p:attrName>
                                        </p:attrNameLst>
                                      </p:cBhvr>
                                      <p:to>
                                        <p:strVal val="visible"/>
                                      </p:to>
                                    </p:set>
                                    <p:anim calcmode="lin" valueType="num">
                                      <p:cBhvr additive="base">
                                        <p:cTn id="24" dur="1000" fill="hold"/>
                                        <p:tgtEl>
                                          <p:spTgt spid="5126"/>
                                        </p:tgtEl>
                                        <p:attrNameLst>
                                          <p:attrName>ppt_x</p:attrName>
                                        </p:attrNameLst>
                                      </p:cBhvr>
                                      <p:tavLst>
                                        <p:tav tm="0">
                                          <p:val>
                                            <p:strVal val="0-#ppt_w/2"/>
                                          </p:val>
                                        </p:tav>
                                        <p:tav tm="100000">
                                          <p:val>
                                            <p:strVal val="#ppt_x"/>
                                          </p:val>
                                        </p:tav>
                                      </p:tavLst>
                                    </p:anim>
                                    <p:anim calcmode="lin" valueType="num">
                                      <p:cBhvr additive="base">
                                        <p:cTn id="25" dur="1000" fill="hold"/>
                                        <p:tgtEl>
                                          <p:spTgt spid="51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5129">
                                            <p:txEl>
                                              <p:pRg st="0" end="0"/>
                                            </p:txEl>
                                          </p:spTgt>
                                        </p:tgtEl>
                                        <p:attrNameLst>
                                          <p:attrName>style.visibility</p:attrName>
                                        </p:attrNameLst>
                                      </p:cBhvr>
                                      <p:to>
                                        <p:strVal val="visible"/>
                                      </p:to>
                                    </p:set>
                                    <p:anim calcmode="lin" valueType="num">
                                      <p:cBhvr additive="base">
                                        <p:cTn id="28" dur="1000" fill="hold"/>
                                        <p:tgtEl>
                                          <p:spTgt spid="5129">
                                            <p:txEl>
                                              <p:pRg st="0" end="0"/>
                                            </p:txEl>
                                          </p:spTgt>
                                        </p:tgtEl>
                                        <p:attrNameLst>
                                          <p:attrName>ppt_x</p:attrName>
                                        </p:attrNameLst>
                                      </p:cBhvr>
                                      <p:tavLst>
                                        <p:tav tm="0">
                                          <p:val>
                                            <p:strVal val="1+#ppt_w/2"/>
                                          </p:val>
                                        </p:tav>
                                        <p:tav tm="100000">
                                          <p:val>
                                            <p:strVal val="#ppt_x"/>
                                          </p:val>
                                        </p:tav>
                                      </p:tavLst>
                                    </p:anim>
                                    <p:anim calcmode="lin" valueType="num">
                                      <p:cBhvr additive="base">
                                        <p:cTn id="29" dur="1000" fill="hold"/>
                                        <p:tgtEl>
                                          <p:spTgt spid="512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19529" y="865414"/>
            <a:ext cx="9194800" cy="6368144"/>
          </a:xfrm>
        </p:spPr>
        <p:txBody>
          <a:bodyPr>
            <a:normAutofit fontScale="47500" lnSpcReduction="20000"/>
          </a:bodyPr>
          <a:lstStyle/>
          <a:p>
            <a:pPr marL="342900" lvl="0" algn="just" defTabSz="914400"/>
            <a:r>
              <a:rPr lang="ru-RU" sz="4000" b="1" dirty="0" smtClean="0">
                <a:solidFill>
                  <a:prstClr val="black"/>
                </a:solidFill>
                <a:latin typeface="1 Kunstler Light" pitchFamily="82" charset="0"/>
              </a:rPr>
              <a:t>	</a:t>
            </a:r>
            <a:r>
              <a:rPr lang="ru-RU" sz="4600" b="1" i="1" dirty="0" smtClean="0">
                <a:solidFill>
                  <a:srgbClr val="EEECE1">
                    <a:lumMod val="10000"/>
                  </a:srgbClr>
                </a:solidFill>
                <a:latin typeface="Times New Roman" pitchFamily="18" charset="0"/>
                <a:cs typeface="Times New Roman" pitchFamily="18" charset="0"/>
              </a:rPr>
              <a:t>Коллективным трудом трёх групп </a:t>
            </a:r>
            <a:r>
              <a:rPr lang="ru-RU" sz="4600" b="1" i="1" u="sng" dirty="0" smtClean="0">
                <a:solidFill>
                  <a:srgbClr val="EEECE1">
                    <a:lumMod val="10000"/>
                  </a:srgbClr>
                </a:solidFill>
                <a:latin typeface="Times New Roman" pitchFamily="18" charset="0"/>
                <a:cs typeface="Times New Roman" pitchFamily="18" charset="0"/>
              </a:rPr>
              <a:t>(Т21-19, С31-18, Т31-18</a:t>
            </a:r>
            <a:r>
              <a:rPr lang="ru-RU" sz="4600" b="1" i="1" dirty="0" smtClean="0">
                <a:solidFill>
                  <a:srgbClr val="EEECE1">
                    <a:lumMod val="10000"/>
                  </a:srgbClr>
                </a:solidFill>
                <a:latin typeface="Times New Roman" pitchFamily="18" charset="0"/>
                <a:cs typeface="Times New Roman" pitchFamily="18" charset="0"/>
              </a:rPr>
              <a:t>) было предложено изучить материал по предлагаемой теме и собранные наработки представить в виде презентационной методики теоретического и практического характера, посвященной здоровью, его физическому, психическому и духовному составляющих.</a:t>
            </a:r>
            <a:endParaRPr lang="ru-RU" sz="4600" b="1" i="1" u="sng" dirty="0" smtClean="0">
              <a:solidFill>
                <a:srgbClr val="EEECE1">
                  <a:lumMod val="10000"/>
                </a:srgbClr>
              </a:solidFill>
              <a:latin typeface="Times New Roman" pitchFamily="18" charset="0"/>
              <a:cs typeface="Times New Roman" pitchFamily="18" charset="0"/>
            </a:endParaRPr>
          </a:p>
          <a:p>
            <a:pPr marL="342900" lvl="0" algn="just" defTabSz="914400"/>
            <a:r>
              <a:rPr lang="ru-RU" sz="4600" b="1" i="1" dirty="0" smtClean="0">
                <a:solidFill>
                  <a:srgbClr val="EEECE1">
                    <a:lumMod val="10000"/>
                  </a:srgbClr>
                </a:solidFill>
                <a:latin typeface="Times New Roman" pitchFamily="18" charset="0"/>
                <a:cs typeface="Times New Roman" pitchFamily="18" charset="0"/>
              </a:rPr>
              <a:t>	Итогом мероприятия послужила данная комплексная методическая разработка «Валеологические студии».</a:t>
            </a:r>
          </a:p>
          <a:p>
            <a:pPr marL="342900" lvl="0" algn="just" defTabSz="914400"/>
            <a:endParaRPr lang="ru-RU" sz="4600" i="1" dirty="0" smtClean="0">
              <a:solidFill>
                <a:prstClr val="black"/>
              </a:solidFill>
              <a:latin typeface="Times New Roman" pitchFamily="18" charset="0"/>
              <a:cs typeface="Times New Roman" pitchFamily="18" charset="0"/>
            </a:endParaRPr>
          </a:p>
          <a:p>
            <a:pPr marL="342900" lvl="0" algn="just" defTabSz="914400"/>
            <a:r>
              <a:rPr lang="ru-RU" sz="4600" b="1" i="1" dirty="0" smtClean="0">
                <a:solidFill>
                  <a:prstClr val="black"/>
                </a:solidFill>
                <a:latin typeface="Times New Roman" pitchFamily="18" charset="0"/>
                <a:cs typeface="Times New Roman" pitchFamily="18" charset="0"/>
              </a:rPr>
              <a:t>	Принимались материалы от студентов следующего характера:</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научные наработки, статьи;</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практические рекомендации;</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интересные факты;</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статистики;</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тесты по предложенной теме;</a:t>
            </a:r>
          </a:p>
          <a:p>
            <a:pPr marL="342900" lvl="0" algn="just" defTabSz="914400">
              <a:buFont typeface="Arial" pitchFamily="34" charset="0"/>
              <a:buChar char="•"/>
            </a:pPr>
            <a:r>
              <a:rPr lang="ru-RU" sz="4600" i="1" dirty="0" smtClean="0">
                <a:solidFill>
                  <a:prstClr val="black"/>
                </a:solidFill>
                <a:latin typeface="Times New Roman" pitchFamily="18" charset="0"/>
                <a:cs typeface="Times New Roman" pitchFamily="18" charset="0"/>
              </a:rPr>
              <a:t> советы, жизненные примеры известных людей.</a:t>
            </a:r>
          </a:p>
          <a:p>
            <a:pPr marL="342900" lvl="0" algn="just" defTabSz="914400"/>
            <a:endParaRPr lang="ru-RU" sz="4600" i="1" dirty="0" smtClean="0">
              <a:solidFill>
                <a:prstClr val="black"/>
              </a:solidFill>
              <a:latin typeface="Times New Roman" pitchFamily="18" charset="0"/>
              <a:cs typeface="Times New Roman" pitchFamily="18" charset="0"/>
            </a:endParaRPr>
          </a:p>
          <a:p>
            <a:pPr marL="342900" lvl="0" algn="just" defTabSz="914400"/>
            <a:r>
              <a:rPr lang="ru-RU" sz="4600" i="1" dirty="0" smtClean="0">
                <a:solidFill>
                  <a:prstClr val="black"/>
                </a:solidFill>
                <a:latin typeface="Times New Roman" pitchFamily="18" charset="0"/>
                <a:cs typeface="Times New Roman" pitchFamily="18" charset="0"/>
              </a:rPr>
              <a:t>	Все материалы (фото, текстовые документы) высылались на почты руководителей воспитательного мероприятия: Ореховой Анастасии Васильевны и Протазюк Анны Ивановны.</a:t>
            </a:r>
          </a:p>
        </p:txBody>
      </p:sp>
      <p:pic>
        <p:nvPicPr>
          <p:cNvPr id="2050" name="Picture 2" descr="Книга PNG клипарт изображения (картинки) с альфа каналом и прозрачным  фоном. Скачать бесплатно."/>
          <p:cNvPicPr>
            <a:picLocks noChangeAspect="1" noChangeArrowheads="1"/>
          </p:cNvPicPr>
          <p:nvPr/>
        </p:nvPicPr>
        <p:blipFill>
          <a:blip r:embed="rId3"/>
          <a:srcRect/>
          <a:stretch>
            <a:fillRect/>
          </a:stretch>
        </p:blipFill>
        <p:spPr bwMode="auto">
          <a:xfrm>
            <a:off x="-1040178" y="-6738694"/>
            <a:ext cx="4042059" cy="3664800"/>
          </a:xfrm>
          <a:prstGeom prst="rect">
            <a:avLst/>
          </a:prstGeom>
          <a:noFill/>
        </p:spPr>
      </p:pic>
      <p:pic>
        <p:nvPicPr>
          <p:cNvPr id="5" name="Picture 2" descr="Книга PNG клипарт изображения (картинки) с альфа каналом и прозрачным  фоном. Скачать бесплатно."/>
          <p:cNvPicPr>
            <a:picLocks noChangeAspect="1" noChangeArrowheads="1"/>
          </p:cNvPicPr>
          <p:nvPr/>
        </p:nvPicPr>
        <p:blipFill>
          <a:blip r:embed="rId3"/>
          <a:srcRect/>
          <a:stretch>
            <a:fillRect/>
          </a:stretch>
        </p:blipFill>
        <p:spPr bwMode="auto">
          <a:xfrm>
            <a:off x="6005148" y="3429001"/>
            <a:ext cx="3604846" cy="2387178"/>
          </a:xfrm>
          <a:prstGeom prst="rect">
            <a:avLst/>
          </a:prstGeom>
          <a:noFill/>
        </p:spPr>
      </p:pic>
      <p:grpSp>
        <p:nvGrpSpPr>
          <p:cNvPr id="6" name="Google Shape;117;p16"/>
          <p:cNvGrpSpPr/>
          <p:nvPr/>
        </p:nvGrpSpPr>
        <p:grpSpPr>
          <a:xfrm>
            <a:off x="0" y="0"/>
            <a:ext cx="10077450" cy="569459"/>
            <a:chOff x="0" y="135"/>
            <a:chExt cx="6348" cy="449"/>
          </a:xfrm>
        </p:grpSpPr>
        <p:pic>
          <p:nvPicPr>
            <p:cNvPr id="7" name="Google Shape;118;p16"/>
            <p:cNvPicPr preferRelativeResize="0"/>
            <p:nvPr/>
          </p:nvPicPr>
          <p:blipFill rotWithShape="1">
            <a:blip r:embed="rId4">
              <a:alphaModFix/>
            </a:blip>
            <a:srcRect/>
            <a:stretch/>
          </p:blipFill>
          <p:spPr>
            <a:xfrm>
              <a:off x="0" y="135"/>
              <a:ext cx="6348" cy="449"/>
            </a:xfrm>
            <a:prstGeom prst="rect">
              <a:avLst/>
            </a:prstGeom>
            <a:noFill/>
            <a:ln>
              <a:noFill/>
            </a:ln>
          </p:spPr>
        </p:pic>
        <p:sp>
          <p:nvSpPr>
            <p:cNvPr id="8"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9" name="Прямоугольник 8"/>
          <p:cNvSpPr/>
          <p:nvPr/>
        </p:nvSpPr>
        <p:spPr>
          <a:xfrm>
            <a:off x="1551214" y="0"/>
            <a:ext cx="4702628" cy="6531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latin typeface="Times New Roman" pitchFamily="18" charset="0"/>
                <a:cs typeface="Times New Roman" pitchFamily="18" charset="0"/>
              </a:rPr>
              <a:t>Вступление</a:t>
            </a:r>
            <a:endParaRPr lang="ru-RU" sz="2400" dirty="0">
              <a:latin typeface="Times New Roman" pitchFamily="18" charset="0"/>
              <a:cs typeface="Times New Roman" pitchFamily="18" charset="0"/>
            </a:endParaRPr>
          </a:p>
        </p:txBody>
      </p:sp>
      <p:pic>
        <p:nvPicPr>
          <p:cNvPr id="10" name="Google Shape;120;p16"/>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2"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Витамины</a:t>
            </a:r>
            <a:endParaRPr lang="ru-RU" sz="20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pic>
        <p:nvPicPr>
          <p:cNvPr id="11"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2" name="Рисунок 11" descr="1 (2).jpg"/>
          <p:cNvPicPr>
            <a:picLocks noChangeAspect="1"/>
          </p:cNvPicPr>
          <p:nvPr/>
        </p:nvPicPr>
        <p:blipFill>
          <a:blip r:embed="rId5"/>
          <a:stretch>
            <a:fillRect/>
          </a:stretch>
        </p:blipFill>
        <p:spPr>
          <a:xfrm>
            <a:off x="522514" y="849086"/>
            <a:ext cx="4235256" cy="6101415"/>
          </a:xfrm>
          <a:prstGeom prst="rect">
            <a:avLst/>
          </a:prstGeom>
        </p:spPr>
      </p:pic>
      <p:pic>
        <p:nvPicPr>
          <p:cNvPr id="13" name="Рисунок 12" descr="2 (2).jpg"/>
          <p:cNvPicPr>
            <a:picLocks noChangeAspect="1"/>
          </p:cNvPicPr>
          <p:nvPr/>
        </p:nvPicPr>
        <p:blipFill>
          <a:blip r:embed="rId6"/>
          <a:stretch>
            <a:fillRect/>
          </a:stretch>
        </p:blipFill>
        <p:spPr>
          <a:xfrm>
            <a:off x="5290275" y="865415"/>
            <a:ext cx="4229564" cy="6106432"/>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2"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Витамины</a:t>
            </a:r>
            <a:endParaRPr lang="ru-RU" sz="20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pic>
        <p:nvPicPr>
          <p:cNvPr id="11"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4" name="Рисунок 13" descr="3.jpg"/>
          <p:cNvPicPr>
            <a:picLocks noChangeAspect="1"/>
          </p:cNvPicPr>
          <p:nvPr/>
        </p:nvPicPr>
        <p:blipFill>
          <a:blip r:embed="rId5"/>
          <a:stretch>
            <a:fillRect/>
          </a:stretch>
        </p:blipFill>
        <p:spPr>
          <a:xfrm>
            <a:off x="267436" y="853784"/>
            <a:ext cx="4210592" cy="6118516"/>
          </a:xfrm>
          <a:prstGeom prst="rect">
            <a:avLst/>
          </a:prstGeom>
        </p:spPr>
      </p:pic>
      <p:pic>
        <p:nvPicPr>
          <p:cNvPr id="15" name="Рисунок 14" descr="4.jpg"/>
          <p:cNvPicPr>
            <a:picLocks noChangeAspect="1"/>
          </p:cNvPicPr>
          <p:nvPr/>
        </p:nvPicPr>
        <p:blipFill>
          <a:blip r:embed="rId6"/>
          <a:stretch>
            <a:fillRect/>
          </a:stretch>
        </p:blipFill>
        <p:spPr>
          <a:xfrm>
            <a:off x="5002719" y="898072"/>
            <a:ext cx="4211613" cy="6120000"/>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2"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Витамины</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11"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2" name="Рисунок 11" descr="5.jpg"/>
          <p:cNvPicPr>
            <a:picLocks noChangeAspect="1"/>
          </p:cNvPicPr>
          <p:nvPr/>
        </p:nvPicPr>
        <p:blipFill>
          <a:blip r:embed="rId5"/>
          <a:stretch>
            <a:fillRect/>
          </a:stretch>
        </p:blipFill>
        <p:spPr>
          <a:xfrm>
            <a:off x="359230" y="1018657"/>
            <a:ext cx="4266667" cy="6120000"/>
          </a:xfrm>
          <a:prstGeom prst="rect">
            <a:avLst/>
          </a:prstGeom>
        </p:spPr>
      </p:pic>
      <p:pic>
        <p:nvPicPr>
          <p:cNvPr id="13" name="Рисунок 12" descr="6.jpg"/>
          <p:cNvPicPr>
            <a:picLocks noChangeAspect="1"/>
          </p:cNvPicPr>
          <p:nvPr/>
        </p:nvPicPr>
        <p:blipFill>
          <a:blip r:embed="rId6"/>
          <a:stretch>
            <a:fillRect/>
          </a:stretch>
        </p:blipFill>
        <p:spPr>
          <a:xfrm>
            <a:off x="4986391" y="996042"/>
            <a:ext cx="4211613" cy="6120000"/>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2"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Витамины</a:t>
            </a:r>
            <a:endParaRPr lang="ru-RU" sz="20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pic>
        <p:nvPicPr>
          <p:cNvPr id="11"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4" name="Рисунок 13" descr="7.jpg"/>
          <p:cNvPicPr>
            <a:picLocks noChangeAspect="1"/>
          </p:cNvPicPr>
          <p:nvPr/>
        </p:nvPicPr>
        <p:blipFill>
          <a:blip r:embed="rId5"/>
          <a:stretch>
            <a:fillRect/>
          </a:stretch>
        </p:blipFill>
        <p:spPr>
          <a:xfrm>
            <a:off x="594005" y="947057"/>
            <a:ext cx="4211613" cy="6120000"/>
          </a:xfrm>
          <a:prstGeom prst="rect">
            <a:avLst/>
          </a:prstGeom>
        </p:spPr>
      </p:pic>
      <p:pic>
        <p:nvPicPr>
          <p:cNvPr id="15" name="Рисунок 14" descr="8.jpg"/>
          <p:cNvPicPr>
            <a:picLocks noChangeAspect="1"/>
          </p:cNvPicPr>
          <p:nvPr/>
        </p:nvPicPr>
        <p:blipFill>
          <a:blip r:embed="rId6"/>
          <a:stretch>
            <a:fillRect/>
          </a:stretch>
        </p:blipFill>
        <p:spPr>
          <a:xfrm>
            <a:off x="5318544" y="930728"/>
            <a:ext cx="4202575" cy="612000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
        <p:cNvGrpSpPr/>
        <p:nvPr/>
      </p:nvGrpSpPr>
      <p:grpSpPr>
        <a:xfrm>
          <a:off x="0" y="0"/>
          <a:ext cx="0" cy="0"/>
          <a:chOff x="0" y="0"/>
          <a:chExt cx="0" cy="0"/>
        </a:xfrm>
      </p:grpSpPr>
      <p:pic>
        <p:nvPicPr>
          <p:cNvPr id="27657" name="Picture 9" descr="48731"/>
          <p:cNvPicPr>
            <a:picLocks noChangeAspect="1" noChangeArrowheads="1"/>
          </p:cNvPicPr>
          <p:nvPr/>
        </p:nvPicPr>
        <p:blipFill>
          <a:blip r:embed="rId4" cstate="print"/>
          <a:srcRect l="16046" r="15602"/>
          <a:stretch>
            <a:fillRect/>
          </a:stretch>
        </p:blipFill>
        <p:spPr bwMode="auto">
          <a:xfrm>
            <a:off x="1309082" y="2864576"/>
            <a:ext cx="1221847" cy="1788476"/>
          </a:xfrm>
          <a:prstGeom prst="rect">
            <a:avLst/>
          </a:prstGeom>
          <a:ln>
            <a:noFill/>
          </a:ln>
          <a:effectLst>
            <a:softEdge rad="112500"/>
          </a:effectLst>
        </p:spPr>
      </p:pic>
      <p:pic>
        <p:nvPicPr>
          <p:cNvPr id="27656" name="Picture 8" descr="46629"/>
          <p:cNvPicPr>
            <a:picLocks noChangeAspect="1" noChangeArrowheads="1"/>
          </p:cNvPicPr>
          <p:nvPr/>
        </p:nvPicPr>
        <p:blipFill>
          <a:blip r:embed="rId5" cstate="print"/>
          <a:srcRect l="20125" r="19504"/>
          <a:stretch>
            <a:fillRect/>
          </a:stretch>
        </p:blipFill>
        <p:spPr bwMode="auto">
          <a:xfrm>
            <a:off x="8540444" y="2711271"/>
            <a:ext cx="1289356" cy="2133680"/>
          </a:xfrm>
          <a:prstGeom prst="rect">
            <a:avLst/>
          </a:prstGeom>
          <a:ln>
            <a:noFill/>
          </a:ln>
          <a:effectLst>
            <a:softEdge rad="112500"/>
          </a:effectLst>
        </p:spPr>
      </p:pic>
      <p:pic>
        <p:nvPicPr>
          <p:cNvPr id="27655" name="Picture 7" descr="45312"/>
          <p:cNvPicPr>
            <a:picLocks noChangeAspect="1" noChangeArrowheads="1"/>
          </p:cNvPicPr>
          <p:nvPr/>
        </p:nvPicPr>
        <p:blipFill>
          <a:blip r:embed="rId6" cstate="print"/>
          <a:srcRect/>
          <a:stretch>
            <a:fillRect/>
          </a:stretch>
        </p:blipFill>
        <p:spPr bwMode="auto">
          <a:xfrm>
            <a:off x="8764840" y="286987"/>
            <a:ext cx="958763" cy="2439883"/>
          </a:xfrm>
          <a:prstGeom prst="rect">
            <a:avLst/>
          </a:prstGeom>
          <a:ln>
            <a:noFill/>
          </a:ln>
          <a:effectLst>
            <a:softEdge rad="112500"/>
          </a:effectLst>
        </p:spPr>
      </p:pic>
      <p:pic>
        <p:nvPicPr>
          <p:cNvPr id="27658" name="Picture 10" descr="46756"/>
          <p:cNvPicPr>
            <a:picLocks noChangeAspect="1" noChangeArrowheads="1"/>
          </p:cNvPicPr>
          <p:nvPr/>
        </p:nvPicPr>
        <p:blipFill>
          <a:blip r:embed="rId7" cstate="print"/>
          <a:srcRect l="28192" r="27571"/>
          <a:stretch>
            <a:fillRect/>
          </a:stretch>
        </p:blipFill>
        <p:spPr bwMode="auto">
          <a:xfrm>
            <a:off x="359230" y="4255817"/>
            <a:ext cx="1130114" cy="2554692"/>
          </a:xfrm>
          <a:prstGeom prst="rect">
            <a:avLst/>
          </a:prstGeom>
          <a:ln>
            <a:noFill/>
          </a:ln>
          <a:effectLst>
            <a:softEdge rad="112500"/>
          </a:effectLst>
        </p:spPr>
      </p:pic>
      <p:pic>
        <p:nvPicPr>
          <p:cNvPr id="27659" name="Picture 11" descr="45663"/>
          <p:cNvPicPr>
            <a:picLocks noChangeAspect="1" noChangeArrowheads="1"/>
          </p:cNvPicPr>
          <p:nvPr/>
        </p:nvPicPr>
        <p:blipFill>
          <a:blip r:embed="rId8" cstate="print"/>
          <a:srcRect l="24113" r="23671"/>
          <a:stretch>
            <a:fillRect/>
          </a:stretch>
        </p:blipFill>
        <p:spPr bwMode="auto">
          <a:xfrm>
            <a:off x="357022" y="972910"/>
            <a:ext cx="1177864" cy="2252204"/>
          </a:xfrm>
          <a:prstGeom prst="rect">
            <a:avLst/>
          </a:prstGeom>
          <a:ln>
            <a:noFill/>
          </a:ln>
          <a:effectLst>
            <a:softEdge rad="112500"/>
          </a:effectLst>
        </p:spPr>
      </p:pic>
      <p:pic>
        <p:nvPicPr>
          <p:cNvPr id="27660" name="Picture 12" descr="49172"/>
          <p:cNvPicPr>
            <a:picLocks noChangeAspect="1" noChangeArrowheads="1"/>
          </p:cNvPicPr>
          <p:nvPr/>
        </p:nvPicPr>
        <p:blipFill>
          <a:blip r:embed="rId9" cstate="print"/>
          <a:srcRect/>
          <a:stretch>
            <a:fillRect/>
          </a:stretch>
        </p:blipFill>
        <p:spPr bwMode="auto">
          <a:xfrm>
            <a:off x="8648968" y="4392386"/>
            <a:ext cx="1011259" cy="2642312"/>
          </a:xfrm>
          <a:prstGeom prst="rect">
            <a:avLst/>
          </a:prstGeom>
          <a:ln>
            <a:noFill/>
          </a:ln>
          <a:effectLst>
            <a:softEdge rad="112500"/>
          </a:effectLst>
        </p:spPr>
      </p:pic>
      <p:sp>
        <p:nvSpPr>
          <p:cNvPr id="27662" name="Rectangle 14"/>
          <p:cNvSpPr>
            <a:spLocks noChangeArrowheads="1"/>
          </p:cNvSpPr>
          <p:nvPr/>
        </p:nvSpPr>
        <p:spPr bwMode="auto">
          <a:xfrm>
            <a:off x="1845129" y="1009265"/>
            <a:ext cx="6664020" cy="1794549"/>
          </a:xfrm>
          <a:prstGeom prst="rect">
            <a:avLst/>
          </a:prstGeom>
          <a:noFill/>
          <a:ln w="9525">
            <a:noFill/>
            <a:miter lim="800000"/>
            <a:headEnd/>
            <a:tailEnd/>
          </a:ln>
        </p:spPr>
        <p:txBody>
          <a:bodyPr wrap="square" lIns="100794" tIns="50397" rIns="100794" bIns="50397" anchor="ctr">
            <a:spAutoFit/>
          </a:bodyPr>
          <a:lstStyle/>
          <a:p>
            <a:pPr algn="just"/>
            <a:r>
              <a:rPr lang="ru-RU" sz="2200" i="1" dirty="0" smtClean="0">
                <a:latin typeface="Times New Roman" pitchFamily="18" charset="0"/>
                <a:cs typeface="Times New Roman" pitchFamily="18" charset="0"/>
              </a:rPr>
              <a:t>Многие </a:t>
            </a:r>
            <a:r>
              <a:rPr lang="ru-RU" sz="2200" i="1" dirty="0">
                <a:latin typeface="Times New Roman" pitchFamily="18" charset="0"/>
                <a:cs typeface="Times New Roman" pitchFamily="18" charset="0"/>
              </a:rPr>
              <a:t>из них содержат </a:t>
            </a:r>
            <a:r>
              <a:rPr lang="ru-RU" sz="2200" b="1" i="1" dirty="0" err="1">
                <a:latin typeface="Times New Roman" pitchFamily="18" charset="0"/>
                <a:cs typeface="Times New Roman" pitchFamily="18" charset="0"/>
              </a:rPr>
              <a:t>аспартам</a:t>
            </a:r>
            <a:r>
              <a:rPr lang="ru-RU" sz="2200" i="1" dirty="0">
                <a:latin typeface="Times New Roman" pitchFamily="18" charset="0"/>
                <a:cs typeface="Times New Roman" pitchFamily="18" charset="0"/>
              </a:rPr>
              <a:t> (бойтесь Е951), </a:t>
            </a:r>
            <a:r>
              <a:rPr lang="ru-RU" sz="2200" b="1" i="1" dirty="0">
                <a:latin typeface="Times New Roman" pitchFamily="18" charset="0"/>
                <a:cs typeface="Times New Roman" pitchFamily="18" charset="0"/>
              </a:rPr>
              <a:t>синтетический </a:t>
            </a:r>
            <a:r>
              <a:rPr lang="ru-RU" sz="2200" b="1" i="1" dirty="0" err="1">
                <a:latin typeface="Times New Roman" pitchFamily="18" charset="0"/>
                <a:cs typeface="Times New Roman" pitchFamily="18" charset="0"/>
              </a:rPr>
              <a:t>сахарозаменитель</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На данный момент официально не рекомендован в Евросоюзе детям, и полностью запрещен к использованию в детском питании до 4-х лет (Директива 94/35/EC</a:t>
            </a:r>
            <a:r>
              <a:rPr lang="ru-RU" sz="2200" i="1" dirty="0" smtClean="0">
                <a:latin typeface="Times New Roman" pitchFamily="18" charset="0"/>
                <a:cs typeface="Times New Roman" pitchFamily="18" charset="0"/>
              </a:rPr>
              <a:t>)</a:t>
            </a:r>
            <a:endParaRPr lang="ru-RU" sz="2200" i="1" dirty="0">
              <a:latin typeface="Times New Roman" pitchFamily="18" charset="0"/>
              <a:cs typeface="Times New Roman" pitchFamily="18" charset="0"/>
            </a:endParaRPr>
          </a:p>
        </p:txBody>
      </p:sp>
      <p:sp>
        <p:nvSpPr>
          <p:cNvPr id="27663" name="Rectangle 15"/>
          <p:cNvSpPr>
            <a:spLocks noChangeArrowheads="1"/>
          </p:cNvSpPr>
          <p:nvPr/>
        </p:nvSpPr>
        <p:spPr bwMode="auto">
          <a:xfrm>
            <a:off x="2596244" y="3127679"/>
            <a:ext cx="5695246" cy="1455995"/>
          </a:xfrm>
          <a:prstGeom prst="rect">
            <a:avLst/>
          </a:prstGeom>
          <a:noFill/>
          <a:ln w="9525">
            <a:noFill/>
            <a:miter lim="800000"/>
            <a:headEnd/>
            <a:tailEnd/>
          </a:ln>
        </p:spPr>
        <p:txBody>
          <a:bodyPr wrap="square" lIns="100794" tIns="50397" rIns="100794" bIns="50397" anchor="ctr">
            <a:spAutoFit/>
          </a:bodyPr>
          <a:lstStyle/>
          <a:p>
            <a:pPr algn="just"/>
            <a:r>
              <a:rPr lang="ru-RU" sz="2200" b="1" i="1" dirty="0" err="1" smtClean="0">
                <a:latin typeface="Times New Roman" pitchFamily="18" charset="0"/>
                <a:cs typeface="Times New Roman" pitchFamily="18" charset="0"/>
              </a:rPr>
              <a:t>Бензоат</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натрия или C</a:t>
            </a:r>
            <a:r>
              <a:rPr lang="en-US" sz="2200" i="1" baseline="-25000" dirty="0">
                <a:latin typeface="Times New Roman" pitchFamily="18" charset="0"/>
                <a:cs typeface="Times New Roman" pitchFamily="18" charset="0"/>
              </a:rPr>
              <a:t>6</a:t>
            </a:r>
            <a:r>
              <a:rPr lang="ru-RU" sz="2200" i="1" dirty="0">
                <a:latin typeface="Times New Roman" pitchFamily="18" charset="0"/>
                <a:cs typeface="Times New Roman" pitchFamily="18" charset="0"/>
              </a:rPr>
              <a:t>H</a:t>
            </a:r>
            <a:r>
              <a:rPr lang="ru-RU" sz="2200" i="1" baseline="-25000" dirty="0">
                <a:latin typeface="Times New Roman" pitchFamily="18" charset="0"/>
                <a:cs typeface="Times New Roman" pitchFamily="18" charset="0"/>
              </a:rPr>
              <a:t>5</a:t>
            </a:r>
            <a:r>
              <a:rPr lang="ru-RU" sz="2200" i="1" dirty="0">
                <a:latin typeface="Times New Roman" pitchFamily="18" charset="0"/>
                <a:cs typeface="Times New Roman" pitchFamily="18" charset="0"/>
              </a:rPr>
              <a:t>COONa (бойтесь Е211). Вообще это лекарство от кашля (отхаркивающее). Используется как </a:t>
            </a:r>
            <a:r>
              <a:rPr lang="ru-RU" sz="2200" i="1" dirty="0" smtClean="0">
                <a:latin typeface="Times New Roman" pitchFamily="18" charset="0"/>
                <a:cs typeface="Times New Roman" pitchFamily="18" charset="0"/>
              </a:rPr>
              <a:t>консервант</a:t>
            </a:r>
            <a:endParaRPr lang="ru-RU" sz="2200" i="1" dirty="0">
              <a:latin typeface="Times New Roman" pitchFamily="18" charset="0"/>
              <a:cs typeface="Times New Roman" pitchFamily="18" charset="0"/>
            </a:endParaRPr>
          </a:p>
        </p:txBody>
      </p:sp>
      <p:sp>
        <p:nvSpPr>
          <p:cNvPr id="27664" name="Rectangle 16"/>
          <p:cNvSpPr>
            <a:spLocks noChangeArrowheads="1"/>
          </p:cNvSpPr>
          <p:nvPr/>
        </p:nvSpPr>
        <p:spPr bwMode="auto">
          <a:xfrm>
            <a:off x="1468342" y="4898886"/>
            <a:ext cx="7143943" cy="1455995"/>
          </a:xfrm>
          <a:prstGeom prst="rect">
            <a:avLst/>
          </a:prstGeom>
          <a:noFill/>
          <a:ln w="9525">
            <a:noFill/>
            <a:miter lim="800000"/>
            <a:headEnd/>
            <a:tailEnd/>
          </a:ln>
        </p:spPr>
        <p:txBody>
          <a:bodyPr lIns="100794" tIns="50397" rIns="100794" bIns="50397" anchor="ctr">
            <a:spAutoFit/>
          </a:bodyPr>
          <a:lstStyle/>
          <a:p>
            <a:pPr algn="ctr"/>
            <a:r>
              <a:rPr lang="ru-RU" sz="2200" b="1" i="1" dirty="0" smtClean="0">
                <a:latin typeface="Times New Roman" pitchFamily="18" charset="0"/>
                <a:cs typeface="Times New Roman" pitchFamily="18" charset="0"/>
              </a:rPr>
              <a:t>О</a:t>
            </a:r>
            <a:r>
              <a:rPr lang="ru-RU" sz="2200" b="1" i="1" dirty="0" smtClean="0">
                <a:latin typeface="Times New Roman" pitchFamily="18" charset="0"/>
                <a:cs typeface="Times New Roman" pitchFamily="18" charset="0"/>
              </a:rPr>
              <a:t>ртофосфорная </a:t>
            </a:r>
            <a:r>
              <a:rPr lang="ru-RU" sz="2200" b="1" i="1" dirty="0">
                <a:latin typeface="Times New Roman" pitchFamily="18" charset="0"/>
                <a:cs typeface="Times New Roman" pitchFamily="18" charset="0"/>
              </a:rPr>
              <a:t>кислота </a:t>
            </a:r>
            <a:r>
              <a:rPr lang="ru-RU" sz="2200" i="1" dirty="0" smtClean="0">
                <a:latin typeface="Times New Roman" pitchFamily="18" charset="0"/>
                <a:cs typeface="Times New Roman" pitchFamily="18" charset="0"/>
              </a:rPr>
              <a:t>(</a:t>
            </a:r>
            <a:r>
              <a:rPr lang="ru-RU" sz="2200" i="1" dirty="0" smtClean="0">
                <a:latin typeface="Times New Roman" pitchFamily="18" charset="0"/>
                <a:cs typeface="Times New Roman" pitchFamily="18" charset="0"/>
              </a:rPr>
              <a:t>избегайте</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E338), химическая формула:</a:t>
            </a:r>
            <a:r>
              <a:rPr lang="en-US" sz="2200" i="1" dirty="0">
                <a:latin typeface="Times New Roman" pitchFamily="18" charset="0"/>
                <a:cs typeface="Times New Roman" pitchFamily="18" charset="0"/>
              </a:rPr>
              <a:t>             </a:t>
            </a:r>
            <a:r>
              <a:rPr lang="ru-RU" sz="2200" i="1" dirty="0">
                <a:latin typeface="Times New Roman" pitchFamily="18" charset="0"/>
                <a:cs typeface="Times New Roman" pitchFamily="18" charset="0"/>
              </a:rPr>
              <a:t>. Пищевую ортофосфорную кислоту применяют в производстве газированной воды. Ее </a:t>
            </a:r>
            <a:r>
              <a:rPr lang="ru-RU" sz="2200" i="1" dirty="0" err="1">
                <a:latin typeface="Times New Roman" pitchFamily="18" charset="0"/>
                <a:cs typeface="Times New Roman" pitchFamily="18" charset="0"/>
              </a:rPr>
              <a:t>рН</a:t>
            </a:r>
            <a:r>
              <a:rPr lang="ru-RU" sz="2200" i="1" dirty="0">
                <a:latin typeface="Times New Roman" pitchFamily="18" charset="0"/>
                <a:cs typeface="Times New Roman" pitchFamily="18" charset="0"/>
              </a:rPr>
              <a:t> равен 2.8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химический растворитель). </a:t>
            </a:r>
          </a:p>
        </p:txBody>
      </p:sp>
      <p:graphicFrame>
        <p:nvGraphicFramePr>
          <p:cNvPr id="27666" name="Object 18"/>
          <p:cNvGraphicFramePr>
            <a:graphicFrameLocks noChangeAspect="1"/>
          </p:cNvGraphicFramePr>
          <p:nvPr/>
        </p:nvGraphicFramePr>
        <p:xfrm>
          <a:off x="2975999" y="5341301"/>
          <a:ext cx="873305" cy="397232"/>
        </p:xfrm>
        <a:graphic>
          <a:graphicData uri="http://schemas.openxmlformats.org/presentationml/2006/ole">
            <p:oleObj spid="_x0000_s1026" name="Формула" r:id="rId10" imgW="469900" imgH="228600" progId="Equation.3">
              <p:embed/>
            </p:oleObj>
          </a:graphicData>
        </a:graphic>
      </p:graphicFrame>
      <p:pic>
        <p:nvPicPr>
          <p:cNvPr id="13" name="Google Shape;159;p19"/>
          <p:cNvPicPr preferRelativeResize="0"/>
          <p:nvPr/>
        </p:nvPicPr>
        <p:blipFill rotWithShape="1">
          <a:blip r:embed="rId11">
            <a:alphaModFix/>
          </a:blip>
          <a:srcRect/>
          <a:stretch/>
        </p:blipFill>
        <p:spPr>
          <a:xfrm>
            <a:off x="8135938" y="6983413"/>
            <a:ext cx="1944687" cy="576262"/>
          </a:xfrm>
          <a:prstGeom prst="rect">
            <a:avLst/>
          </a:prstGeom>
          <a:noFill/>
          <a:ln>
            <a:noFill/>
          </a:ln>
        </p:spPr>
      </p:pic>
      <p:grpSp>
        <p:nvGrpSpPr>
          <p:cNvPr id="14" name="Google Shape;198;p22"/>
          <p:cNvGrpSpPr/>
          <p:nvPr/>
        </p:nvGrpSpPr>
        <p:grpSpPr>
          <a:xfrm>
            <a:off x="3175" y="0"/>
            <a:ext cx="10077450" cy="712787"/>
            <a:chOff x="0" y="135"/>
            <a:chExt cx="6348" cy="449"/>
          </a:xfrm>
        </p:grpSpPr>
        <p:pic>
          <p:nvPicPr>
            <p:cNvPr id="15" name="Google Shape;199;p22"/>
            <p:cNvPicPr preferRelativeResize="0"/>
            <p:nvPr/>
          </p:nvPicPr>
          <p:blipFill rotWithShape="1">
            <a:blip r:embed="rId12">
              <a:alphaModFix/>
            </a:blip>
            <a:srcRect/>
            <a:stretch/>
          </p:blipFill>
          <p:spPr>
            <a:xfrm>
              <a:off x="0" y="135"/>
              <a:ext cx="6348" cy="449"/>
            </a:xfrm>
            <a:prstGeom prst="rect">
              <a:avLst/>
            </a:prstGeom>
            <a:noFill/>
            <a:ln>
              <a:noFill/>
            </a:ln>
          </p:spPr>
        </p:pic>
        <p:sp>
          <p:nvSpPr>
            <p:cNvPr id="16"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7" name="Google Shape;161;p19"/>
          <p:cNvSpPr txBox="1"/>
          <p:nvPr/>
        </p:nvSpPr>
        <p:spPr>
          <a:xfrm>
            <a:off x="0" y="256415"/>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	Что мы пьем?</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 calcmode="lin" valueType="num">
                                      <p:cBhvr additive="base">
                                        <p:cTn id="7" dur="1000" fill="hold"/>
                                        <p:tgtEl>
                                          <p:spTgt spid="27659"/>
                                        </p:tgtEl>
                                        <p:attrNameLst>
                                          <p:attrName>ppt_x</p:attrName>
                                        </p:attrNameLst>
                                      </p:cBhvr>
                                      <p:tavLst>
                                        <p:tav tm="0">
                                          <p:val>
                                            <p:strVal val="#ppt_x"/>
                                          </p:val>
                                        </p:tav>
                                        <p:tav tm="100000">
                                          <p:val>
                                            <p:strVal val="#ppt_x"/>
                                          </p:val>
                                        </p:tav>
                                      </p:tavLst>
                                    </p:anim>
                                    <p:anim calcmode="lin" valueType="num">
                                      <p:cBhvr additive="base">
                                        <p:cTn id="8" dur="1000" fill="hold"/>
                                        <p:tgtEl>
                                          <p:spTgt spid="2765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7657"/>
                                        </p:tgtEl>
                                        <p:attrNameLst>
                                          <p:attrName>style.visibility</p:attrName>
                                        </p:attrNameLst>
                                      </p:cBhvr>
                                      <p:to>
                                        <p:strVal val="visible"/>
                                      </p:to>
                                    </p:set>
                                    <p:anim calcmode="lin" valueType="num">
                                      <p:cBhvr additive="base">
                                        <p:cTn id="12" dur="1000" fill="hold"/>
                                        <p:tgtEl>
                                          <p:spTgt spid="27657"/>
                                        </p:tgtEl>
                                        <p:attrNameLst>
                                          <p:attrName>ppt_x</p:attrName>
                                        </p:attrNameLst>
                                      </p:cBhvr>
                                      <p:tavLst>
                                        <p:tav tm="0">
                                          <p:val>
                                            <p:strVal val="1+#ppt_w/2"/>
                                          </p:val>
                                        </p:tav>
                                        <p:tav tm="100000">
                                          <p:val>
                                            <p:strVal val="#ppt_x"/>
                                          </p:val>
                                        </p:tav>
                                      </p:tavLst>
                                    </p:anim>
                                    <p:anim calcmode="lin" valueType="num">
                                      <p:cBhvr additive="base">
                                        <p:cTn id="13" dur="1000" fill="hold"/>
                                        <p:tgtEl>
                                          <p:spTgt spid="2765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7656"/>
                                        </p:tgtEl>
                                        <p:attrNameLst>
                                          <p:attrName>style.visibility</p:attrName>
                                        </p:attrNameLst>
                                      </p:cBhvr>
                                      <p:to>
                                        <p:strVal val="visible"/>
                                      </p:to>
                                    </p:set>
                                    <p:anim calcmode="lin" valueType="num">
                                      <p:cBhvr additive="base">
                                        <p:cTn id="16" dur="1000" fill="hold"/>
                                        <p:tgtEl>
                                          <p:spTgt spid="27656"/>
                                        </p:tgtEl>
                                        <p:attrNameLst>
                                          <p:attrName>ppt_x</p:attrName>
                                        </p:attrNameLst>
                                      </p:cBhvr>
                                      <p:tavLst>
                                        <p:tav tm="0">
                                          <p:val>
                                            <p:strVal val="0-#ppt_w/2"/>
                                          </p:val>
                                        </p:tav>
                                        <p:tav tm="100000">
                                          <p:val>
                                            <p:strVal val="#ppt_x"/>
                                          </p:val>
                                        </p:tav>
                                      </p:tavLst>
                                    </p:anim>
                                    <p:anim calcmode="lin" valueType="num">
                                      <p:cBhvr additive="base">
                                        <p:cTn id="17" dur="1000" fill="hold"/>
                                        <p:tgtEl>
                                          <p:spTgt spid="27656"/>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12" fill="hold" nodeType="afterEffect">
                                  <p:stCondLst>
                                    <p:cond delay="0"/>
                                  </p:stCondLst>
                                  <p:childTnLst>
                                    <p:set>
                                      <p:cBhvr>
                                        <p:cTn id="20" dur="1" fill="hold">
                                          <p:stCondLst>
                                            <p:cond delay="0"/>
                                          </p:stCondLst>
                                        </p:cTn>
                                        <p:tgtEl>
                                          <p:spTgt spid="27655"/>
                                        </p:tgtEl>
                                        <p:attrNameLst>
                                          <p:attrName>style.visibility</p:attrName>
                                        </p:attrNameLst>
                                      </p:cBhvr>
                                      <p:to>
                                        <p:strVal val="visible"/>
                                      </p:to>
                                    </p:set>
                                    <p:anim calcmode="lin" valueType="num">
                                      <p:cBhvr additive="base">
                                        <p:cTn id="21" dur="2000" fill="hold"/>
                                        <p:tgtEl>
                                          <p:spTgt spid="27655"/>
                                        </p:tgtEl>
                                        <p:attrNameLst>
                                          <p:attrName>ppt_x</p:attrName>
                                        </p:attrNameLst>
                                      </p:cBhvr>
                                      <p:tavLst>
                                        <p:tav tm="0">
                                          <p:val>
                                            <p:strVal val="0-#ppt_w/2"/>
                                          </p:val>
                                        </p:tav>
                                        <p:tav tm="100000">
                                          <p:val>
                                            <p:strVal val="#ppt_x"/>
                                          </p:val>
                                        </p:tav>
                                      </p:tavLst>
                                    </p:anim>
                                    <p:anim calcmode="lin" valueType="num">
                                      <p:cBhvr additive="base">
                                        <p:cTn id="22" dur="2000" fill="hold"/>
                                        <p:tgtEl>
                                          <p:spTgt spid="27655"/>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27658"/>
                                        </p:tgtEl>
                                        <p:attrNameLst>
                                          <p:attrName>style.visibility</p:attrName>
                                        </p:attrNameLst>
                                      </p:cBhvr>
                                      <p:to>
                                        <p:strVal val="visible"/>
                                      </p:to>
                                    </p:set>
                                    <p:anim calcmode="lin" valueType="num">
                                      <p:cBhvr additive="base">
                                        <p:cTn id="25" dur="2000" fill="hold"/>
                                        <p:tgtEl>
                                          <p:spTgt spid="27658"/>
                                        </p:tgtEl>
                                        <p:attrNameLst>
                                          <p:attrName>ppt_x</p:attrName>
                                        </p:attrNameLst>
                                      </p:cBhvr>
                                      <p:tavLst>
                                        <p:tav tm="0">
                                          <p:val>
                                            <p:strVal val="1+#ppt_w/2"/>
                                          </p:val>
                                        </p:tav>
                                        <p:tav tm="100000">
                                          <p:val>
                                            <p:strVal val="#ppt_x"/>
                                          </p:val>
                                        </p:tav>
                                      </p:tavLst>
                                    </p:anim>
                                    <p:anim calcmode="lin" valueType="num">
                                      <p:cBhvr additive="base">
                                        <p:cTn id="26" dur="2000" fill="hold"/>
                                        <p:tgtEl>
                                          <p:spTgt spid="27658"/>
                                        </p:tgtEl>
                                        <p:attrNameLst>
                                          <p:attrName>ppt_y</p:attrName>
                                        </p:attrNameLst>
                                      </p:cBhvr>
                                      <p:tavLst>
                                        <p:tav tm="0">
                                          <p:val>
                                            <p:strVal val="1+#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27660"/>
                                        </p:tgtEl>
                                        <p:attrNameLst>
                                          <p:attrName>style.visibility</p:attrName>
                                        </p:attrNameLst>
                                      </p:cBhvr>
                                      <p:to>
                                        <p:strVal val="visible"/>
                                      </p:to>
                                    </p:set>
                                    <p:anim calcmode="lin" valueType="num">
                                      <p:cBhvr additive="base">
                                        <p:cTn id="29" dur="2000" fill="hold"/>
                                        <p:tgtEl>
                                          <p:spTgt spid="27660"/>
                                        </p:tgtEl>
                                        <p:attrNameLst>
                                          <p:attrName>ppt_x</p:attrName>
                                        </p:attrNameLst>
                                      </p:cBhvr>
                                      <p:tavLst>
                                        <p:tav tm="0">
                                          <p:val>
                                            <p:strVal val="0-#ppt_w/2"/>
                                          </p:val>
                                        </p:tav>
                                        <p:tav tm="100000">
                                          <p:val>
                                            <p:strVal val="#ppt_x"/>
                                          </p:val>
                                        </p:tav>
                                      </p:tavLst>
                                    </p:anim>
                                    <p:anim calcmode="lin" valueType="num">
                                      <p:cBhvr additive="base">
                                        <p:cTn id="30" dur="2000" fill="hold"/>
                                        <p:tgtEl>
                                          <p:spTgt spid="27660"/>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7662">
                                            <p:txEl>
                                              <p:pRg st="0" end="0"/>
                                            </p:txEl>
                                          </p:spTgt>
                                        </p:tgtEl>
                                        <p:attrNameLst>
                                          <p:attrName>style.visibility</p:attrName>
                                        </p:attrNameLst>
                                      </p:cBhvr>
                                      <p:to>
                                        <p:strVal val="visible"/>
                                      </p:to>
                                    </p:set>
                                    <p:animEffect transition="in" filter="wipe(up)">
                                      <p:cBhvr>
                                        <p:cTn id="35" dur="500"/>
                                        <p:tgtEl>
                                          <p:spTgt spid="2766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7663">
                                            <p:txEl>
                                              <p:pRg st="0" end="0"/>
                                            </p:txEl>
                                          </p:spTgt>
                                        </p:tgtEl>
                                        <p:attrNameLst>
                                          <p:attrName>style.visibility</p:attrName>
                                        </p:attrNameLst>
                                      </p:cBhvr>
                                      <p:to>
                                        <p:strVal val="visible"/>
                                      </p:to>
                                    </p:set>
                                    <p:animEffect transition="in" filter="wipe(up)">
                                      <p:cBhvr>
                                        <p:cTn id="40" dur="500"/>
                                        <p:tgtEl>
                                          <p:spTgt spid="2766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7664">
                                            <p:txEl>
                                              <p:pRg st="0" end="0"/>
                                            </p:txEl>
                                          </p:spTgt>
                                        </p:tgtEl>
                                        <p:attrNameLst>
                                          <p:attrName>style.visibility</p:attrName>
                                        </p:attrNameLst>
                                      </p:cBhvr>
                                      <p:to>
                                        <p:strVal val="visible"/>
                                      </p:to>
                                    </p:set>
                                    <p:animEffect transition="in" filter="wipe(up)">
                                      <p:cBhvr>
                                        <p:cTn id="45" dur="500"/>
                                        <p:tgtEl>
                                          <p:spTgt spid="27664">
                                            <p:txEl>
                                              <p:pRg st="0" end="0"/>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27666"/>
                                        </p:tgtEl>
                                        <p:attrNameLst>
                                          <p:attrName>style.visibility</p:attrName>
                                        </p:attrNameLst>
                                      </p:cBhvr>
                                      <p:to>
                                        <p:strVal val="visible"/>
                                      </p:to>
                                    </p:set>
                                    <p:animEffect transition="in" filter="wipe(down)">
                                      <p:cBhvr>
                                        <p:cTn id="48" dur="500"/>
                                        <p:tgtEl>
                                          <p:spTgt spid="27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6000" r="-26000"/>
          </a:stretch>
        </a:blipFill>
        <a:effectLst/>
      </p:bgPr>
    </p:bg>
    <p:spTree>
      <p:nvGrpSpPr>
        <p:cNvPr id="1" name=""/>
        <p:cNvGrpSpPr/>
        <p:nvPr/>
      </p:nvGrpSpPr>
      <p:grpSpPr>
        <a:xfrm>
          <a:off x="0" y="0"/>
          <a:ext cx="0" cy="0"/>
          <a:chOff x="0" y="0"/>
          <a:chExt cx="0" cy="0"/>
        </a:xfrm>
      </p:grpSpPr>
      <p:pic>
        <p:nvPicPr>
          <p:cNvPr id="58370" name="Picture 2" descr="46629"/>
          <p:cNvPicPr>
            <a:picLocks noChangeAspect="1" noChangeArrowheads="1"/>
          </p:cNvPicPr>
          <p:nvPr/>
        </p:nvPicPr>
        <p:blipFill>
          <a:blip r:embed="rId3" cstate="print"/>
          <a:srcRect l="20125" r="19504"/>
          <a:stretch>
            <a:fillRect/>
          </a:stretch>
        </p:blipFill>
        <p:spPr bwMode="auto">
          <a:xfrm>
            <a:off x="244929" y="739699"/>
            <a:ext cx="2122714" cy="3513729"/>
          </a:xfrm>
          <a:prstGeom prst="rect">
            <a:avLst/>
          </a:prstGeom>
          <a:ln>
            <a:noFill/>
          </a:ln>
          <a:effectLst>
            <a:softEdge rad="112500"/>
          </a:effectLst>
        </p:spPr>
      </p:pic>
      <p:sp>
        <p:nvSpPr>
          <p:cNvPr id="10243" name="Rectangle 3"/>
          <p:cNvSpPr>
            <a:spLocks noChangeArrowheads="1"/>
          </p:cNvSpPr>
          <p:nvPr/>
        </p:nvSpPr>
        <p:spPr bwMode="auto">
          <a:xfrm>
            <a:off x="754298" y="4574304"/>
            <a:ext cx="8572031" cy="378777"/>
          </a:xfrm>
          <a:prstGeom prst="rect">
            <a:avLst/>
          </a:prstGeom>
          <a:noFill/>
          <a:ln w="9525">
            <a:noFill/>
            <a:miter lim="800000"/>
            <a:headEnd/>
            <a:tailEnd/>
          </a:ln>
        </p:spPr>
        <p:txBody>
          <a:bodyPr lIns="100794" tIns="50397" rIns="100794" bIns="50397">
            <a:spAutoFit/>
          </a:bodyPr>
          <a:lstStyle/>
          <a:p>
            <a:pPr eaLnBrk="0" hangingPunct="0"/>
            <a:endParaRPr lang="ru-RU"/>
          </a:p>
        </p:txBody>
      </p:sp>
      <p:sp>
        <p:nvSpPr>
          <p:cNvPr id="10245" name="Rectangle 6"/>
          <p:cNvSpPr>
            <a:spLocks noChangeArrowheads="1"/>
          </p:cNvSpPr>
          <p:nvPr/>
        </p:nvSpPr>
        <p:spPr bwMode="auto">
          <a:xfrm>
            <a:off x="2387744" y="1028700"/>
            <a:ext cx="7393070" cy="5857200"/>
          </a:xfrm>
          <a:prstGeom prst="rect">
            <a:avLst/>
          </a:prstGeom>
          <a:noFill/>
          <a:ln w="9525">
            <a:noFill/>
            <a:miter lim="800000"/>
            <a:headEnd/>
            <a:tailEnd/>
          </a:ln>
        </p:spPr>
        <p:txBody>
          <a:bodyPr wrap="square" lIns="100794" tIns="50397" rIns="100794" bIns="50397">
            <a:spAutoFit/>
          </a:bodyPr>
          <a:lstStyle/>
          <a:p>
            <a:pPr algn="just"/>
            <a:r>
              <a:rPr lang="ru-RU" sz="2200" dirty="0" smtClean="0">
                <a:latin typeface="Times New Roman" pitchFamily="18" charset="0"/>
                <a:cs typeface="Times New Roman" pitchFamily="18" charset="0"/>
              </a:rPr>
              <a:t>     История кока колы утверждает, что</a:t>
            </a:r>
            <a:r>
              <a:rPr lang="en-US" sz="22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если положить в тарелку с кока колой стейк, то через 2 дня вы его там не найдете. Он растворится.</a:t>
            </a:r>
          </a:p>
          <a:p>
            <a:pPr algn="just"/>
            <a:r>
              <a:rPr lang="ru-RU" sz="2200" dirty="0" smtClean="0">
                <a:latin typeface="Times New Roman" pitchFamily="18" charset="0"/>
                <a:cs typeface="Times New Roman" pitchFamily="18" charset="0"/>
              </a:rPr>
              <a:t>      Чтобы раскрутить заржавевший болт, смочите тряпку кока колой и обмотайте ею болт на несколько минут. </a:t>
            </a:r>
          </a:p>
          <a:p>
            <a:pPr algn="just"/>
            <a:r>
              <a:rPr lang="ru-RU" sz="2200" dirty="0" smtClean="0">
                <a:latin typeface="Times New Roman" pitchFamily="18" charset="0"/>
                <a:cs typeface="Times New Roman" pitchFamily="18" charset="0"/>
              </a:rPr>
              <a:t>       Чтобы очистить одежду от загрязнения, вылейте банку кока колы на груду грязной одежды, добавьте стиральный порошок и постирайте в машине как обычно. Кола поможет избавиться от пятен. </a:t>
            </a:r>
          </a:p>
          <a:p>
            <a:pPr algn="just"/>
            <a:r>
              <a:rPr lang="ru-RU" sz="2200" b="1" dirty="0" smtClean="0">
                <a:latin typeface="Times New Roman" pitchFamily="18" charset="0"/>
                <a:cs typeface="Times New Roman" pitchFamily="18" charset="0"/>
              </a:rPr>
              <a:t>      О составе кока колы</a:t>
            </a:r>
            <a:r>
              <a:rPr lang="ru-RU" sz="2200" dirty="0" smtClean="0">
                <a:latin typeface="Times New Roman" pitchFamily="18" charset="0"/>
                <a:cs typeface="Times New Roman" pitchFamily="18" charset="0"/>
              </a:rPr>
              <a:t>. Активный ингредиент кока   колы ‒ фосфорная кислота. ЕерН равен 2.8. За 4 дня он может растворить ваши ногти. </a:t>
            </a:r>
          </a:p>
          <a:p>
            <a:pPr algn="just"/>
            <a:r>
              <a:rPr lang="ru-RU" sz="2200" dirty="0" smtClean="0">
                <a:latin typeface="Times New Roman" pitchFamily="18" charset="0"/>
                <a:cs typeface="Times New Roman" pitchFamily="18" charset="0"/>
              </a:rPr>
              <a:t>     Для перевозки концентрата кока колы грузовик должен быть оборудован специальными поддонами, предназначенными для высоко коррозионных материалов. </a:t>
            </a:r>
          </a:p>
          <a:p>
            <a:pPr algn="just"/>
            <a:r>
              <a:rPr lang="ru-RU" sz="2200" dirty="0" smtClean="0">
                <a:latin typeface="Times New Roman" pitchFamily="18" charset="0"/>
                <a:cs typeface="Times New Roman" pitchFamily="18" charset="0"/>
              </a:rPr>
              <a:t>     Дистрибьюторы кока колы уже 20 лет используют ее для очистки моторов своих грузовиков. </a:t>
            </a:r>
            <a:endParaRPr lang="ru-RU" sz="2200" dirty="0">
              <a:latin typeface="Times New Roman" pitchFamily="18" charset="0"/>
              <a:cs typeface="Times New Roman" pitchFamily="18" charset="0"/>
            </a:endParaRPr>
          </a:p>
        </p:txBody>
      </p:sp>
      <p:sp>
        <p:nvSpPr>
          <p:cNvPr id="58375" name="Rectangle 7"/>
          <p:cNvSpPr>
            <a:spLocks noChangeArrowheads="1"/>
          </p:cNvSpPr>
          <p:nvPr/>
        </p:nvSpPr>
        <p:spPr bwMode="auto">
          <a:xfrm>
            <a:off x="241231" y="4478783"/>
            <a:ext cx="2250015" cy="2009993"/>
          </a:xfrm>
          <a:prstGeom prst="rect">
            <a:avLst/>
          </a:prstGeom>
          <a:noFill/>
          <a:ln w="9525">
            <a:noFill/>
            <a:miter lim="800000"/>
            <a:headEnd/>
            <a:tailEnd/>
          </a:ln>
        </p:spPr>
        <p:txBody>
          <a:bodyPr wrap="none" lIns="100794" tIns="50397" rIns="100794" bIns="50397">
            <a:spAutoFit/>
          </a:bodyPr>
          <a:lstStyle/>
          <a:p>
            <a:pPr algn="ctr"/>
            <a:r>
              <a:rPr lang="ru-RU" sz="3100" b="1" dirty="0">
                <a:solidFill>
                  <a:srgbClr val="CC0000"/>
                </a:solidFill>
                <a:latin typeface="Times New Roman" pitchFamily="18" charset="0"/>
                <a:cs typeface="Times New Roman" pitchFamily="18" charset="0"/>
              </a:rPr>
              <a:t>Все еще </a:t>
            </a:r>
          </a:p>
          <a:p>
            <a:pPr algn="ctr"/>
            <a:r>
              <a:rPr lang="ru-RU" sz="3100" b="1" dirty="0">
                <a:solidFill>
                  <a:srgbClr val="CC0000"/>
                </a:solidFill>
                <a:latin typeface="Times New Roman" pitchFamily="18" charset="0"/>
                <a:cs typeface="Times New Roman" pitchFamily="18" charset="0"/>
              </a:rPr>
              <a:t>хотите </a:t>
            </a:r>
          </a:p>
          <a:p>
            <a:pPr algn="ctr"/>
            <a:r>
              <a:rPr lang="ru-RU" sz="3100" b="1" dirty="0">
                <a:solidFill>
                  <a:srgbClr val="CC0000"/>
                </a:solidFill>
                <a:latin typeface="Times New Roman" pitchFamily="18" charset="0"/>
                <a:cs typeface="Times New Roman" pitchFamily="18" charset="0"/>
              </a:rPr>
              <a:t>бутылочку </a:t>
            </a:r>
          </a:p>
          <a:p>
            <a:pPr algn="ctr"/>
            <a:r>
              <a:rPr lang="ru-RU" sz="3100" b="1" dirty="0">
                <a:solidFill>
                  <a:srgbClr val="CC0000"/>
                </a:solidFill>
                <a:latin typeface="Times New Roman" pitchFamily="18" charset="0"/>
                <a:cs typeface="Times New Roman" pitchFamily="18" charset="0"/>
              </a:rPr>
              <a:t>Колы? </a:t>
            </a:r>
          </a:p>
        </p:txBody>
      </p:sp>
      <p:grpSp>
        <p:nvGrpSpPr>
          <p:cNvPr id="6" name="Google Shape;198;p22"/>
          <p:cNvGrpSpPr/>
          <p:nvPr/>
        </p:nvGrpSpPr>
        <p:grpSpPr>
          <a:xfrm>
            <a:off x="3175" y="0"/>
            <a:ext cx="10077450" cy="1061357"/>
            <a:chOff x="0" y="135"/>
            <a:chExt cx="6348" cy="449"/>
          </a:xfrm>
        </p:grpSpPr>
        <p:pic>
          <p:nvPicPr>
            <p:cNvPr id="7" name="Google Shape;199;p22"/>
            <p:cNvPicPr preferRelativeResize="0"/>
            <p:nvPr/>
          </p:nvPicPr>
          <p:blipFill rotWithShape="1">
            <a:blip r:embed="rId4">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0" name="Google Shape;161;p19"/>
          <p:cNvSpPr txBox="1"/>
          <p:nvPr/>
        </p:nvSpPr>
        <p:spPr>
          <a:xfrm>
            <a:off x="0" y="1"/>
            <a:ext cx="9359900" cy="947056"/>
          </a:xfrm>
          <a:prstGeom prst="rect">
            <a:avLst/>
          </a:prstGeom>
          <a:noFill/>
          <a:ln>
            <a:noFill/>
          </a:ln>
        </p:spPr>
        <p:txBody>
          <a:bodyPr spcFirstLastPara="1" wrap="square" lIns="90000" tIns="45000" rIns="90000" bIns="45000" anchor="t" anchorCtr="0">
            <a:noAutofit/>
          </a:bodyPr>
          <a:lstStyle/>
          <a:p>
            <a:pPr lvl="1" algn="just"/>
            <a:r>
              <a:rPr lang="ru-RU" sz="2400" b="1" dirty="0" smtClean="0">
                <a:solidFill>
                  <a:schemeClr val="bg1"/>
                </a:solidFill>
                <a:latin typeface="Times New Roman" pitchFamily="18" charset="0"/>
                <a:cs typeface="Times New Roman" pitchFamily="18" charset="0"/>
              </a:rPr>
              <a:t>Кока-кола </a:t>
            </a:r>
            <a:r>
              <a:rPr lang="ru-RU" sz="2400" b="1" dirty="0" smtClean="0">
                <a:solidFill>
                  <a:schemeClr val="bg1"/>
                </a:solidFill>
                <a:latin typeface="Times New Roman" pitchFamily="18" charset="0"/>
                <a:cs typeface="Times New Roman" pitchFamily="18" charset="0"/>
              </a:rPr>
              <a:t>вредна для здоровья и с успехом заменяет </a:t>
            </a:r>
            <a:endParaRPr lang="ru-RU" sz="2400" b="1" dirty="0" smtClean="0">
              <a:solidFill>
                <a:schemeClr val="bg1"/>
              </a:solidFill>
              <a:latin typeface="Times New Roman" pitchFamily="18" charset="0"/>
              <a:cs typeface="Times New Roman" pitchFamily="18" charset="0"/>
            </a:endParaRPr>
          </a:p>
          <a:p>
            <a:pPr lvl="1" algn="just"/>
            <a:r>
              <a:rPr lang="ru-RU" sz="2400" b="1" dirty="0" smtClean="0">
                <a:solidFill>
                  <a:schemeClr val="bg1"/>
                </a:solidFill>
                <a:latin typeface="Times New Roman" pitchFamily="18" charset="0"/>
                <a:cs typeface="Times New Roman" pitchFamily="18" charset="0"/>
              </a:rPr>
              <a:t>бытовую </a:t>
            </a:r>
            <a:r>
              <a:rPr lang="ru-RU" sz="2400" b="1" dirty="0" smtClean="0">
                <a:solidFill>
                  <a:schemeClr val="bg1"/>
                </a:solidFill>
                <a:latin typeface="Times New Roman" pitchFamily="18" charset="0"/>
                <a:cs typeface="Times New Roman" pitchFamily="18" charset="0"/>
              </a:rPr>
              <a:t>химию</a:t>
            </a:r>
          </a:p>
          <a:p>
            <a:pPr>
              <a:lnSpc>
                <a:spcPct val="101000"/>
              </a:lnSpc>
              <a:buClr>
                <a:srgbClr val="000000"/>
              </a:buClr>
              <a:buSzPts val="1600"/>
            </a:pP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0-#ppt_w/2"/>
                                          </p:val>
                                        </p:tav>
                                        <p:tav tm="100000">
                                          <p:val>
                                            <p:strVal val="#ppt_x"/>
                                          </p:val>
                                        </p:tav>
                                      </p:tavLst>
                                    </p:anim>
                                    <p:anim calcmode="lin" valueType="num">
                                      <p:cBhvr additive="base">
                                        <p:cTn id="8" dur="500" fill="hold"/>
                                        <p:tgtEl>
                                          <p:spTgt spid="583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mph" presetSubtype="0" repeatCount="indefinite" fill="hold" nodeType="clickEffect">
                                  <p:stCondLst>
                                    <p:cond delay="0"/>
                                  </p:stCondLst>
                                  <p:childTnLst>
                                    <p:anim calcmode="discrete" valueType="str">
                                      <p:cBhvr>
                                        <p:cTn id="12" dur="1000" fill="hold"/>
                                        <p:tgtEl>
                                          <p:spTgt spid="58375">
                                            <p:txEl>
                                              <p:pRg st="0" end="0"/>
                                            </p:txEl>
                                          </p:spTgt>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nodeType="withEffect">
                                  <p:stCondLst>
                                    <p:cond delay="0"/>
                                  </p:stCondLst>
                                  <p:childTnLst>
                                    <p:anim calcmode="discrete" valueType="str">
                                      <p:cBhvr>
                                        <p:cTn id="14" dur="1000" fill="hold"/>
                                        <p:tgtEl>
                                          <p:spTgt spid="58375">
                                            <p:txEl>
                                              <p:pRg st="1" end="1"/>
                                            </p:txEl>
                                          </p:spTgt>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hold" nodeType="withEffect">
                                  <p:stCondLst>
                                    <p:cond delay="0"/>
                                  </p:stCondLst>
                                  <p:childTnLst>
                                    <p:anim calcmode="discrete" valueType="str">
                                      <p:cBhvr>
                                        <p:cTn id="16" dur="1000" fill="hold"/>
                                        <p:tgtEl>
                                          <p:spTgt spid="58375">
                                            <p:txEl>
                                              <p:pRg st="2" end="2"/>
                                            </p:txEl>
                                          </p:spTgt>
                                        </p:tgtEl>
                                        <p:attrNameLst>
                                          <p:attrName>style.visibility</p:attrName>
                                        </p:attrNameLst>
                                      </p:cBhvr>
                                      <p:tavLst>
                                        <p:tav tm="0">
                                          <p:val>
                                            <p:strVal val="hidden"/>
                                          </p:val>
                                        </p:tav>
                                        <p:tav tm="50000">
                                          <p:val>
                                            <p:strVal val="visible"/>
                                          </p:val>
                                        </p:tav>
                                      </p:tavLst>
                                    </p:anim>
                                  </p:childTnLst>
                                </p:cTn>
                              </p:par>
                              <p:par>
                                <p:cTn id="17" presetID="35" presetClass="emph" presetSubtype="0" repeatCount="indefinite" fill="hold" nodeType="withEffect">
                                  <p:stCondLst>
                                    <p:cond delay="0"/>
                                  </p:stCondLst>
                                  <p:childTnLst>
                                    <p:anim calcmode="discrete" valueType="str">
                                      <p:cBhvr>
                                        <p:cTn id="18" dur="1000" fill="hold"/>
                                        <p:tgtEl>
                                          <p:spTgt spid="58375">
                                            <p:txEl>
                                              <p:pRg st="3" end="3"/>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pic>
        <p:nvPicPr>
          <p:cNvPr id="12291" name="Picture 7"/>
          <p:cNvPicPr>
            <a:picLocks noChangeAspect="1" noChangeArrowheads="1"/>
          </p:cNvPicPr>
          <p:nvPr/>
        </p:nvPicPr>
        <p:blipFill>
          <a:blip r:embed="rId3" cstate="print"/>
          <a:srcRect/>
          <a:stretch>
            <a:fillRect/>
          </a:stretch>
        </p:blipFill>
        <p:spPr bwMode="auto">
          <a:xfrm>
            <a:off x="3373252" y="669472"/>
            <a:ext cx="5029728" cy="3395358"/>
          </a:xfrm>
          <a:prstGeom prst="rect">
            <a:avLst/>
          </a:prstGeom>
          <a:ln>
            <a:noFill/>
          </a:ln>
          <a:effectLst>
            <a:softEdge rad="112500"/>
          </a:effectLst>
        </p:spPr>
      </p:pic>
      <p:pic>
        <p:nvPicPr>
          <p:cNvPr id="12292" name="Picture 10"/>
          <p:cNvPicPr>
            <a:picLocks noChangeAspect="1" noChangeArrowheads="1"/>
          </p:cNvPicPr>
          <p:nvPr/>
        </p:nvPicPr>
        <p:blipFill>
          <a:blip r:embed="rId4" cstate="print"/>
          <a:srcRect/>
          <a:stretch>
            <a:fillRect/>
          </a:stretch>
        </p:blipFill>
        <p:spPr bwMode="auto">
          <a:xfrm>
            <a:off x="7200031" y="1143662"/>
            <a:ext cx="2880594" cy="4979552"/>
          </a:xfrm>
          <a:prstGeom prst="rect">
            <a:avLst/>
          </a:prstGeom>
          <a:ln>
            <a:noFill/>
          </a:ln>
          <a:effectLst>
            <a:softEdge rad="112500"/>
          </a:effectLst>
        </p:spPr>
      </p:pic>
      <p:pic>
        <p:nvPicPr>
          <p:cNvPr id="12293" name="Picture 11"/>
          <p:cNvPicPr>
            <a:picLocks noChangeAspect="1" noChangeArrowheads="1"/>
          </p:cNvPicPr>
          <p:nvPr/>
        </p:nvPicPr>
        <p:blipFill>
          <a:blip r:embed="rId5" cstate="print"/>
          <a:srcRect/>
          <a:stretch>
            <a:fillRect/>
          </a:stretch>
        </p:blipFill>
        <p:spPr bwMode="auto">
          <a:xfrm>
            <a:off x="3390034" y="3837213"/>
            <a:ext cx="4409511" cy="3722461"/>
          </a:xfrm>
          <a:prstGeom prst="rect">
            <a:avLst/>
          </a:prstGeom>
          <a:ln>
            <a:noFill/>
          </a:ln>
          <a:effectLst>
            <a:softEdge rad="112500"/>
          </a:effectLst>
        </p:spPr>
      </p:pic>
      <p:pic>
        <p:nvPicPr>
          <p:cNvPr id="12295" name="Picture 15"/>
          <p:cNvPicPr>
            <a:picLocks noChangeAspect="1" noChangeArrowheads="1"/>
          </p:cNvPicPr>
          <p:nvPr/>
        </p:nvPicPr>
        <p:blipFill>
          <a:blip r:embed="rId6" cstate="print"/>
          <a:srcRect/>
          <a:stretch>
            <a:fillRect/>
          </a:stretch>
        </p:blipFill>
        <p:spPr bwMode="auto">
          <a:xfrm>
            <a:off x="0" y="1348029"/>
            <a:ext cx="3916900" cy="5209950"/>
          </a:xfrm>
          <a:prstGeom prst="rect">
            <a:avLst/>
          </a:prstGeom>
          <a:ln>
            <a:noFill/>
          </a:ln>
          <a:effectLst>
            <a:softEdge rad="112500"/>
          </a:effectLst>
        </p:spPr>
      </p:pic>
      <p:grpSp>
        <p:nvGrpSpPr>
          <p:cNvPr id="7"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7">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59;p19"/>
          <p:cNvPicPr preferRelativeResize="0"/>
          <p:nvPr/>
        </p:nvPicPr>
        <p:blipFill rotWithShape="1">
          <a:blip r:embed="rId8">
            <a:alphaModFix/>
          </a:blip>
          <a:srcRect/>
          <a:stretch/>
        </p:blipFill>
        <p:spPr>
          <a:xfrm>
            <a:off x="8135938" y="6983413"/>
            <a:ext cx="1944687" cy="576262"/>
          </a:xfrm>
          <a:prstGeom prst="rect">
            <a:avLst/>
          </a:prstGeom>
          <a:noFill/>
          <a:ln>
            <a:noFill/>
          </a:ln>
        </p:spPr>
      </p:pic>
      <p:sp>
        <p:nvSpPr>
          <p:cNvPr id="12" name="Google Shape;161;p19"/>
          <p:cNvSpPr txBox="1"/>
          <p:nvPr/>
        </p:nvSpPr>
        <p:spPr>
          <a:xfrm>
            <a:off x="0" y="272744"/>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Что мы едим?</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5079444" y="1721082"/>
            <a:ext cx="5001181" cy="2563991"/>
          </a:xfrm>
          <a:prstGeom prst="rect">
            <a:avLst/>
          </a:prstGeom>
        </p:spPr>
        <p:txBody>
          <a:bodyPr wrap="square" lIns="100794" tIns="50397" rIns="100794" bIns="50397">
            <a:spAutoFit/>
          </a:bodyPr>
          <a:lstStyle/>
          <a:p>
            <a:r>
              <a:rPr lang="ru-RU" sz="3200" i="1" dirty="0" smtClean="0">
                <a:latin typeface="Times New Roman" pitchFamily="18" charset="0"/>
                <a:cs typeface="Times New Roman" pitchFamily="18" charset="0"/>
              </a:rPr>
              <a:t>        В </a:t>
            </a:r>
            <a:r>
              <a:rPr lang="ru-RU" sz="3200" i="1" dirty="0" smtClean="0">
                <a:latin typeface="Times New Roman" pitchFamily="18" charset="0"/>
                <a:cs typeface="Times New Roman" pitchFamily="18" charset="0"/>
              </a:rPr>
              <a:t>сырых овощах </a:t>
            </a:r>
            <a:endParaRPr lang="ru-RU" sz="3200" i="1" dirty="0" smtClean="0">
              <a:latin typeface="Times New Roman" pitchFamily="18" charset="0"/>
              <a:cs typeface="Times New Roman" pitchFamily="18" charset="0"/>
            </a:endParaRPr>
          </a:p>
          <a:p>
            <a:r>
              <a:rPr lang="ru-RU" sz="3200" i="1" dirty="0" smtClean="0">
                <a:latin typeface="Times New Roman" pitchFamily="18" charset="0"/>
                <a:cs typeface="Times New Roman" pitchFamily="18" charset="0"/>
              </a:rPr>
              <a:t>            и фруктах</a:t>
            </a:r>
          </a:p>
          <a:p>
            <a:r>
              <a:rPr lang="ru-RU" sz="3200" i="1" dirty="0" smtClean="0">
                <a:latin typeface="Times New Roman" pitchFamily="18" charset="0"/>
                <a:cs typeface="Times New Roman" pitchFamily="18" charset="0"/>
              </a:rPr>
              <a:t>            больше </a:t>
            </a:r>
            <a:r>
              <a:rPr lang="ru-RU" sz="3200" i="1" dirty="0" smtClean="0">
                <a:latin typeface="Times New Roman" pitchFamily="18" charset="0"/>
                <a:cs typeface="Times New Roman" pitchFamily="18" charset="0"/>
              </a:rPr>
              <a:t>витаминов, </a:t>
            </a:r>
            <a:endParaRPr lang="ru-RU" sz="3200" i="1" dirty="0" smtClean="0">
              <a:latin typeface="Times New Roman" pitchFamily="18" charset="0"/>
              <a:cs typeface="Times New Roman" pitchFamily="18" charset="0"/>
            </a:endParaRPr>
          </a:p>
          <a:p>
            <a:r>
              <a:rPr lang="ru-RU" sz="3200" i="1" dirty="0" smtClean="0">
                <a:latin typeface="Times New Roman" pitchFamily="18" charset="0"/>
                <a:cs typeface="Times New Roman" pitchFamily="18" charset="0"/>
              </a:rPr>
              <a:t>              чем </a:t>
            </a:r>
            <a:r>
              <a:rPr lang="ru-RU" sz="3200" i="1" dirty="0" smtClean="0">
                <a:latin typeface="Times New Roman" pitchFamily="18" charset="0"/>
                <a:cs typeface="Times New Roman" pitchFamily="18" charset="0"/>
              </a:rPr>
              <a:t>в вареных!!!</a:t>
            </a:r>
            <a:br>
              <a:rPr lang="ru-RU" sz="3200" i="1" dirty="0" smtClean="0">
                <a:latin typeface="Times New Roman" pitchFamily="18" charset="0"/>
                <a:cs typeface="Times New Roman" pitchFamily="18" charset="0"/>
              </a:rPr>
            </a:br>
            <a:endParaRPr lang="ru-RU" sz="3200" i="1" dirty="0">
              <a:latin typeface="Times New Roman" pitchFamily="18" charset="0"/>
              <a:cs typeface="Times New Roman" pitchFamily="18" charset="0"/>
            </a:endParaRPr>
          </a:p>
        </p:txBody>
      </p:sp>
      <p:grpSp>
        <p:nvGrpSpPr>
          <p:cNvPr id="6" name="Google Shape;198;p22"/>
          <p:cNvGrpSpPr/>
          <p:nvPr/>
        </p:nvGrpSpPr>
        <p:grpSpPr>
          <a:xfrm>
            <a:off x="3175" y="0"/>
            <a:ext cx="10077450" cy="712787"/>
            <a:chOff x="0" y="135"/>
            <a:chExt cx="6348" cy="449"/>
          </a:xfrm>
        </p:grpSpPr>
        <p:pic>
          <p:nvPicPr>
            <p:cNvPr id="7"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10" name="Google Shape;161;p19"/>
          <p:cNvSpPr txBox="1"/>
          <p:nvPr/>
        </p:nvSpPr>
        <p:spPr>
          <a:xfrm>
            <a:off x="0" y="272744"/>
            <a:ext cx="9359900" cy="460375"/>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000" b="1" dirty="0" smtClean="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sym typeface="Verdana"/>
              </a:rPr>
              <a:t>	</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sym typeface="Verdana"/>
              </a:rPr>
              <a:t>Полезно есть овощи и фрукты сырыми!</a:t>
            </a:r>
            <a:endParaRPr lang="ru-RU" sz="2400"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endParaRPr>
          </a:p>
        </p:txBody>
      </p:sp>
      <p:pic>
        <p:nvPicPr>
          <p:cNvPr id="86018" name="Picture 2" descr="Овощи фрукты картинки на прозрачном фоне | school-59.ru"/>
          <p:cNvPicPr>
            <a:picLocks noChangeAspect="1" noChangeArrowheads="1"/>
          </p:cNvPicPr>
          <p:nvPr/>
        </p:nvPicPr>
        <p:blipFill>
          <a:blip r:embed="rId5"/>
          <a:srcRect/>
          <a:stretch>
            <a:fillRect/>
          </a:stretch>
        </p:blipFill>
        <p:spPr bwMode="auto">
          <a:xfrm>
            <a:off x="204561" y="603343"/>
            <a:ext cx="5967639" cy="4115613"/>
          </a:xfrm>
          <a:prstGeom prst="rect">
            <a:avLst/>
          </a:prstGeom>
          <a:noFill/>
        </p:spPr>
      </p:pic>
      <p:pic>
        <p:nvPicPr>
          <p:cNvPr id="86030" name="Picture 14" descr="Наклейка Овощи PNG - AVATAN PLUS"/>
          <p:cNvPicPr>
            <a:picLocks noChangeAspect="1" noChangeArrowheads="1"/>
          </p:cNvPicPr>
          <p:nvPr/>
        </p:nvPicPr>
        <p:blipFill>
          <a:blip r:embed="rId6"/>
          <a:srcRect/>
          <a:stretch>
            <a:fillRect/>
          </a:stretch>
        </p:blipFill>
        <p:spPr bwMode="auto">
          <a:xfrm>
            <a:off x="779969" y="4813081"/>
            <a:ext cx="7087984" cy="2746594"/>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788092" y="2641200"/>
            <a:ext cx="8652536" cy="2009993"/>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t>  </a:t>
            </a:r>
            <a:r>
              <a:rPr lang="ru-RU" sz="3100" b="1" i="1" dirty="0" smtClean="0">
                <a:latin typeface="Times New Roman" pitchFamily="18" charset="0"/>
                <a:cs typeface="Times New Roman" pitchFamily="18" charset="0"/>
              </a:rPr>
              <a:t>Салат</a:t>
            </a:r>
            <a:endParaRPr lang="ru-RU" sz="3100" b="1" i="1" dirty="0">
              <a:latin typeface="Times New Roman" pitchFamily="18" charset="0"/>
              <a:cs typeface="Times New Roman" pitchFamily="18" charset="0"/>
            </a:endParaRPr>
          </a:p>
          <a:p>
            <a:pPr>
              <a:spcBef>
                <a:spcPct val="50000"/>
              </a:spcBef>
            </a:pPr>
            <a:r>
              <a:rPr lang="ru-RU" sz="3100" b="1" i="1" dirty="0"/>
              <a:t>                               </a:t>
            </a:r>
            <a:r>
              <a:rPr lang="ru-RU" sz="3100" b="1" i="1" dirty="0" smtClean="0"/>
              <a:t>      </a:t>
            </a:r>
            <a:r>
              <a:rPr lang="ru-RU" sz="3100" b="1" i="1" dirty="0" smtClean="0">
                <a:latin typeface="Times New Roman" pitchFamily="18" charset="0"/>
                <a:cs typeface="Times New Roman" pitchFamily="18" charset="0"/>
              </a:rPr>
              <a:t>укроп</a:t>
            </a:r>
            <a:endParaRPr lang="ru-RU" sz="3100" b="1" i="1" dirty="0">
              <a:latin typeface="Times New Roman" pitchFamily="18" charset="0"/>
              <a:cs typeface="Times New Roman" pitchFamily="18" charset="0"/>
            </a:endParaRPr>
          </a:p>
          <a:p>
            <a:pPr>
              <a:spcBef>
                <a:spcPct val="50000"/>
              </a:spcBef>
            </a:pPr>
            <a:r>
              <a:rPr lang="ru-RU" sz="3100" b="1" i="1" dirty="0"/>
              <a:t>                                                        </a:t>
            </a:r>
            <a:r>
              <a:rPr lang="ru-RU" sz="3100" b="1" i="1" dirty="0" smtClean="0"/>
              <a:t>         </a:t>
            </a:r>
            <a:r>
              <a:rPr lang="ru-RU" sz="3100" b="1" i="1" dirty="0" smtClean="0">
                <a:latin typeface="Times New Roman" pitchFamily="18" charset="0"/>
                <a:cs typeface="Times New Roman" pitchFamily="18" charset="0"/>
              </a:rPr>
              <a:t>петрушка</a:t>
            </a:r>
            <a:endParaRPr lang="ru-RU" sz="3100" b="1" i="1" dirty="0">
              <a:latin typeface="Times New Roman" pitchFamily="18" charset="0"/>
              <a:cs typeface="Times New Roman" pitchFamily="18" charset="0"/>
            </a:endParaRPr>
          </a:p>
        </p:txBody>
      </p:sp>
      <p:sp>
        <p:nvSpPr>
          <p:cNvPr id="13315" name="Text Box 3"/>
          <p:cNvSpPr txBox="1">
            <a:spLocks noChangeArrowheads="1"/>
          </p:cNvSpPr>
          <p:nvPr/>
        </p:nvSpPr>
        <p:spPr bwMode="auto">
          <a:xfrm>
            <a:off x="537774" y="898072"/>
            <a:ext cx="9049812" cy="1579106"/>
          </a:xfrm>
          <a:prstGeom prst="rect">
            <a:avLst/>
          </a:prstGeom>
          <a:noFill/>
          <a:ln w="9525">
            <a:noFill/>
            <a:miter lim="800000"/>
            <a:headEnd/>
            <a:tailEnd/>
          </a:ln>
        </p:spPr>
        <p:txBody>
          <a:bodyPr wrap="square" lIns="100794" tIns="50397" rIns="100794" bIns="50397">
            <a:spAutoFit/>
          </a:bodyPr>
          <a:lstStyle/>
          <a:p>
            <a:pPr algn="ctr">
              <a:spcBef>
                <a:spcPct val="50000"/>
              </a:spcBef>
            </a:pPr>
            <a:r>
              <a:rPr lang="ru-RU" sz="3200" b="1" i="1" dirty="0">
                <a:latin typeface="Times New Roman" pitchFamily="18" charset="0"/>
                <a:cs typeface="Times New Roman" pitchFamily="18" charset="0"/>
              </a:rPr>
              <a:t>Зелень – хорошая профилактика инфаркта, улучшает водный баланс, благотворно влияет при малокровии, </a:t>
            </a:r>
            <a:r>
              <a:rPr lang="ru-RU" sz="3200" b="1" i="1" dirty="0" smtClean="0">
                <a:latin typeface="Times New Roman" pitchFamily="18" charset="0"/>
                <a:cs typeface="Times New Roman" pitchFamily="18" charset="0"/>
              </a:rPr>
              <a:t>авитаминозе</a:t>
            </a:r>
            <a:endParaRPr lang="ru-RU" sz="3200" b="1" i="1" dirty="0">
              <a:latin typeface="Times New Roman" pitchFamily="18" charset="0"/>
              <a:cs typeface="Times New Roman" pitchFamily="18" charset="0"/>
            </a:endParaRPr>
          </a:p>
        </p:txBody>
      </p:sp>
      <p:pic>
        <p:nvPicPr>
          <p:cNvPr id="15364" name="Picture 4" descr="8889_JPG"/>
          <p:cNvPicPr>
            <a:picLocks noChangeAspect="1" noChangeArrowheads="1"/>
          </p:cNvPicPr>
          <p:nvPr/>
        </p:nvPicPr>
        <p:blipFill>
          <a:blip r:embed="rId3" cstate="print"/>
          <a:srcRect/>
          <a:stretch>
            <a:fillRect/>
          </a:stretch>
        </p:blipFill>
        <p:spPr bwMode="auto">
          <a:xfrm>
            <a:off x="277285" y="3314700"/>
            <a:ext cx="3675001" cy="2850157"/>
          </a:xfrm>
          <a:prstGeom prst="rect">
            <a:avLst/>
          </a:prstGeom>
          <a:ln>
            <a:noFill/>
          </a:ln>
          <a:effectLst>
            <a:softEdge rad="112500"/>
          </a:effectLst>
        </p:spPr>
      </p:pic>
      <p:pic>
        <p:nvPicPr>
          <p:cNvPr id="15365" name="Picture 5" descr="ukrop"/>
          <p:cNvPicPr>
            <a:picLocks noChangeAspect="1" noChangeArrowheads="1"/>
          </p:cNvPicPr>
          <p:nvPr/>
        </p:nvPicPr>
        <p:blipFill>
          <a:blip r:embed="rId4" cstate="print"/>
          <a:srcRect/>
          <a:stretch>
            <a:fillRect/>
          </a:stretch>
        </p:blipFill>
        <p:spPr bwMode="auto">
          <a:xfrm>
            <a:off x="2252457" y="4134970"/>
            <a:ext cx="3750591" cy="2869987"/>
          </a:xfrm>
          <a:prstGeom prst="rect">
            <a:avLst/>
          </a:prstGeom>
          <a:ln>
            <a:noFill/>
          </a:ln>
          <a:effectLst>
            <a:softEdge rad="112500"/>
          </a:effectLst>
        </p:spPr>
      </p:pic>
      <p:pic>
        <p:nvPicPr>
          <p:cNvPr id="15366" name="Picture 6" descr="3017"/>
          <p:cNvPicPr>
            <a:picLocks noChangeAspect="1" noChangeArrowheads="1"/>
          </p:cNvPicPr>
          <p:nvPr/>
        </p:nvPicPr>
        <p:blipFill>
          <a:blip r:embed="rId5" cstate="print"/>
          <a:srcRect/>
          <a:stretch>
            <a:fillRect/>
          </a:stretch>
        </p:blipFill>
        <p:spPr bwMode="auto">
          <a:xfrm>
            <a:off x="5525651" y="4673954"/>
            <a:ext cx="4238834" cy="2608135"/>
          </a:xfrm>
          <a:prstGeom prst="rect">
            <a:avLst/>
          </a:prstGeom>
          <a:ln>
            <a:noFill/>
          </a:ln>
          <a:effectLst>
            <a:softEdge rad="112500"/>
          </a:effectLst>
        </p:spPr>
      </p:pic>
      <p:grpSp>
        <p:nvGrpSpPr>
          <p:cNvPr id="7" name="Google Shape;198;p22"/>
          <p:cNvGrpSpPr/>
          <p:nvPr/>
        </p:nvGrpSpPr>
        <p:grpSpPr>
          <a:xfrm>
            <a:off x="3175" y="0"/>
            <a:ext cx="10077450" cy="712787"/>
            <a:chOff x="0" y="135"/>
            <a:chExt cx="6348" cy="449"/>
          </a:xfrm>
        </p:grpSpPr>
        <p:pic>
          <p:nvPicPr>
            <p:cNvPr id="8" name="Google Shape;199;p22"/>
            <p:cNvPicPr preferRelativeResize="0"/>
            <p:nvPr/>
          </p:nvPicPr>
          <p:blipFill rotWithShape="1">
            <a:blip r:embed="rId6">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59;p19"/>
          <p:cNvPicPr preferRelativeResize="0"/>
          <p:nvPr/>
        </p:nvPicPr>
        <p:blipFill rotWithShape="1">
          <a:blip r:embed="rId7">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fade">
                                      <p:cBhvr>
                                        <p:cTn id="7" dur="770" decel="100000"/>
                                        <p:tgtEl>
                                          <p:spTgt spid="15362">
                                            <p:txEl>
                                              <p:pRg st="0" end="0"/>
                                            </p:txEl>
                                          </p:spTgt>
                                        </p:tgtEl>
                                      </p:cBhvr>
                                    </p:animEffect>
                                    <p:animScale>
                                      <p:cBhvr>
                                        <p:cTn id="8" dur="770" decel="100000"/>
                                        <p:tgtEl>
                                          <p:spTgt spid="15362">
                                            <p:txEl>
                                              <p:pRg st="0" end="0"/>
                                            </p:txEl>
                                          </p:spTgt>
                                        </p:tgtEl>
                                      </p:cBhvr>
                                      <p:from x="10000" y="10000"/>
                                      <p:to x="200000" y="450000"/>
                                    </p:animScale>
                                    <p:animScale>
                                      <p:cBhvr>
                                        <p:cTn id="9" dur="1230" accel="100000" fill="hold">
                                          <p:stCondLst>
                                            <p:cond delay="770"/>
                                          </p:stCondLst>
                                        </p:cTn>
                                        <p:tgtEl>
                                          <p:spTgt spid="15362">
                                            <p:txEl>
                                              <p:pRg st="0" end="0"/>
                                            </p:txEl>
                                          </p:spTgt>
                                        </p:tgtEl>
                                      </p:cBhvr>
                                      <p:from x="200000" y="450000"/>
                                      <p:to x="100000" y="100000"/>
                                    </p:animScale>
                                    <p:set>
                                      <p:cBhvr>
                                        <p:cTn id="10" dur="770" fill="hold"/>
                                        <p:tgtEl>
                                          <p:spTgt spid="15362">
                                            <p:txEl>
                                              <p:pRg st="0" end="0"/>
                                            </p:txEl>
                                          </p:spTgt>
                                        </p:tgtEl>
                                        <p:attrNameLst>
                                          <p:attrName>ppt_x</p:attrName>
                                        </p:attrNameLst>
                                      </p:cBhvr>
                                      <p:to>
                                        <p:strVal val="(0.5)"/>
                                      </p:to>
                                    </p:set>
                                    <p:anim from="(0.5)" to="(#ppt_x)" calcmode="lin" valueType="num">
                                      <p:cBhvr>
                                        <p:cTn id="11" dur="1230" accel="100000" fill="hold">
                                          <p:stCondLst>
                                            <p:cond delay="770"/>
                                          </p:stCondLst>
                                        </p:cTn>
                                        <p:tgtEl>
                                          <p:spTgt spid="15362">
                                            <p:txEl>
                                              <p:pRg st="0" end="0"/>
                                            </p:txEl>
                                          </p:spTgt>
                                        </p:tgtEl>
                                        <p:attrNameLst>
                                          <p:attrName>ppt_x</p:attrName>
                                        </p:attrNameLst>
                                      </p:cBhvr>
                                    </p:anim>
                                    <p:set>
                                      <p:cBhvr>
                                        <p:cTn id="12" dur="770" fill="hold"/>
                                        <p:tgtEl>
                                          <p:spTgt spid="1536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5362">
                                            <p:txEl>
                                              <p:pRg st="0" end="0"/>
                                            </p:txEl>
                                          </p:spTgt>
                                        </p:tgtEl>
                                        <p:attrNameLst>
                                          <p:attrName>ppt_y</p:attrName>
                                        </p:attrNameLst>
                                      </p:cBhvr>
                                    </p:anim>
                                  </p:childTnLst>
                                </p:cTn>
                              </p:par>
                              <p:par>
                                <p:cTn id="14" presetID="2" presetClass="entr" presetSubtype="8" fill="hold" nodeType="withEffect">
                                  <p:stCondLst>
                                    <p:cond delay="0"/>
                                  </p:stCondLst>
                                  <p:childTnLst>
                                    <p:set>
                                      <p:cBhvr>
                                        <p:cTn id="15" dur="1" fill="hold">
                                          <p:stCondLst>
                                            <p:cond delay="0"/>
                                          </p:stCondLst>
                                        </p:cTn>
                                        <p:tgtEl>
                                          <p:spTgt spid="15364"/>
                                        </p:tgtEl>
                                        <p:attrNameLst>
                                          <p:attrName>style.visibility</p:attrName>
                                        </p:attrNameLst>
                                      </p:cBhvr>
                                      <p:to>
                                        <p:strVal val="visible"/>
                                      </p:to>
                                    </p:set>
                                    <p:anim calcmode="lin" valueType="num">
                                      <p:cBhvr additive="base">
                                        <p:cTn id="16" dur="500" fill="hold"/>
                                        <p:tgtEl>
                                          <p:spTgt spid="15364"/>
                                        </p:tgtEl>
                                        <p:attrNameLst>
                                          <p:attrName>ppt_x</p:attrName>
                                        </p:attrNameLst>
                                      </p:cBhvr>
                                      <p:tavLst>
                                        <p:tav tm="0">
                                          <p:val>
                                            <p:strVal val="0-#ppt_w/2"/>
                                          </p:val>
                                        </p:tav>
                                        <p:tav tm="100000">
                                          <p:val>
                                            <p:strVal val="#ppt_x"/>
                                          </p:val>
                                        </p:tav>
                                      </p:tavLst>
                                    </p:anim>
                                    <p:anim calcmode="lin" valueType="num">
                                      <p:cBhvr additive="base">
                                        <p:cTn id="17"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1" presetClass="entr" presetSubtype="0" fill="hold" nodeType="clickEffect">
                                  <p:stCondLst>
                                    <p:cond delay="0"/>
                                  </p:stCondLst>
                                  <p:childTnLst>
                                    <p:set>
                                      <p:cBhvr>
                                        <p:cTn id="21" dur="1" fill="hold">
                                          <p:stCondLst>
                                            <p:cond delay="0"/>
                                          </p:stCondLst>
                                        </p:cTn>
                                        <p:tgtEl>
                                          <p:spTgt spid="15362">
                                            <p:txEl>
                                              <p:pRg st="1" end="1"/>
                                            </p:txEl>
                                          </p:spTgt>
                                        </p:tgtEl>
                                        <p:attrNameLst>
                                          <p:attrName>style.visibility</p:attrName>
                                        </p:attrNameLst>
                                      </p:cBhvr>
                                      <p:to>
                                        <p:strVal val="visible"/>
                                      </p:to>
                                    </p:set>
                                    <p:animEffect transition="in" filter="fade">
                                      <p:cBhvr>
                                        <p:cTn id="22" dur="770" decel="100000"/>
                                        <p:tgtEl>
                                          <p:spTgt spid="15362">
                                            <p:txEl>
                                              <p:pRg st="1" end="1"/>
                                            </p:txEl>
                                          </p:spTgt>
                                        </p:tgtEl>
                                      </p:cBhvr>
                                    </p:animEffect>
                                    <p:animScale>
                                      <p:cBhvr>
                                        <p:cTn id="23" dur="770" decel="100000"/>
                                        <p:tgtEl>
                                          <p:spTgt spid="15362">
                                            <p:txEl>
                                              <p:pRg st="1" end="1"/>
                                            </p:txEl>
                                          </p:spTgt>
                                        </p:tgtEl>
                                      </p:cBhvr>
                                      <p:from x="10000" y="10000"/>
                                      <p:to x="200000" y="450000"/>
                                    </p:animScale>
                                    <p:animScale>
                                      <p:cBhvr>
                                        <p:cTn id="24" dur="1230" accel="100000" fill="hold">
                                          <p:stCondLst>
                                            <p:cond delay="770"/>
                                          </p:stCondLst>
                                        </p:cTn>
                                        <p:tgtEl>
                                          <p:spTgt spid="15362">
                                            <p:txEl>
                                              <p:pRg st="1" end="1"/>
                                            </p:txEl>
                                          </p:spTgt>
                                        </p:tgtEl>
                                      </p:cBhvr>
                                      <p:from x="200000" y="450000"/>
                                      <p:to x="100000" y="100000"/>
                                    </p:animScale>
                                    <p:set>
                                      <p:cBhvr>
                                        <p:cTn id="25" dur="770" fill="hold"/>
                                        <p:tgtEl>
                                          <p:spTgt spid="15362">
                                            <p:txEl>
                                              <p:pRg st="1" end="1"/>
                                            </p:txEl>
                                          </p:spTgt>
                                        </p:tgtEl>
                                        <p:attrNameLst>
                                          <p:attrName>ppt_x</p:attrName>
                                        </p:attrNameLst>
                                      </p:cBhvr>
                                      <p:to>
                                        <p:strVal val="(0.5)"/>
                                      </p:to>
                                    </p:set>
                                    <p:anim from="(0.5)" to="(#ppt_x)" calcmode="lin" valueType="num">
                                      <p:cBhvr>
                                        <p:cTn id="26" dur="1230" accel="100000" fill="hold">
                                          <p:stCondLst>
                                            <p:cond delay="770"/>
                                          </p:stCondLst>
                                        </p:cTn>
                                        <p:tgtEl>
                                          <p:spTgt spid="15362">
                                            <p:txEl>
                                              <p:pRg st="1" end="1"/>
                                            </p:txEl>
                                          </p:spTgt>
                                        </p:tgtEl>
                                        <p:attrNameLst>
                                          <p:attrName>ppt_x</p:attrName>
                                        </p:attrNameLst>
                                      </p:cBhvr>
                                    </p:anim>
                                    <p:set>
                                      <p:cBhvr>
                                        <p:cTn id="27" dur="770" fill="hold"/>
                                        <p:tgtEl>
                                          <p:spTgt spid="15362">
                                            <p:txEl>
                                              <p:pRg st="1" end="1"/>
                                            </p:txEl>
                                          </p:spTgt>
                                        </p:tgtEl>
                                        <p:attrNameLst>
                                          <p:attrName>ppt_y</p:attrName>
                                        </p:attrNameLst>
                                      </p:cBhvr>
                                      <p:to>
                                        <p:strVal val="(#ppt_y+0.4)"/>
                                      </p:to>
                                    </p:set>
                                    <p:anim from="(#ppt_y+0.4)" to="(#ppt_y)" calcmode="lin" valueType="num">
                                      <p:cBhvr>
                                        <p:cTn id="28" dur="1230" accel="100000" fill="hold">
                                          <p:stCondLst>
                                            <p:cond delay="770"/>
                                          </p:stCondLst>
                                        </p:cTn>
                                        <p:tgtEl>
                                          <p:spTgt spid="15362">
                                            <p:txEl>
                                              <p:pRg st="1" end="1"/>
                                            </p:txEl>
                                          </p:spTgt>
                                        </p:tgtEl>
                                        <p:attrNameLst>
                                          <p:attrName>ppt_y</p:attrName>
                                        </p:attrNameLst>
                                      </p:cBhvr>
                                    </p:anim>
                                  </p:childTnLst>
                                </p:cTn>
                              </p:par>
                              <p:par>
                                <p:cTn id="29" presetID="2" presetClass="entr" presetSubtype="12" fill="hold" nodeType="withEffect">
                                  <p:stCondLst>
                                    <p:cond delay="0"/>
                                  </p:stCondLst>
                                  <p:childTnLst>
                                    <p:set>
                                      <p:cBhvr>
                                        <p:cTn id="30" dur="1" fill="hold">
                                          <p:stCondLst>
                                            <p:cond delay="0"/>
                                          </p:stCondLst>
                                        </p:cTn>
                                        <p:tgtEl>
                                          <p:spTgt spid="15365"/>
                                        </p:tgtEl>
                                        <p:attrNameLst>
                                          <p:attrName>style.visibility</p:attrName>
                                        </p:attrNameLst>
                                      </p:cBhvr>
                                      <p:to>
                                        <p:strVal val="visible"/>
                                      </p:to>
                                    </p:set>
                                    <p:anim calcmode="lin" valueType="num">
                                      <p:cBhvr additive="base">
                                        <p:cTn id="31" dur="500" fill="hold"/>
                                        <p:tgtEl>
                                          <p:spTgt spid="15365"/>
                                        </p:tgtEl>
                                        <p:attrNameLst>
                                          <p:attrName>ppt_x</p:attrName>
                                        </p:attrNameLst>
                                      </p:cBhvr>
                                      <p:tavLst>
                                        <p:tav tm="0">
                                          <p:val>
                                            <p:strVal val="0-#ppt_w/2"/>
                                          </p:val>
                                        </p:tav>
                                        <p:tav tm="100000">
                                          <p:val>
                                            <p:strVal val="#ppt_x"/>
                                          </p:val>
                                        </p:tav>
                                      </p:tavLst>
                                    </p:anim>
                                    <p:anim calcmode="lin" valueType="num">
                                      <p:cBhvr additive="base">
                                        <p:cTn id="32"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15362">
                                            <p:txEl>
                                              <p:pRg st="2" end="2"/>
                                            </p:txEl>
                                          </p:spTgt>
                                        </p:tgtEl>
                                        <p:attrNameLst>
                                          <p:attrName>style.visibility</p:attrName>
                                        </p:attrNameLst>
                                      </p:cBhvr>
                                      <p:to>
                                        <p:strVal val="visible"/>
                                      </p:to>
                                    </p:set>
                                    <p:anim calcmode="lin" valueType="num">
                                      <p:cBhvr>
                                        <p:cTn id="37" dur="500" fill="hold"/>
                                        <p:tgtEl>
                                          <p:spTgt spid="15362">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15362">
                                            <p:txEl>
                                              <p:pRg st="2" end="2"/>
                                            </p:txEl>
                                          </p:spTgt>
                                        </p:tgtEl>
                                        <p:attrNameLst>
                                          <p:attrName>ppt_h</p:attrName>
                                        </p:attrNameLst>
                                      </p:cBhvr>
                                      <p:tavLst>
                                        <p:tav tm="0">
                                          <p:val>
                                            <p:fltVal val="0"/>
                                          </p:val>
                                        </p:tav>
                                        <p:tav tm="100000">
                                          <p:val>
                                            <p:strVal val="#ppt_h"/>
                                          </p:val>
                                        </p:tav>
                                      </p:tavLst>
                                    </p:anim>
                                    <p:animEffect transition="in" filter="fade">
                                      <p:cBhvr>
                                        <p:cTn id="39" dur="500"/>
                                        <p:tgtEl>
                                          <p:spTgt spid="15362">
                                            <p:txEl>
                                              <p:pRg st="2" end="2"/>
                                            </p:txEl>
                                          </p:spTgt>
                                        </p:tgtEl>
                                      </p:cBhvr>
                                    </p:animEffect>
                                  </p:childTnLst>
                                </p:cTn>
                              </p:par>
                              <p:par>
                                <p:cTn id="40" presetID="2" presetClass="entr" presetSubtype="4" fill="hold" nodeType="withEffect">
                                  <p:stCondLst>
                                    <p:cond delay="0"/>
                                  </p:stCondLst>
                                  <p:childTnLst>
                                    <p:set>
                                      <p:cBhvr>
                                        <p:cTn id="41" dur="1" fill="hold">
                                          <p:stCondLst>
                                            <p:cond delay="0"/>
                                          </p:stCondLst>
                                        </p:cTn>
                                        <p:tgtEl>
                                          <p:spTgt spid="15366"/>
                                        </p:tgtEl>
                                        <p:attrNameLst>
                                          <p:attrName>style.visibility</p:attrName>
                                        </p:attrNameLst>
                                      </p:cBhvr>
                                      <p:to>
                                        <p:strVal val="visible"/>
                                      </p:to>
                                    </p:set>
                                    <p:anim calcmode="lin" valueType="num">
                                      <p:cBhvr additive="base">
                                        <p:cTn id="42" dur="500" fill="hold"/>
                                        <p:tgtEl>
                                          <p:spTgt spid="15366"/>
                                        </p:tgtEl>
                                        <p:attrNameLst>
                                          <p:attrName>ppt_x</p:attrName>
                                        </p:attrNameLst>
                                      </p:cBhvr>
                                      <p:tavLst>
                                        <p:tav tm="0">
                                          <p:val>
                                            <p:strVal val="#ppt_x"/>
                                          </p:val>
                                        </p:tav>
                                        <p:tav tm="100000">
                                          <p:val>
                                            <p:strVal val="#ppt_x"/>
                                          </p:val>
                                        </p:tav>
                                      </p:tavLst>
                                    </p:anim>
                                    <p:anim calcmode="lin" valueType="num">
                                      <p:cBhvr additive="base">
                                        <p:cTn id="43"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01093" y="720921"/>
            <a:ext cx="1666103" cy="578832"/>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latin typeface="Times New Roman" pitchFamily="18" charset="0"/>
                <a:cs typeface="Times New Roman" pitchFamily="18" charset="0"/>
              </a:rPr>
              <a:t>Яблоки</a:t>
            </a:r>
          </a:p>
        </p:txBody>
      </p:sp>
      <p:sp>
        <p:nvSpPr>
          <p:cNvPr id="18435" name="Text Box 3"/>
          <p:cNvSpPr txBox="1">
            <a:spLocks noChangeArrowheads="1"/>
          </p:cNvSpPr>
          <p:nvPr/>
        </p:nvSpPr>
        <p:spPr bwMode="auto">
          <a:xfrm>
            <a:off x="357023" y="1319444"/>
            <a:ext cx="5635563" cy="1579106"/>
          </a:xfrm>
          <a:prstGeom prst="rect">
            <a:avLst/>
          </a:prstGeom>
          <a:noFill/>
          <a:ln w="9525">
            <a:noFill/>
            <a:miter lim="800000"/>
            <a:headEnd/>
            <a:tailEnd/>
          </a:ln>
        </p:spPr>
        <p:txBody>
          <a:bodyPr wrap="square" lIns="100794" tIns="50397" rIns="100794" bIns="50397">
            <a:spAutoFit/>
          </a:bodyPr>
          <a:lstStyle/>
          <a:p>
            <a:pPr>
              <a:spcBef>
                <a:spcPct val="50000"/>
              </a:spcBef>
            </a:pPr>
            <a:r>
              <a:rPr lang="ru-RU" sz="2400" b="1" i="1" dirty="0">
                <a:latin typeface="Times New Roman" pitchFamily="18" charset="0"/>
                <a:cs typeface="Times New Roman" pitchFamily="18" charset="0"/>
              </a:rPr>
              <a:t>Обладают общеукрепляющим действием. Хороши для почек, </a:t>
            </a:r>
            <a:r>
              <a:rPr lang="ru-RU" sz="2400" b="1" i="1" dirty="0" err="1" smtClean="0">
                <a:latin typeface="Times New Roman" pitchFamily="18" charset="0"/>
                <a:cs typeface="Times New Roman" pitchFamily="18" charset="0"/>
              </a:rPr>
              <a:t>сердечно-сосудистой</a:t>
            </a:r>
            <a:r>
              <a:rPr lang="ru-RU" sz="2400" b="1" i="1" dirty="0" smtClean="0">
                <a:latin typeface="Times New Roman" pitchFamily="18" charset="0"/>
                <a:cs typeface="Times New Roman" pitchFamily="18" charset="0"/>
              </a:rPr>
              <a:t> системы,     обмена веществ</a:t>
            </a:r>
            <a:endParaRPr lang="ru-RU" sz="2400" b="1" i="1" dirty="0">
              <a:latin typeface="Times New Roman" pitchFamily="18" charset="0"/>
              <a:cs typeface="Times New Roman" pitchFamily="18" charset="0"/>
            </a:endParaRPr>
          </a:p>
        </p:txBody>
      </p:sp>
      <p:sp>
        <p:nvSpPr>
          <p:cNvPr id="19460" name="Text Box 4"/>
          <p:cNvSpPr txBox="1">
            <a:spLocks noChangeArrowheads="1"/>
          </p:cNvSpPr>
          <p:nvPr/>
        </p:nvSpPr>
        <p:spPr bwMode="auto">
          <a:xfrm>
            <a:off x="3995405" y="3961044"/>
            <a:ext cx="1825363" cy="578832"/>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latin typeface="Times New Roman" pitchFamily="18" charset="0"/>
                <a:cs typeface="Times New Roman" pitchFamily="18" charset="0"/>
              </a:rPr>
              <a:t>Груши</a:t>
            </a:r>
          </a:p>
        </p:txBody>
      </p:sp>
      <p:sp>
        <p:nvSpPr>
          <p:cNvPr id="18437" name="Text Box 5"/>
          <p:cNvSpPr txBox="1">
            <a:spLocks noChangeArrowheads="1"/>
          </p:cNvSpPr>
          <p:nvPr/>
        </p:nvSpPr>
        <p:spPr bwMode="auto">
          <a:xfrm>
            <a:off x="3882896" y="4691342"/>
            <a:ext cx="5556595" cy="1948438"/>
          </a:xfrm>
          <a:prstGeom prst="rect">
            <a:avLst/>
          </a:prstGeom>
          <a:noFill/>
          <a:ln w="9525">
            <a:noFill/>
            <a:miter lim="800000"/>
            <a:headEnd/>
            <a:tailEnd/>
          </a:ln>
        </p:spPr>
        <p:txBody>
          <a:bodyPr lIns="100794" tIns="50397" rIns="100794" bIns="50397">
            <a:spAutoFit/>
          </a:bodyPr>
          <a:lstStyle/>
          <a:p>
            <a:pPr>
              <a:spcBef>
                <a:spcPct val="50000"/>
              </a:spcBef>
            </a:pPr>
            <a:r>
              <a:rPr lang="ru-RU" sz="2400" b="1" i="1" dirty="0">
                <a:latin typeface="Times New Roman" pitchFamily="18" charset="0"/>
                <a:cs typeface="Times New Roman" pitchFamily="18" charset="0"/>
              </a:rPr>
              <a:t>Повышают прочность капиллярных сосудов, оказывают </a:t>
            </a:r>
            <a:r>
              <a:rPr lang="ru-RU" sz="2400" b="1" i="1" dirty="0" err="1">
                <a:latin typeface="Times New Roman" pitchFamily="18" charset="0"/>
                <a:cs typeface="Times New Roman" pitchFamily="18" charset="0"/>
              </a:rPr>
              <a:t>противосклеротическое</a:t>
            </a:r>
            <a:r>
              <a:rPr lang="ru-RU" sz="2400" b="1" i="1" dirty="0">
                <a:latin typeface="Times New Roman" pitchFamily="18" charset="0"/>
                <a:cs typeface="Times New Roman" pitchFamily="18" charset="0"/>
              </a:rPr>
              <a:t> действие, способствует выведению из организма воды и поваренной </a:t>
            </a:r>
            <a:r>
              <a:rPr lang="ru-RU" sz="2400" b="1" i="1" dirty="0" smtClean="0">
                <a:latin typeface="Times New Roman" pitchFamily="18" charset="0"/>
                <a:cs typeface="Times New Roman" pitchFamily="18" charset="0"/>
              </a:rPr>
              <a:t>соли</a:t>
            </a:r>
            <a:endParaRPr lang="ru-RU" sz="2400" b="1" i="1" dirty="0">
              <a:latin typeface="Times New Roman" pitchFamily="18" charset="0"/>
              <a:cs typeface="Times New Roman" pitchFamily="18" charset="0"/>
            </a:endParaRPr>
          </a:p>
        </p:txBody>
      </p:sp>
      <p:pic>
        <p:nvPicPr>
          <p:cNvPr id="19462" name="Picture 6" descr="Apples-2"/>
          <p:cNvPicPr>
            <a:picLocks noChangeAspect="1" noChangeArrowheads="1"/>
          </p:cNvPicPr>
          <p:nvPr/>
        </p:nvPicPr>
        <p:blipFill>
          <a:blip r:embed="rId3" cstate="print"/>
          <a:srcRect/>
          <a:stretch>
            <a:fillRect/>
          </a:stretch>
        </p:blipFill>
        <p:spPr bwMode="auto">
          <a:xfrm>
            <a:off x="5535387" y="524977"/>
            <a:ext cx="4189968" cy="3141645"/>
          </a:xfrm>
          <a:prstGeom prst="rect">
            <a:avLst/>
          </a:prstGeom>
          <a:ln>
            <a:noFill/>
          </a:ln>
          <a:effectLst>
            <a:softEdge rad="112500"/>
          </a:effectLst>
        </p:spPr>
      </p:pic>
      <p:pic>
        <p:nvPicPr>
          <p:cNvPr id="19463" name="Picture 7" descr="84"/>
          <p:cNvPicPr>
            <a:picLocks noChangeAspect="1" noChangeArrowheads="1"/>
          </p:cNvPicPr>
          <p:nvPr/>
        </p:nvPicPr>
        <p:blipFill>
          <a:blip r:embed="rId4" cstate="print"/>
          <a:srcRect/>
          <a:stretch>
            <a:fillRect/>
          </a:stretch>
        </p:blipFill>
        <p:spPr bwMode="auto">
          <a:xfrm>
            <a:off x="326571" y="3684549"/>
            <a:ext cx="3494315" cy="3443141"/>
          </a:xfrm>
          <a:prstGeom prst="rect">
            <a:avLst/>
          </a:prstGeom>
          <a:ln>
            <a:noFill/>
          </a:ln>
          <a:effectLst>
            <a:softEdge rad="112500"/>
          </a:effectLst>
        </p:spPr>
      </p:pic>
      <p:grpSp>
        <p:nvGrpSpPr>
          <p:cNvPr id="8" name="Google Shape;198;p22"/>
          <p:cNvGrpSpPr/>
          <p:nvPr/>
        </p:nvGrpSpPr>
        <p:grpSpPr>
          <a:xfrm>
            <a:off x="3175" y="0"/>
            <a:ext cx="10077450" cy="712787"/>
            <a:chOff x="0" y="135"/>
            <a:chExt cx="6348" cy="449"/>
          </a:xfrm>
        </p:grpSpPr>
        <p:pic>
          <p:nvPicPr>
            <p:cNvPr id="9"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10"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1"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fade">
                                      <p:cBhvr>
                                        <p:cTn id="7" dur="770" decel="100000"/>
                                        <p:tgtEl>
                                          <p:spTgt spid="19458">
                                            <p:txEl>
                                              <p:pRg st="0" end="0"/>
                                            </p:txEl>
                                          </p:spTgt>
                                        </p:tgtEl>
                                      </p:cBhvr>
                                    </p:animEffect>
                                    <p:animScale>
                                      <p:cBhvr>
                                        <p:cTn id="8" dur="770" decel="100000"/>
                                        <p:tgtEl>
                                          <p:spTgt spid="19458">
                                            <p:txEl>
                                              <p:pRg st="0" end="0"/>
                                            </p:txEl>
                                          </p:spTgt>
                                        </p:tgtEl>
                                      </p:cBhvr>
                                      <p:from x="10000" y="10000"/>
                                      <p:to x="200000" y="450000"/>
                                    </p:animScale>
                                    <p:animScale>
                                      <p:cBhvr>
                                        <p:cTn id="9" dur="1230" accel="100000" fill="hold">
                                          <p:stCondLst>
                                            <p:cond delay="770"/>
                                          </p:stCondLst>
                                        </p:cTn>
                                        <p:tgtEl>
                                          <p:spTgt spid="19458">
                                            <p:txEl>
                                              <p:pRg st="0" end="0"/>
                                            </p:txEl>
                                          </p:spTgt>
                                        </p:tgtEl>
                                      </p:cBhvr>
                                      <p:from x="200000" y="450000"/>
                                      <p:to x="100000" y="100000"/>
                                    </p:animScale>
                                    <p:set>
                                      <p:cBhvr>
                                        <p:cTn id="10" dur="770" fill="hold"/>
                                        <p:tgtEl>
                                          <p:spTgt spid="19458">
                                            <p:txEl>
                                              <p:pRg st="0" end="0"/>
                                            </p:txEl>
                                          </p:spTgt>
                                        </p:tgtEl>
                                        <p:attrNameLst>
                                          <p:attrName>ppt_x</p:attrName>
                                        </p:attrNameLst>
                                      </p:cBhvr>
                                      <p:to>
                                        <p:strVal val="(0.5)"/>
                                      </p:to>
                                    </p:set>
                                    <p:anim from="(0.5)" to="(#ppt_x)" calcmode="lin" valueType="num">
                                      <p:cBhvr>
                                        <p:cTn id="11" dur="1230" accel="100000" fill="hold">
                                          <p:stCondLst>
                                            <p:cond delay="770"/>
                                          </p:stCondLst>
                                        </p:cTn>
                                        <p:tgtEl>
                                          <p:spTgt spid="19458">
                                            <p:txEl>
                                              <p:pRg st="0" end="0"/>
                                            </p:txEl>
                                          </p:spTgt>
                                        </p:tgtEl>
                                        <p:attrNameLst>
                                          <p:attrName>ppt_x</p:attrName>
                                        </p:attrNameLst>
                                      </p:cBhvr>
                                    </p:anim>
                                    <p:set>
                                      <p:cBhvr>
                                        <p:cTn id="12" dur="770" fill="hold"/>
                                        <p:tgtEl>
                                          <p:spTgt spid="19458">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9458">
                                            <p:txEl>
                                              <p:pRg st="0" end="0"/>
                                            </p:txEl>
                                          </p:spTgt>
                                        </p:tgtEl>
                                        <p:attrNameLst>
                                          <p:attrName>ppt_y</p:attrName>
                                        </p:attrNameLst>
                                      </p:cBhvr>
                                    </p:anim>
                                  </p:childTnLst>
                                </p:cTn>
                              </p:par>
                              <p:par>
                                <p:cTn id="14" presetID="2" presetClass="entr" presetSubtype="2" fill="hold" nodeType="withEffect">
                                  <p:stCondLst>
                                    <p:cond delay="0"/>
                                  </p:stCondLst>
                                  <p:childTnLst>
                                    <p:set>
                                      <p:cBhvr>
                                        <p:cTn id="15" dur="1" fill="hold">
                                          <p:stCondLst>
                                            <p:cond delay="0"/>
                                          </p:stCondLst>
                                        </p:cTn>
                                        <p:tgtEl>
                                          <p:spTgt spid="19462"/>
                                        </p:tgtEl>
                                        <p:attrNameLst>
                                          <p:attrName>style.visibility</p:attrName>
                                        </p:attrNameLst>
                                      </p:cBhvr>
                                      <p:to>
                                        <p:strVal val="visible"/>
                                      </p:to>
                                    </p:set>
                                    <p:anim calcmode="lin" valueType="num">
                                      <p:cBhvr additive="base">
                                        <p:cTn id="16" dur="500" fill="hold"/>
                                        <p:tgtEl>
                                          <p:spTgt spid="19462"/>
                                        </p:tgtEl>
                                        <p:attrNameLst>
                                          <p:attrName>ppt_x</p:attrName>
                                        </p:attrNameLst>
                                      </p:cBhvr>
                                      <p:tavLst>
                                        <p:tav tm="0">
                                          <p:val>
                                            <p:strVal val="1+#ppt_w/2"/>
                                          </p:val>
                                        </p:tav>
                                        <p:tav tm="100000">
                                          <p:val>
                                            <p:strVal val="#ppt_x"/>
                                          </p:val>
                                        </p:tav>
                                      </p:tavLst>
                                    </p:anim>
                                    <p:anim calcmode="lin" valueType="num">
                                      <p:cBhvr additive="base">
                                        <p:cTn id="17"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1" presetClass="entr" presetSubtype="0" fill="hold" nodeType="clickEffect">
                                  <p:stCondLst>
                                    <p:cond delay="0"/>
                                  </p:stCondLst>
                                  <p:childTnLst>
                                    <p:set>
                                      <p:cBhvr>
                                        <p:cTn id="21" dur="1" fill="hold">
                                          <p:stCondLst>
                                            <p:cond delay="0"/>
                                          </p:stCondLst>
                                        </p:cTn>
                                        <p:tgtEl>
                                          <p:spTgt spid="19460">
                                            <p:txEl>
                                              <p:pRg st="0" end="0"/>
                                            </p:txEl>
                                          </p:spTgt>
                                        </p:tgtEl>
                                        <p:attrNameLst>
                                          <p:attrName>style.visibility</p:attrName>
                                        </p:attrNameLst>
                                      </p:cBhvr>
                                      <p:to>
                                        <p:strVal val="visible"/>
                                      </p:to>
                                    </p:set>
                                    <p:animEffect transition="in" filter="fade">
                                      <p:cBhvr>
                                        <p:cTn id="22" dur="770" decel="100000"/>
                                        <p:tgtEl>
                                          <p:spTgt spid="19460">
                                            <p:txEl>
                                              <p:pRg st="0" end="0"/>
                                            </p:txEl>
                                          </p:spTgt>
                                        </p:tgtEl>
                                      </p:cBhvr>
                                    </p:animEffect>
                                    <p:animScale>
                                      <p:cBhvr>
                                        <p:cTn id="23" dur="770" decel="100000"/>
                                        <p:tgtEl>
                                          <p:spTgt spid="19460">
                                            <p:txEl>
                                              <p:pRg st="0" end="0"/>
                                            </p:txEl>
                                          </p:spTgt>
                                        </p:tgtEl>
                                      </p:cBhvr>
                                      <p:from x="10000" y="10000"/>
                                      <p:to x="200000" y="450000"/>
                                    </p:animScale>
                                    <p:animScale>
                                      <p:cBhvr>
                                        <p:cTn id="24" dur="1230" accel="100000" fill="hold">
                                          <p:stCondLst>
                                            <p:cond delay="770"/>
                                          </p:stCondLst>
                                        </p:cTn>
                                        <p:tgtEl>
                                          <p:spTgt spid="19460">
                                            <p:txEl>
                                              <p:pRg st="0" end="0"/>
                                            </p:txEl>
                                          </p:spTgt>
                                        </p:tgtEl>
                                      </p:cBhvr>
                                      <p:from x="200000" y="450000"/>
                                      <p:to x="100000" y="100000"/>
                                    </p:animScale>
                                    <p:set>
                                      <p:cBhvr>
                                        <p:cTn id="25" dur="770" fill="hold"/>
                                        <p:tgtEl>
                                          <p:spTgt spid="19460">
                                            <p:txEl>
                                              <p:pRg st="0" end="0"/>
                                            </p:txEl>
                                          </p:spTgt>
                                        </p:tgtEl>
                                        <p:attrNameLst>
                                          <p:attrName>ppt_x</p:attrName>
                                        </p:attrNameLst>
                                      </p:cBhvr>
                                      <p:to>
                                        <p:strVal val="(0.5)"/>
                                      </p:to>
                                    </p:set>
                                    <p:anim from="(0.5)" to="(#ppt_x)" calcmode="lin" valueType="num">
                                      <p:cBhvr>
                                        <p:cTn id="26" dur="1230" accel="100000" fill="hold">
                                          <p:stCondLst>
                                            <p:cond delay="770"/>
                                          </p:stCondLst>
                                        </p:cTn>
                                        <p:tgtEl>
                                          <p:spTgt spid="19460">
                                            <p:txEl>
                                              <p:pRg st="0" end="0"/>
                                            </p:txEl>
                                          </p:spTgt>
                                        </p:tgtEl>
                                        <p:attrNameLst>
                                          <p:attrName>ppt_x</p:attrName>
                                        </p:attrNameLst>
                                      </p:cBhvr>
                                    </p:anim>
                                    <p:set>
                                      <p:cBhvr>
                                        <p:cTn id="27" dur="770" fill="hold"/>
                                        <p:tgtEl>
                                          <p:spTgt spid="19460">
                                            <p:txEl>
                                              <p:pRg st="0" end="0"/>
                                            </p:txEl>
                                          </p:spTgt>
                                        </p:tgtEl>
                                        <p:attrNameLst>
                                          <p:attrName>ppt_y</p:attrName>
                                        </p:attrNameLst>
                                      </p:cBhvr>
                                      <p:to>
                                        <p:strVal val="(#ppt_y+0.4)"/>
                                      </p:to>
                                    </p:set>
                                    <p:anim from="(#ppt_y+0.4)" to="(#ppt_y)" calcmode="lin" valueType="num">
                                      <p:cBhvr>
                                        <p:cTn id="28" dur="1230" accel="100000" fill="hold">
                                          <p:stCondLst>
                                            <p:cond delay="770"/>
                                          </p:stCondLst>
                                        </p:cTn>
                                        <p:tgtEl>
                                          <p:spTgt spid="19460">
                                            <p:txEl>
                                              <p:pRg st="0" end="0"/>
                                            </p:txEl>
                                          </p:spTgt>
                                        </p:tgtEl>
                                        <p:attrNameLst>
                                          <p:attrName>ppt_y</p:attrName>
                                        </p:attrNameLst>
                                      </p:cBhvr>
                                    </p:anim>
                                  </p:childTnLst>
                                </p:cTn>
                              </p:par>
                              <p:par>
                                <p:cTn id="29" presetID="2" presetClass="entr" presetSubtype="8" fill="hold" nodeType="withEffect">
                                  <p:stCondLst>
                                    <p:cond delay="0"/>
                                  </p:stCondLst>
                                  <p:childTnLst>
                                    <p:set>
                                      <p:cBhvr>
                                        <p:cTn id="30" dur="1" fill="hold">
                                          <p:stCondLst>
                                            <p:cond delay="0"/>
                                          </p:stCondLst>
                                        </p:cTn>
                                        <p:tgtEl>
                                          <p:spTgt spid="19463"/>
                                        </p:tgtEl>
                                        <p:attrNameLst>
                                          <p:attrName>style.visibility</p:attrName>
                                        </p:attrNameLst>
                                      </p:cBhvr>
                                      <p:to>
                                        <p:strVal val="visible"/>
                                      </p:to>
                                    </p:set>
                                    <p:anim calcmode="lin" valueType="num">
                                      <p:cBhvr additive="base">
                                        <p:cTn id="31" dur="500" fill="hold"/>
                                        <p:tgtEl>
                                          <p:spTgt spid="19463"/>
                                        </p:tgtEl>
                                        <p:attrNameLst>
                                          <p:attrName>ppt_x</p:attrName>
                                        </p:attrNameLst>
                                      </p:cBhvr>
                                      <p:tavLst>
                                        <p:tav tm="0">
                                          <p:val>
                                            <p:strVal val="0-#ppt_w/2"/>
                                          </p:val>
                                        </p:tav>
                                        <p:tav tm="100000">
                                          <p:val>
                                            <p:strVal val="#ppt_x"/>
                                          </p:val>
                                        </p:tav>
                                      </p:tavLst>
                                    </p:anim>
                                    <p:anim calcmode="lin" valueType="num">
                                      <p:cBhvr additive="base">
                                        <p:cTn id="32" dur="500" fill="hold"/>
                                        <p:tgtEl>
                                          <p:spTgt spid="194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03201" y="440267"/>
            <a:ext cx="9194800" cy="6790266"/>
          </a:xfrm>
        </p:spPr>
        <p:txBody>
          <a:bodyPr>
            <a:normAutofit/>
          </a:bodyPr>
          <a:lstStyle/>
          <a:p>
            <a:pPr marL="342900" lvl="0" indent="-342900" algn="just" defTabSz="914400"/>
            <a:r>
              <a:rPr lang="ru-RU" sz="4000" b="1" dirty="0" smtClean="0">
                <a:solidFill>
                  <a:prstClr val="black"/>
                </a:solidFill>
                <a:latin typeface="1 Kunstler Light" pitchFamily="82" charset="0"/>
              </a:rPr>
              <a:t>	Здоровье человека </a:t>
            </a:r>
            <a:r>
              <a:rPr lang="ru-RU" sz="2400" dirty="0" smtClean="0">
                <a:solidFill>
                  <a:prstClr val="black"/>
                </a:solidFill>
                <a:latin typeface="Times New Roman" pitchFamily="18" charset="0"/>
                <a:cs typeface="Times New Roman" pitchFamily="18" charset="0"/>
              </a:rPr>
              <a:t>– это дар, </a:t>
            </a:r>
          </a:p>
          <a:p>
            <a:pPr marL="342900" lvl="0" indent="-342900" algn="just" defTabSz="914400"/>
            <a:r>
              <a:rPr lang="ru-RU" sz="2400" dirty="0" smtClean="0">
                <a:solidFill>
                  <a:prstClr val="black"/>
                </a:solidFill>
                <a:latin typeface="Times New Roman" pitchFamily="18" charset="0"/>
                <a:cs typeface="Times New Roman" pitchFamily="18" charset="0"/>
              </a:rPr>
              <a:t>   это высочайшая ценность, </a:t>
            </a:r>
          </a:p>
          <a:p>
            <a:pPr marL="342900" lvl="0" indent="-342900" algn="just" defTabSz="914400"/>
            <a:r>
              <a:rPr lang="ru-RU" sz="2400" dirty="0" smtClean="0">
                <a:solidFill>
                  <a:prstClr val="black"/>
                </a:solidFill>
                <a:latin typeface="Times New Roman" pitchFamily="18" charset="0"/>
                <a:cs typeface="Times New Roman" pitchFamily="18" charset="0"/>
              </a:rPr>
              <a:t>    которой необходимо дорожить!</a:t>
            </a:r>
          </a:p>
          <a:p>
            <a:pPr marL="342900" lvl="0" indent="-342900" algn="just" defTabSz="914400"/>
            <a:endParaRPr lang="ru-RU" sz="2400" dirty="0" smtClean="0">
              <a:solidFill>
                <a:prstClr val="black"/>
              </a:solidFill>
              <a:latin typeface="Times New Roman" pitchFamily="18" charset="0"/>
              <a:cs typeface="Times New Roman" pitchFamily="18" charset="0"/>
            </a:endParaRPr>
          </a:p>
          <a:p>
            <a:pPr marL="342900" lvl="0" indent="-342900" algn="just" defTabSz="914400"/>
            <a:r>
              <a:rPr lang="ru-RU" sz="3200" dirty="0" smtClean="0">
                <a:solidFill>
                  <a:prstClr val="black"/>
                </a:solidFill>
              </a:rPr>
              <a:t>	  </a:t>
            </a:r>
            <a:r>
              <a:rPr lang="ru-RU" sz="4000" b="1" dirty="0" smtClean="0">
                <a:solidFill>
                  <a:prstClr val="black"/>
                </a:solidFill>
                <a:latin typeface="1 Kunstler Light" pitchFamily="82" charset="0"/>
              </a:rPr>
              <a:t>Валеология</a:t>
            </a:r>
            <a:r>
              <a:rPr lang="ru-RU" sz="3200" dirty="0" smtClean="0">
                <a:solidFill>
                  <a:prstClr val="black"/>
                </a:solidFill>
              </a:rPr>
              <a:t> </a:t>
            </a:r>
            <a:r>
              <a:rPr lang="ru-RU" sz="2400" dirty="0" smtClean="0">
                <a:solidFill>
                  <a:prstClr val="black"/>
                </a:solidFill>
                <a:latin typeface="Times New Roman" pitchFamily="18" charset="0"/>
                <a:cs typeface="Times New Roman" pitchFamily="18" charset="0"/>
              </a:rPr>
              <a:t>– </a:t>
            </a:r>
          </a:p>
          <a:p>
            <a:pPr marL="342900" lvl="0" indent="-342900" algn="just" defTabSz="914400"/>
            <a:r>
              <a:rPr lang="ru-RU" sz="2400" dirty="0" smtClean="0">
                <a:solidFill>
                  <a:prstClr val="black"/>
                </a:solidFill>
                <a:latin typeface="Times New Roman" pitchFamily="18" charset="0"/>
                <a:cs typeface="Times New Roman" pitchFamily="18" charset="0"/>
              </a:rPr>
              <a:t>    это наука о формировании, </a:t>
            </a:r>
          </a:p>
          <a:p>
            <a:pPr marL="342900" lvl="0" indent="-342900" algn="just" defTabSz="914400"/>
            <a:r>
              <a:rPr lang="ru-RU" sz="2400" dirty="0" smtClean="0">
                <a:solidFill>
                  <a:prstClr val="black"/>
                </a:solidFill>
                <a:latin typeface="Times New Roman" pitchFamily="18" charset="0"/>
                <a:cs typeface="Times New Roman" pitchFamily="18" charset="0"/>
              </a:rPr>
              <a:t>    сохранении и укреплении здоровья человека во всех его аспектах: духовном, психическом и физическом.  </a:t>
            </a:r>
          </a:p>
          <a:p>
            <a:pPr marL="342900" lvl="0" indent="-342900" algn="just" defTabSz="914400"/>
            <a:endParaRPr lang="ru-RU" sz="2400" dirty="0" smtClean="0">
              <a:solidFill>
                <a:prstClr val="black"/>
              </a:solidFill>
              <a:latin typeface="Times New Roman" pitchFamily="18" charset="0"/>
              <a:cs typeface="Times New Roman" pitchFamily="18" charset="0"/>
            </a:endParaRPr>
          </a:p>
          <a:p>
            <a:pPr marL="342900" lvl="0" indent="-342900" algn="just" defTabSz="914400"/>
            <a:r>
              <a:rPr lang="ru-RU" sz="2400" dirty="0" smtClean="0">
                <a:solidFill>
                  <a:prstClr val="black"/>
                </a:solidFill>
                <a:latin typeface="Times New Roman" pitchFamily="18" charset="0"/>
                <a:cs typeface="Times New Roman" pitchFamily="18" charset="0"/>
              </a:rPr>
              <a:t>	  </a:t>
            </a:r>
            <a:r>
              <a:rPr lang="ru-RU" sz="4000" b="1" dirty="0" smtClean="0">
                <a:solidFill>
                  <a:prstClr val="black"/>
                </a:solidFill>
                <a:latin typeface="1 Kunstler Light" pitchFamily="82" charset="0"/>
                <a:cs typeface="Times New Roman" pitchFamily="18" charset="0"/>
              </a:rPr>
              <a:t>Валеологические студии, </a:t>
            </a:r>
            <a:r>
              <a:rPr lang="ru-RU" sz="2400" dirty="0" smtClean="0">
                <a:solidFill>
                  <a:prstClr val="black"/>
                </a:solidFill>
                <a:latin typeface="Times New Roman" pitchFamily="18" charset="0"/>
                <a:cs typeface="Times New Roman" pitchFamily="18" charset="0"/>
              </a:rPr>
              <a:t>её составляющие, призваны в сфере образовательного процесса поддерживать жизнедеятельность организма, активизировать и развивать физическую активность, формировать психическую адаптацию, выносливость, обогащать духовное богатство студентов.  </a:t>
            </a:r>
          </a:p>
          <a:p>
            <a:endParaRPr lang="ru-RU" dirty="0"/>
          </a:p>
        </p:txBody>
      </p:sp>
      <p:pic>
        <p:nvPicPr>
          <p:cNvPr id="1026" name="Picture 2" descr="D:\Работа\2020-2021 уч.г\Мероприятие Валеологические студии в образовательной среде\Картинки\528_1_zdorovie.jpg"/>
          <p:cNvPicPr>
            <a:picLocks noChangeAspect="1" noChangeArrowheads="1"/>
          </p:cNvPicPr>
          <p:nvPr/>
        </p:nvPicPr>
        <p:blipFill>
          <a:blip r:embed="rId3"/>
          <a:srcRect/>
          <a:stretch>
            <a:fillRect/>
          </a:stretch>
        </p:blipFill>
        <p:spPr bwMode="auto">
          <a:xfrm>
            <a:off x="5013930" y="644902"/>
            <a:ext cx="4762500" cy="2857501"/>
          </a:xfrm>
          <a:prstGeom prst="rect">
            <a:avLst/>
          </a:prstGeom>
          <a:ln>
            <a:noFill/>
          </a:ln>
          <a:effectLst>
            <a:softEdge rad="112500"/>
          </a:effectLst>
        </p:spPr>
      </p:pic>
      <p:grpSp>
        <p:nvGrpSpPr>
          <p:cNvPr id="4" name="Google Shape;117;p16"/>
          <p:cNvGrpSpPr/>
          <p:nvPr/>
        </p:nvGrpSpPr>
        <p:grpSpPr>
          <a:xfrm>
            <a:off x="0" y="0"/>
            <a:ext cx="10077450" cy="569459"/>
            <a:chOff x="0" y="135"/>
            <a:chExt cx="6348" cy="449"/>
          </a:xfrm>
        </p:grpSpPr>
        <p:pic>
          <p:nvPicPr>
            <p:cNvPr id="5" name="Google Shape;118;p16"/>
            <p:cNvPicPr preferRelativeResize="0"/>
            <p:nvPr/>
          </p:nvPicPr>
          <p:blipFill rotWithShape="1">
            <a:blip r:embed="rId4">
              <a:alphaModFix/>
            </a:blip>
            <a:srcRect/>
            <a:stretch/>
          </p:blipFill>
          <p:spPr>
            <a:xfrm>
              <a:off x="0" y="135"/>
              <a:ext cx="6348" cy="449"/>
            </a:xfrm>
            <a:prstGeom prst="rect">
              <a:avLst/>
            </a:prstGeom>
            <a:noFill/>
            <a:ln>
              <a:noFill/>
            </a:ln>
          </p:spPr>
        </p:pic>
        <p:sp>
          <p:nvSpPr>
            <p:cNvPr id="6"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20;p16"/>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516283" y="208242"/>
            <a:ext cx="6270474" cy="576753"/>
          </a:xfrm>
          <a:prstGeom prst="rect">
            <a:avLst/>
          </a:prstGeom>
          <a:noFill/>
          <a:ln w="9525">
            <a:noFill/>
            <a:miter lim="800000"/>
            <a:headEnd/>
            <a:tailEnd/>
          </a:ln>
        </p:spPr>
        <p:txBody>
          <a:bodyPr wrap="square" lIns="100794" tIns="50397" rIns="100794" bIns="50397">
            <a:spAutoFit/>
          </a:bodyPr>
          <a:lstStyle/>
          <a:p>
            <a:pPr>
              <a:spcBef>
                <a:spcPct val="50000"/>
              </a:spcBef>
            </a:pPr>
            <a:r>
              <a:rPr lang="ru-RU" sz="3100" b="1" i="1" dirty="0" smtClean="0">
                <a:solidFill>
                  <a:srgbClr val="990033"/>
                </a:solidFill>
              </a:rPr>
              <a:t>Ягоды вишня</a:t>
            </a:r>
            <a:r>
              <a:rPr lang="ru-RU" sz="3100" b="1" i="1" dirty="0">
                <a:solidFill>
                  <a:srgbClr val="990033"/>
                </a:solidFill>
              </a:rPr>
              <a:t>, </a:t>
            </a:r>
            <a:r>
              <a:rPr lang="ru-RU" sz="3100" b="1" i="1" dirty="0" smtClean="0">
                <a:solidFill>
                  <a:srgbClr val="990033"/>
                </a:solidFill>
              </a:rPr>
              <a:t>черешня, малина</a:t>
            </a:r>
            <a:endParaRPr lang="ru-RU" sz="3100" b="1" i="1" dirty="0">
              <a:solidFill>
                <a:srgbClr val="990033"/>
              </a:solidFill>
            </a:endParaRPr>
          </a:p>
        </p:txBody>
      </p:sp>
      <p:sp>
        <p:nvSpPr>
          <p:cNvPr id="19459" name="Text Box 3"/>
          <p:cNvSpPr txBox="1">
            <a:spLocks noChangeArrowheads="1"/>
          </p:cNvSpPr>
          <p:nvPr/>
        </p:nvSpPr>
        <p:spPr bwMode="auto">
          <a:xfrm>
            <a:off x="3310032" y="862244"/>
            <a:ext cx="3571972" cy="1579106"/>
          </a:xfrm>
          <a:prstGeom prst="rect">
            <a:avLst/>
          </a:prstGeom>
          <a:noFill/>
          <a:ln w="9525">
            <a:noFill/>
            <a:miter lim="800000"/>
            <a:headEnd/>
            <a:tailEnd/>
          </a:ln>
        </p:spPr>
        <p:txBody>
          <a:bodyPr lIns="100794" tIns="50397" rIns="100794" bIns="50397">
            <a:spAutoFit/>
          </a:bodyPr>
          <a:lstStyle/>
          <a:p>
            <a:pPr algn="ctr">
              <a:spcBef>
                <a:spcPct val="50000"/>
              </a:spcBef>
            </a:pPr>
            <a:r>
              <a:rPr lang="ru-RU" sz="3200" b="1" i="1" dirty="0">
                <a:solidFill>
                  <a:srgbClr val="C00000"/>
                </a:solidFill>
                <a:latin typeface="Times New Roman" pitchFamily="18" charset="0"/>
                <a:cs typeface="Times New Roman" pitchFamily="18" charset="0"/>
              </a:rPr>
              <a:t>Общеукрепляющие ягоды, полезные при </a:t>
            </a:r>
            <a:r>
              <a:rPr lang="ru-RU" sz="3200" b="1" i="1" dirty="0" smtClean="0">
                <a:solidFill>
                  <a:srgbClr val="C00000"/>
                </a:solidFill>
                <a:latin typeface="Times New Roman" pitchFamily="18" charset="0"/>
                <a:cs typeface="Times New Roman" pitchFamily="18" charset="0"/>
              </a:rPr>
              <a:t>малокровии</a:t>
            </a:r>
            <a:endParaRPr lang="ru-RU" sz="3200" b="1" i="1" dirty="0">
              <a:solidFill>
                <a:srgbClr val="C00000"/>
              </a:solidFill>
              <a:latin typeface="Times New Roman" pitchFamily="18" charset="0"/>
              <a:cs typeface="Times New Roman" pitchFamily="18" charset="0"/>
            </a:endParaRPr>
          </a:p>
        </p:txBody>
      </p:sp>
      <p:sp>
        <p:nvSpPr>
          <p:cNvPr id="20484" name="Text Box 4"/>
          <p:cNvSpPr txBox="1">
            <a:spLocks noChangeArrowheads="1"/>
          </p:cNvSpPr>
          <p:nvPr/>
        </p:nvSpPr>
        <p:spPr bwMode="auto">
          <a:xfrm>
            <a:off x="3496561" y="3018029"/>
            <a:ext cx="2619913" cy="578832"/>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latin typeface="Times New Roman" pitchFamily="18" charset="0"/>
                <a:cs typeface="Times New Roman" pitchFamily="18" charset="0"/>
              </a:rPr>
              <a:t>Малина</a:t>
            </a:r>
          </a:p>
        </p:txBody>
      </p:sp>
      <p:sp>
        <p:nvSpPr>
          <p:cNvPr id="19461" name="Text Box 5"/>
          <p:cNvSpPr txBox="1">
            <a:spLocks noChangeArrowheads="1"/>
          </p:cNvSpPr>
          <p:nvPr/>
        </p:nvSpPr>
        <p:spPr bwMode="auto">
          <a:xfrm>
            <a:off x="2694214" y="3607162"/>
            <a:ext cx="4555672" cy="1209774"/>
          </a:xfrm>
          <a:prstGeom prst="rect">
            <a:avLst/>
          </a:prstGeom>
          <a:noFill/>
          <a:ln w="9525">
            <a:noFill/>
            <a:miter lim="800000"/>
            <a:headEnd/>
            <a:tailEnd/>
          </a:ln>
        </p:spPr>
        <p:txBody>
          <a:bodyPr wrap="square" lIns="100794" tIns="50397" rIns="100794" bIns="50397">
            <a:spAutoFit/>
          </a:bodyPr>
          <a:lstStyle/>
          <a:p>
            <a:pPr algn="ctr">
              <a:spcBef>
                <a:spcPct val="50000"/>
              </a:spcBef>
            </a:pPr>
            <a:r>
              <a:rPr lang="ru-RU" sz="2400" b="1" i="1" dirty="0">
                <a:latin typeface="Times New Roman" pitchFamily="18" charset="0"/>
                <a:cs typeface="Times New Roman" pitchFamily="18" charset="0"/>
              </a:rPr>
              <a:t>Улучшает пищеварение </a:t>
            </a:r>
            <a:r>
              <a:rPr lang="ru-RU" sz="2400" b="1" i="1" dirty="0" smtClean="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при </a:t>
            </a:r>
            <a:r>
              <a:rPr lang="ru-RU" sz="2400" b="1" i="1" dirty="0">
                <a:latin typeface="Times New Roman" pitchFamily="18" charset="0"/>
                <a:cs typeface="Times New Roman" pitchFamily="18" charset="0"/>
              </a:rPr>
              <a:t>атеросклерозе и </a:t>
            </a:r>
            <a:r>
              <a:rPr lang="ru-RU" sz="2400" b="1" i="1" dirty="0" smtClean="0">
                <a:latin typeface="Times New Roman" pitchFamily="18" charset="0"/>
                <a:cs typeface="Times New Roman" pitchFamily="18" charset="0"/>
              </a:rPr>
              <a:t>                  гипертонической болезни</a:t>
            </a:r>
            <a:endParaRPr lang="ru-RU" sz="2400" b="1" i="1" dirty="0">
              <a:latin typeface="Times New Roman" pitchFamily="18" charset="0"/>
              <a:cs typeface="Times New Roman" pitchFamily="18" charset="0"/>
            </a:endParaRPr>
          </a:p>
        </p:txBody>
      </p:sp>
      <p:sp>
        <p:nvSpPr>
          <p:cNvPr id="20486" name="Text Box 6"/>
          <p:cNvSpPr txBox="1">
            <a:spLocks noChangeArrowheads="1"/>
          </p:cNvSpPr>
          <p:nvPr/>
        </p:nvSpPr>
        <p:spPr bwMode="auto">
          <a:xfrm>
            <a:off x="2658416" y="5685506"/>
            <a:ext cx="4126756" cy="578832"/>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latin typeface="Times New Roman" pitchFamily="18" charset="0"/>
                <a:cs typeface="Times New Roman" pitchFamily="18" charset="0"/>
              </a:rPr>
              <a:t>Черная смородина</a:t>
            </a:r>
          </a:p>
        </p:txBody>
      </p:sp>
      <p:sp>
        <p:nvSpPr>
          <p:cNvPr id="19463" name="Text Box 7"/>
          <p:cNvSpPr txBox="1">
            <a:spLocks noChangeArrowheads="1"/>
          </p:cNvSpPr>
          <p:nvPr/>
        </p:nvSpPr>
        <p:spPr bwMode="auto">
          <a:xfrm>
            <a:off x="1294279" y="6272889"/>
            <a:ext cx="5188164" cy="840442"/>
          </a:xfrm>
          <a:prstGeom prst="rect">
            <a:avLst/>
          </a:prstGeom>
          <a:noFill/>
          <a:ln w="9525">
            <a:noFill/>
            <a:miter lim="800000"/>
            <a:headEnd/>
            <a:tailEnd/>
          </a:ln>
        </p:spPr>
        <p:txBody>
          <a:bodyPr wrap="square" lIns="100794" tIns="50397" rIns="100794" bIns="50397">
            <a:spAutoFit/>
          </a:bodyPr>
          <a:lstStyle/>
          <a:p>
            <a:pPr algn="ctr">
              <a:spcBef>
                <a:spcPct val="50000"/>
              </a:spcBef>
            </a:pPr>
            <a:r>
              <a:rPr lang="ru-RU" sz="2400" b="1" i="1" dirty="0">
                <a:latin typeface="Times New Roman" pitchFamily="18" charset="0"/>
                <a:cs typeface="Times New Roman" pitchFamily="18" charset="0"/>
              </a:rPr>
              <a:t>Богата общеукрепляющим витамином </a:t>
            </a:r>
            <a:r>
              <a:rPr lang="ru-RU" sz="2400" b="1" i="1" dirty="0" smtClean="0">
                <a:latin typeface="Times New Roman" pitchFamily="18" charset="0"/>
                <a:cs typeface="Times New Roman" pitchFamily="18" charset="0"/>
              </a:rPr>
              <a:t>С</a:t>
            </a:r>
            <a:endParaRPr lang="ru-RU" sz="2400" b="1" i="1" dirty="0">
              <a:latin typeface="Times New Roman" pitchFamily="18" charset="0"/>
              <a:cs typeface="Times New Roman" pitchFamily="18" charset="0"/>
            </a:endParaRPr>
          </a:p>
        </p:txBody>
      </p:sp>
      <p:pic>
        <p:nvPicPr>
          <p:cNvPr id="20488" name="Picture 8" descr="22626_DSC01777"/>
          <p:cNvPicPr>
            <a:picLocks noChangeAspect="1" noChangeArrowheads="1"/>
          </p:cNvPicPr>
          <p:nvPr/>
        </p:nvPicPr>
        <p:blipFill>
          <a:blip r:embed="rId3" cstate="print"/>
          <a:srcRect/>
          <a:stretch>
            <a:fillRect/>
          </a:stretch>
        </p:blipFill>
        <p:spPr bwMode="auto">
          <a:xfrm>
            <a:off x="6984682" y="646216"/>
            <a:ext cx="3095943" cy="2563640"/>
          </a:xfrm>
          <a:prstGeom prst="rect">
            <a:avLst/>
          </a:prstGeom>
          <a:ln>
            <a:noFill/>
          </a:ln>
          <a:effectLst>
            <a:softEdge rad="112500"/>
          </a:effectLst>
        </p:spPr>
      </p:pic>
      <p:pic>
        <p:nvPicPr>
          <p:cNvPr id="20489" name="Picture 9" descr="Безымянный"/>
          <p:cNvPicPr>
            <a:picLocks noChangeAspect="1" noChangeArrowheads="1"/>
          </p:cNvPicPr>
          <p:nvPr/>
        </p:nvPicPr>
        <p:blipFill>
          <a:blip r:embed="rId4" cstate="print"/>
          <a:srcRect/>
          <a:stretch>
            <a:fillRect/>
          </a:stretch>
        </p:blipFill>
        <p:spPr bwMode="auto">
          <a:xfrm>
            <a:off x="-1" y="636814"/>
            <a:ext cx="3332523" cy="2289629"/>
          </a:xfrm>
          <a:prstGeom prst="rect">
            <a:avLst/>
          </a:prstGeom>
          <a:ln>
            <a:noFill/>
          </a:ln>
          <a:effectLst>
            <a:softEdge rad="112500"/>
          </a:effectLst>
        </p:spPr>
      </p:pic>
      <p:pic>
        <p:nvPicPr>
          <p:cNvPr id="20490" name="Picture 10" descr="photo-1841"/>
          <p:cNvPicPr>
            <a:picLocks noChangeAspect="1" noChangeArrowheads="1"/>
          </p:cNvPicPr>
          <p:nvPr/>
        </p:nvPicPr>
        <p:blipFill>
          <a:blip r:embed="rId5" cstate="print"/>
          <a:srcRect/>
          <a:stretch>
            <a:fillRect/>
          </a:stretch>
        </p:blipFill>
        <p:spPr bwMode="auto">
          <a:xfrm>
            <a:off x="1" y="2967896"/>
            <a:ext cx="2664820" cy="3160555"/>
          </a:xfrm>
          <a:prstGeom prst="rect">
            <a:avLst/>
          </a:prstGeom>
          <a:ln>
            <a:noFill/>
          </a:ln>
          <a:effectLst>
            <a:softEdge rad="112500"/>
          </a:effectLst>
        </p:spPr>
      </p:pic>
      <p:pic>
        <p:nvPicPr>
          <p:cNvPr id="20491" name="Picture 11" descr="194"/>
          <p:cNvPicPr>
            <a:picLocks noChangeAspect="1" noChangeArrowheads="1"/>
          </p:cNvPicPr>
          <p:nvPr/>
        </p:nvPicPr>
        <p:blipFill>
          <a:blip r:embed="rId6" cstate="print"/>
          <a:srcRect/>
          <a:stretch>
            <a:fillRect/>
          </a:stretch>
        </p:blipFill>
        <p:spPr bwMode="auto">
          <a:xfrm>
            <a:off x="6627662" y="4722201"/>
            <a:ext cx="3452963" cy="2588986"/>
          </a:xfrm>
          <a:prstGeom prst="rect">
            <a:avLst/>
          </a:prstGeom>
          <a:ln>
            <a:noFill/>
          </a:ln>
          <a:effectLst>
            <a:softEdge rad="112500"/>
          </a:effectLst>
        </p:spPr>
      </p:pic>
      <p:grpSp>
        <p:nvGrpSpPr>
          <p:cNvPr id="12" name="Google Shape;198;p22"/>
          <p:cNvGrpSpPr/>
          <p:nvPr/>
        </p:nvGrpSpPr>
        <p:grpSpPr>
          <a:xfrm>
            <a:off x="3175" y="0"/>
            <a:ext cx="10077450" cy="712787"/>
            <a:chOff x="0" y="135"/>
            <a:chExt cx="6348" cy="449"/>
          </a:xfrm>
        </p:grpSpPr>
        <p:pic>
          <p:nvPicPr>
            <p:cNvPr id="13" name="Google Shape;199;p22"/>
            <p:cNvPicPr preferRelativeResize="0"/>
            <p:nvPr/>
          </p:nvPicPr>
          <p:blipFill rotWithShape="1">
            <a:blip r:embed="rId7">
              <a:alphaModFix/>
            </a:blip>
            <a:srcRect/>
            <a:stretch/>
          </p:blipFill>
          <p:spPr>
            <a:xfrm>
              <a:off x="0" y="135"/>
              <a:ext cx="6348" cy="449"/>
            </a:xfrm>
            <a:prstGeom prst="rect">
              <a:avLst/>
            </a:prstGeom>
            <a:noFill/>
            <a:ln>
              <a:noFill/>
            </a:ln>
          </p:spPr>
        </p:pic>
        <p:sp>
          <p:nvSpPr>
            <p:cNvPr id="14"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5" name="Google Shape;159;p19"/>
          <p:cNvPicPr preferRelativeResize="0"/>
          <p:nvPr/>
        </p:nvPicPr>
        <p:blipFill rotWithShape="1">
          <a:blip r:embed="rId8">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fade">
                                      <p:cBhvr>
                                        <p:cTn id="7" dur="770" decel="100000"/>
                                        <p:tgtEl>
                                          <p:spTgt spid="20482">
                                            <p:txEl>
                                              <p:pRg st="0" end="0"/>
                                            </p:txEl>
                                          </p:spTgt>
                                        </p:tgtEl>
                                      </p:cBhvr>
                                    </p:animEffect>
                                    <p:animScale>
                                      <p:cBhvr>
                                        <p:cTn id="8" dur="770" decel="100000"/>
                                        <p:tgtEl>
                                          <p:spTgt spid="20482">
                                            <p:txEl>
                                              <p:pRg st="0" end="0"/>
                                            </p:txEl>
                                          </p:spTgt>
                                        </p:tgtEl>
                                      </p:cBhvr>
                                      <p:from x="10000" y="10000"/>
                                      <p:to x="200000" y="450000"/>
                                    </p:animScale>
                                    <p:animScale>
                                      <p:cBhvr>
                                        <p:cTn id="9" dur="1230" accel="100000" fill="hold">
                                          <p:stCondLst>
                                            <p:cond delay="770"/>
                                          </p:stCondLst>
                                        </p:cTn>
                                        <p:tgtEl>
                                          <p:spTgt spid="20482">
                                            <p:txEl>
                                              <p:pRg st="0" end="0"/>
                                            </p:txEl>
                                          </p:spTgt>
                                        </p:tgtEl>
                                      </p:cBhvr>
                                      <p:from x="200000" y="450000"/>
                                      <p:to x="100000" y="100000"/>
                                    </p:animScale>
                                    <p:set>
                                      <p:cBhvr>
                                        <p:cTn id="10" dur="770" fill="hold"/>
                                        <p:tgtEl>
                                          <p:spTgt spid="20482">
                                            <p:txEl>
                                              <p:pRg st="0" end="0"/>
                                            </p:txEl>
                                          </p:spTgt>
                                        </p:tgtEl>
                                        <p:attrNameLst>
                                          <p:attrName>ppt_x</p:attrName>
                                        </p:attrNameLst>
                                      </p:cBhvr>
                                      <p:to>
                                        <p:strVal val="(0.5)"/>
                                      </p:to>
                                    </p:set>
                                    <p:anim from="(0.5)" to="(#ppt_x)" calcmode="lin" valueType="num">
                                      <p:cBhvr>
                                        <p:cTn id="11" dur="1230" accel="100000" fill="hold">
                                          <p:stCondLst>
                                            <p:cond delay="770"/>
                                          </p:stCondLst>
                                        </p:cTn>
                                        <p:tgtEl>
                                          <p:spTgt spid="20482">
                                            <p:txEl>
                                              <p:pRg st="0" end="0"/>
                                            </p:txEl>
                                          </p:spTgt>
                                        </p:tgtEl>
                                        <p:attrNameLst>
                                          <p:attrName>ppt_x</p:attrName>
                                        </p:attrNameLst>
                                      </p:cBhvr>
                                    </p:anim>
                                    <p:set>
                                      <p:cBhvr>
                                        <p:cTn id="12" dur="770" fill="hold"/>
                                        <p:tgtEl>
                                          <p:spTgt spid="2048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20482">
                                            <p:txEl>
                                              <p:pRg st="0" end="0"/>
                                            </p:txEl>
                                          </p:spTgt>
                                        </p:tgtEl>
                                        <p:attrNameLst>
                                          <p:attrName>ppt_y</p:attrName>
                                        </p:attrNameLst>
                                      </p:cBhvr>
                                    </p:anim>
                                  </p:childTnLst>
                                </p:cTn>
                              </p:par>
                              <p:par>
                                <p:cTn id="14" presetID="2" presetClass="entr" presetSubtype="8" fill="hold" nodeType="withEffect">
                                  <p:stCondLst>
                                    <p:cond delay="0"/>
                                  </p:stCondLst>
                                  <p:childTnLst>
                                    <p:set>
                                      <p:cBhvr>
                                        <p:cTn id="15" dur="1" fill="hold">
                                          <p:stCondLst>
                                            <p:cond delay="0"/>
                                          </p:stCondLst>
                                        </p:cTn>
                                        <p:tgtEl>
                                          <p:spTgt spid="20489"/>
                                        </p:tgtEl>
                                        <p:attrNameLst>
                                          <p:attrName>style.visibility</p:attrName>
                                        </p:attrNameLst>
                                      </p:cBhvr>
                                      <p:to>
                                        <p:strVal val="visible"/>
                                      </p:to>
                                    </p:set>
                                    <p:anim calcmode="lin" valueType="num">
                                      <p:cBhvr additive="base">
                                        <p:cTn id="16" dur="500" fill="hold"/>
                                        <p:tgtEl>
                                          <p:spTgt spid="20489"/>
                                        </p:tgtEl>
                                        <p:attrNameLst>
                                          <p:attrName>ppt_x</p:attrName>
                                        </p:attrNameLst>
                                      </p:cBhvr>
                                      <p:tavLst>
                                        <p:tav tm="0">
                                          <p:val>
                                            <p:strVal val="0-#ppt_w/2"/>
                                          </p:val>
                                        </p:tav>
                                        <p:tav tm="100000">
                                          <p:val>
                                            <p:strVal val="#ppt_x"/>
                                          </p:val>
                                        </p:tav>
                                      </p:tavLst>
                                    </p:anim>
                                    <p:anim calcmode="lin" valueType="num">
                                      <p:cBhvr additive="base">
                                        <p:cTn id="17" dur="500" fill="hold"/>
                                        <p:tgtEl>
                                          <p:spTgt spid="2048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0488"/>
                                        </p:tgtEl>
                                        <p:attrNameLst>
                                          <p:attrName>style.visibility</p:attrName>
                                        </p:attrNameLst>
                                      </p:cBhvr>
                                      <p:to>
                                        <p:strVal val="visible"/>
                                      </p:to>
                                    </p:set>
                                    <p:anim calcmode="lin" valueType="num">
                                      <p:cBhvr additive="base">
                                        <p:cTn id="20" dur="500" fill="hold"/>
                                        <p:tgtEl>
                                          <p:spTgt spid="20488"/>
                                        </p:tgtEl>
                                        <p:attrNameLst>
                                          <p:attrName>ppt_x</p:attrName>
                                        </p:attrNameLst>
                                      </p:cBhvr>
                                      <p:tavLst>
                                        <p:tav tm="0">
                                          <p:val>
                                            <p:strVal val="1+#ppt_w/2"/>
                                          </p:val>
                                        </p:tav>
                                        <p:tav tm="100000">
                                          <p:val>
                                            <p:strVal val="#ppt_x"/>
                                          </p:val>
                                        </p:tav>
                                      </p:tavLst>
                                    </p:anim>
                                    <p:anim calcmode="lin" valueType="num">
                                      <p:cBhvr additive="base">
                                        <p:cTn id="21" dur="500" fill="hold"/>
                                        <p:tgtEl>
                                          <p:spTgt spid="2048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nodeType="clickEffect">
                                  <p:stCondLst>
                                    <p:cond delay="0"/>
                                  </p:stCondLst>
                                  <p:childTnLst>
                                    <p:set>
                                      <p:cBhvr>
                                        <p:cTn id="25" dur="1" fill="hold">
                                          <p:stCondLst>
                                            <p:cond delay="0"/>
                                          </p:stCondLst>
                                        </p:cTn>
                                        <p:tgtEl>
                                          <p:spTgt spid="20484">
                                            <p:txEl>
                                              <p:pRg st="0" end="0"/>
                                            </p:txEl>
                                          </p:spTgt>
                                        </p:tgtEl>
                                        <p:attrNameLst>
                                          <p:attrName>style.visibility</p:attrName>
                                        </p:attrNameLst>
                                      </p:cBhvr>
                                      <p:to>
                                        <p:strVal val="visible"/>
                                      </p:to>
                                    </p:set>
                                    <p:animEffect transition="in" filter="fade">
                                      <p:cBhvr>
                                        <p:cTn id="26" dur="770" decel="100000"/>
                                        <p:tgtEl>
                                          <p:spTgt spid="20484">
                                            <p:txEl>
                                              <p:pRg st="0" end="0"/>
                                            </p:txEl>
                                          </p:spTgt>
                                        </p:tgtEl>
                                      </p:cBhvr>
                                    </p:animEffect>
                                    <p:animScale>
                                      <p:cBhvr>
                                        <p:cTn id="27" dur="770" decel="100000"/>
                                        <p:tgtEl>
                                          <p:spTgt spid="20484">
                                            <p:txEl>
                                              <p:pRg st="0" end="0"/>
                                            </p:txEl>
                                          </p:spTgt>
                                        </p:tgtEl>
                                      </p:cBhvr>
                                      <p:from x="10000" y="10000"/>
                                      <p:to x="200000" y="450000"/>
                                    </p:animScale>
                                    <p:animScale>
                                      <p:cBhvr>
                                        <p:cTn id="28" dur="1230" accel="100000" fill="hold">
                                          <p:stCondLst>
                                            <p:cond delay="770"/>
                                          </p:stCondLst>
                                        </p:cTn>
                                        <p:tgtEl>
                                          <p:spTgt spid="20484">
                                            <p:txEl>
                                              <p:pRg st="0" end="0"/>
                                            </p:txEl>
                                          </p:spTgt>
                                        </p:tgtEl>
                                      </p:cBhvr>
                                      <p:from x="200000" y="450000"/>
                                      <p:to x="100000" y="100000"/>
                                    </p:animScale>
                                    <p:set>
                                      <p:cBhvr>
                                        <p:cTn id="29" dur="770" fill="hold"/>
                                        <p:tgtEl>
                                          <p:spTgt spid="20484">
                                            <p:txEl>
                                              <p:pRg st="0" end="0"/>
                                            </p:txEl>
                                          </p:spTgt>
                                        </p:tgtEl>
                                        <p:attrNameLst>
                                          <p:attrName>ppt_x</p:attrName>
                                        </p:attrNameLst>
                                      </p:cBhvr>
                                      <p:to>
                                        <p:strVal val="(0.5)"/>
                                      </p:to>
                                    </p:set>
                                    <p:anim from="(0.5)" to="(#ppt_x)" calcmode="lin" valueType="num">
                                      <p:cBhvr>
                                        <p:cTn id="30" dur="1230" accel="100000" fill="hold">
                                          <p:stCondLst>
                                            <p:cond delay="770"/>
                                          </p:stCondLst>
                                        </p:cTn>
                                        <p:tgtEl>
                                          <p:spTgt spid="20484">
                                            <p:txEl>
                                              <p:pRg st="0" end="0"/>
                                            </p:txEl>
                                          </p:spTgt>
                                        </p:tgtEl>
                                        <p:attrNameLst>
                                          <p:attrName>ppt_x</p:attrName>
                                        </p:attrNameLst>
                                      </p:cBhvr>
                                    </p:anim>
                                    <p:set>
                                      <p:cBhvr>
                                        <p:cTn id="31" dur="770" fill="hold"/>
                                        <p:tgtEl>
                                          <p:spTgt spid="20484">
                                            <p:txEl>
                                              <p:pRg st="0" end="0"/>
                                            </p:txEl>
                                          </p:spTgt>
                                        </p:tgtEl>
                                        <p:attrNameLst>
                                          <p:attrName>ppt_y</p:attrName>
                                        </p:attrNameLst>
                                      </p:cBhvr>
                                      <p:to>
                                        <p:strVal val="(#ppt_y+0.4)"/>
                                      </p:to>
                                    </p:set>
                                    <p:anim from="(#ppt_y+0.4)" to="(#ppt_y)" calcmode="lin" valueType="num">
                                      <p:cBhvr>
                                        <p:cTn id="32" dur="1230" accel="100000" fill="hold">
                                          <p:stCondLst>
                                            <p:cond delay="770"/>
                                          </p:stCondLst>
                                        </p:cTn>
                                        <p:tgtEl>
                                          <p:spTgt spid="20484">
                                            <p:txEl>
                                              <p:pRg st="0" end="0"/>
                                            </p:txEl>
                                          </p:spTgt>
                                        </p:tgtEl>
                                        <p:attrNameLst>
                                          <p:attrName>ppt_y</p:attrName>
                                        </p:attrNameLst>
                                      </p:cBhvr>
                                    </p:anim>
                                  </p:childTnLst>
                                </p:cTn>
                              </p:par>
                              <p:par>
                                <p:cTn id="33" presetID="2" presetClass="entr" presetSubtype="4" fill="hold" nodeType="withEffect">
                                  <p:stCondLst>
                                    <p:cond delay="0"/>
                                  </p:stCondLst>
                                  <p:childTnLst>
                                    <p:set>
                                      <p:cBhvr>
                                        <p:cTn id="34" dur="1" fill="hold">
                                          <p:stCondLst>
                                            <p:cond delay="0"/>
                                          </p:stCondLst>
                                        </p:cTn>
                                        <p:tgtEl>
                                          <p:spTgt spid="20490"/>
                                        </p:tgtEl>
                                        <p:attrNameLst>
                                          <p:attrName>style.visibility</p:attrName>
                                        </p:attrNameLst>
                                      </p:cBhvr>
                                      <p:to>
                                        <p:strVal val="visible"/>
                                      </p:to>
                                    </p:set>
                                    <p:anim calcmode="lin" valueType="num">
                                      <p:cBhvr additive="base">
                                        <p:cTn id="35" dur="500" fill="hold"/>
                                        <p:tgtEl>
                                          <p:spTgt spid="20490"/>
                                        </p:tgtEl>
                                        <p:attrNameLst>
                                          <p:attrName>ppt_x</p:attrName>
                                        </p:attrNameLst>
                                      </p:cBhvr>
                                      <p:tavLst>
                                        <p:tav tm="0">
                                          <p:val>
                                            <p:strVal val="#ppt_x"/>
                                          </p:val>
                                        </p:tav>
                                        <p:tav tm="100000">
                                          <p:val>
                                            <p:strVal val="#ppt_x"/>
                                          </p:val>
                                        </p:tav>
                                      </p:tavLst>
                                    </p:anim>
                                    <p:anim calcmode="lin" valueType="num">
                                      <p:cBhvr additive="base">
                                        <p:cTn id="36" dur="500" fill="hold"/>
                                        <p:tgtEl>
                                          <p:spTgt spid="2049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20486">
                                            <p:txEl>
                                              <p:pRg st="0" end="0"/>
                                            </p:txEl>
                                          </p:spTgt>
                                        </p:tgtEl>
                                        <p:attrNameLst>
                                          <p:attrName>style.visibility</p:attrName>
                                        </p:attrNameLst>
                                      </p:cBhvr>
                                      <p:to>
                                        <p:strVal val="visible"/>
                                      </p:to>
                                    </p:set>
                                    <p:anim calcmode="lin" valueType="num">
                                      <p:cBhvr>
                                        <p:cTn id="41" dur="500" fill="hold"/>
                                        <p:tgtEl>
                                          <p:spTgt spid="20486">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20486">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20486">
                                            <p:txEl>
                                              <p:pRg st="0" end="0"/>
                                            </p:txEl>
                                          </p:spTgt>
                                        </p:tgtEl>
                                      </p:cBhvr>
                                    </p:animEffect>
                                  </p:childTnLst>
                                </p:cTn>
                              </p:par>
                              <p:par>
                                <p:cTn id="44" presetID="2" presetClass="entr" presetSubtype="6" fill="hold" nodeType="withEffect">
                                  <p:stCondLst>
                                    <p:cond delay="0"/>
                                  </p:stCondLst>
                                  <p:childTnLst>
                                    <p:set>
                                      <p:cBhvr>
                                        <p:cTn id="45" dur="1" fill="hold">
                                          <p:stCondLst>
                                            <p:cond delay="0"/>
                                          </p:stCondLst>
                                        </p:cTn>
                                        <p:tgtEl>
                                          <p:spTgt spid="20491"/>
                                        </p:tgtEl>
                                        <p:attrNameLst>
                                          <p:attrName>style.visibility</p:attrName>
                                        </p:attrNameLst>
                                      </p:cBhvr>
                                      <p:to>
                                        <p:strVal val="visible"/>
                                      </p:to>
                                    </p:set>
                                    <p:anim calcmode="lin" valueType="num">
                                      <p:cBhvr additive="base">
                                        <p:cTn id="46" dur="500" fill="hold"/>
                                        <p:tgtEl>
                                          <p:spTgt spid="20491"/>
                                        </p:tgtEl>
                                        <p:attrNameLst>
                                          <p:attrName>ppt_x</p:attrName>
                                        </p:attrNameLst>
                                      </p:cBhvr>
                                      <p:tavLst>
                                        <p:tav tm="0">
                                          <p:val>
                                            <p:strVal val="1+#ppt_w/2"/>
                                          </p:val>
                                        </p:tav>
                                        <p:tav tm="100000">
                                          <p:val>
                                            <p:strVal val="#ppt_x"/>
                                          </p:val>
                                        </p:tav>
                                      </p:tavLst>
                                    </p:anim>
                                    <p:anim calcmode="lin" valueType="num">
                                      <p:cBhvr additive="base">
                                        <p:cTn id="47" dur="500" fill="hold"/>
                                        <p:tgtEl>
                                          <p:spTgt spid="204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4000" r="-2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857909"/>
            <a:ext cx="9072563" cy="1259946"/>
          </a:xfrm>
        </p:spPr>
        <p:txBody>
          <a:bodyPr>
            <a:normAutofit fontScale="90000"/>
          </a:bodyPr>
          <a:lstStyle/>
          <a:p>
            <a:r>
              <a:rPr lang="ru-RU" b="1" i="1" dirty="0" smtClean="0">
                <a:solidFill>
                  <a:srgbClr val="C00000"/>
                </a:solidFill>
                <a:latin typeface="Times New Roman" pitchFamily="18" charset="0"/>
                <a:cs typeface="Times New Roman" pitchFamily="18" charset="0"/>
              </a:rPr>
              <a:t>       Функциональные продукты</a:t>
            </a:r>
            <a:r>
              <a:rPr lang="ru-RU" dirty="0" smtClean="0">
                <a:latin typeface="inherit"/>
              </a:rPr>
              <a:t/>
            </a:r>
            <a:br>
              <a:rPr lang="ru-RU" dirty="0" smtClean="0">
                <a:latin typeface="inherit"/>
              </a:rPr>
            </a:br>
            <a:endParaRPr lang="ru-RU" dirty="0"/>
          </a:p>
        </p:txBody>
      </p:sp>
      <p:pic>
        <p:nvPicPr>
          <p:cNvPr id="75778" name="Picture 2" descr="http://player.myshared.ru/287273/data/images/img27.jpg"/>
          <p:cNvPicPr>
            <a:picLocks noChangeAspect="1" noChangeArrowheads="1"/>
          </p:cNvPicPr>
          <p:nvPr/>
        </p:nvPicPr>
        <p:blipFill>
          <a:blip r:embed="rId3" cstate="print"/>
          <a:srcRect/>
          <a:stretch>
            <a:fillRect/>
          </a:stretch>
        </p:blipFill>
        <p:spPr bwMode="auto">
          <a:xfrm>
            <a:off x="0" y="4702158"/>
            <a:ext cx="2871108" cy="2857517"/>
          </a:xfrm>
          <a:prstGeom prst="rect">
            <a:avLst/>
          </a:prstGeom>
          <a:ln>
            <a:noFill/>
          </a:ln>
          <a:effectLst>
            <a:softEdge rad="112500"/>
          </a:effectLst>
        </p:spPr>
      </p:pic>
      <p:grpSp>
        <p:nvGrpSpPr>
          <p:cNvPr id="9" name="Google Shape;198;p22"/>
          <p:cNvGrpSpPr/>
          <p:nvPr/>
        </p:nvGrpSpPr>
        <p:grpSpPr>
          <a:xfrm>
            <a:off x="3175" y="0"/>
            <a:ext cx="10077450" cy="712787"/>
            <a:chOff x="0" y="135"/>
            <a:chExt cx="6348" cy="449"/>
          </a:xfrm>
        </p:grpSpPr>
        <p:pic>
          <p:nvPicPr>
            <p:cNvPr id="10" name="Google Shape;199;p22"/>
            <p:cNvPicPr preferRelativeResize="0"/>
            <p:nvPr/>
          </p:nvPicPr>
          <p:blipFill rotWithShape="1">
            <a:blip r:embed="rId4">
              <a:alphaModFix/>
            </a:blip>
            <a:srcRect/>
            <a:stretch/>
          </p:blipFill>
          <p:spPr>
            <a:xfrm>
              <a:off x="0" y="135"/>
              <a:ext cx="6348" cy="449"/>
            </a:xfrm>
            <a:prstGeom prst="rect">
              <a:avLst/>
            </a:prstGeom>
            <a:noFill/>
            <a:ln>
              <a:noFill/>
            </a:ln>
          </p:spPr>
        </p:pic>
        <p:sp>
          <p:nvSpPr>
            <p:cNvPr id="11"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2" name="Google Shape;159;p19"/>
          <p:cNvPicPr preferRelativeResize="0"/>
          <p:nvPr/>
        </p:nvPicPr>
        <p:blipFill rotWithShape="1">
          <a:blip r:embed="rId5">
            <a:alphaModFix/>
          </a:blip>
          <a:srcRect/>
          <a:stretch/>
        </p:blipFill>
        <p:spPr>
          <a:xfrm>
            <a:off x="8135938" y="6983413"/>
            <a:ext cx="1944687" cy="576262"/>
          </a:xfrm>
          <a:prstGeom prst="rect">
            <a:avLst/>
          </a:prstGeom>
          <a:noFill/>
          <a:ln>
            <a:noFill/>
          </a:ln>
        </p:spPr>
      </p:pic>
      <p:pic>
        <p:nvPicPr>
          <p:cNvPr id="81924" name="Picture 4" descr="Молти - Продукты - Кефир - производство молочной продукции: молоко, кефир,  ряженка, йогурт"/>
          <p:cNvPicPr>
            <a:picLocks noChangeAspect="1" noChangeArrowheads="1"/>
          </p:cNvPicPr>
          <p:nvPr/>
        </p:nvPicPr>
        <p:blipFill>
          <a:blip r:embed="rId6"/>
          <a:srcRect/>
          <a:stretch>
            <a:fillRect/>
          </a:stretch>
        </p:blipFill>
        <p:spPr bwMode="auto">
          <a:xfrm>
            <a:off x="-383267" y="1061357"/>
            <a:ext cx="2741966" cy="3862616"/>
          </a:xfrm>
          <a:prstGeom prst="rect">
            <a:avLst/>
          </a:prstGeom>
          <a:noFill/>
        </p:spPr>
      </p:pic>
      <p:pic>
        <p:nvPicPr>
          <p:cNvPr id="81938" name="Picture 18" descr="Обои Еда Мясные блюда, обои для рабочего стола, фотографии еда, мясные,  блюда, тарелка, листики, посуда, белый, фон, петрушка, приправы, мясо,  чеснок Обои для рабочего стола, скачать обои картинки заставки на рабочий  стол."/>
          <p:cNvPicPr>
            <a:picLocks noChangeAspect="1" noChangeArrowheads="1"/>
          </p:cNvPicPr>
          <p:nvPr/>
        </p:nvPicPr>
        <p:blipFill>
          <a:blip r:embed="rId7"/>
          <a:srcRect/>
          <a:stretch>
            <a:fillRect/>
          </a:stretch>
        </p:blipFill>
        <p:spPr bwMode="auto">
          <a:xfrm>
            <a:off x="5916115" y="4445756"/>
            <a:ext cx="4164510" cy="2542872"/>
          </a:xfrm>
          <a:prstGeom prst="rect">
            <a:avLst/>
          </a:prstGeom>
          <a:ln>
            <a:noFill/>
          </a:ln>
          <a:effectLst>
            <a:softEdge rad="112500"/>
          </a:effectLst>
        </p:spPr>
      </p:pic>
      <p:pic>
        <p:nvPicPr>
          <p:cNvPr id="81940" name="Picture 20" descr="Фото Улитки Рыба Креветки Еда Белый фон Морепродукты 3840x2400"/>
          <p:cNvPicPr>
            <a:picLocks noChangeAspect="1" noChangeArrowheads="1"/>
          </p:cNvPicPr>
          <p:nvPr/>
        </p:nvPicPr>
        <p:blipFill>
          <a:blip r:embed="rId8"/>
          <a:srcRect l="12820" b="3333"/>
          <a:stretch>
            <a:fillRect/>
          </a:stretch>
        </p:blipFill>
        <p:spPr bwMode="auto">
          <a:xfrm>
            <a:off x="2857501" y="5192032"/>
            <a:ext cx="3416452" cy="2367643"/>
          </a:xfrm>
          <a:prstGeom prst="rect">
            <a:avLst/>
          </a:prstGeom>
          <a:ln>
            <a:noFill/>
          </a:ln>
          <a:effectLst>
            <a:softEdge rad="112500"/>
          </a:effectLst>
        </p:spPr>
      </p:pic>
      <p:pic>
        <p:nvPicPr>
          <p:cNvPr id="81942" name="Picture 22" descr="Обои еда, фрукты, , ягоды, груша, черника, ягоды, белый, фон, персик,  виноград, яблоко картинки на рабочий стол, скачать бесплатно."/>
          <p:cNvPicPr>
            <a:picLocks noChangeAspect="1" noChangeArrowheads="1"/>
          </p:cNvPicPr>
          <p:nvPr/>
        </p:nvPicPr>
        <p:blipFill>
          <a:blip r:embed="rId9"/>
          <a:srcRect/>
          <a:stretch>
            <a:fillRect/>
          </a:stretch>
        </p:blipFill>
        <p:spPr bwMode="auto">
          <a:xfrm>
            <a:off x="1886405" y="2151906"/>
            <a:ext cx="4285796" cy="2703349"/>
          </a:xfrm>
          <a:prstGeom prst="rect">
            <a:avLst/>
          </a:prstGeom>
          <a:ln>
            <a:noFill/>
          </a:ln>
          <a:effectLst>
            <a:softEdge rad="112500"/>
          </a:effectLst>
        </p:spPr>
      </p:pic>
      <p:pic>
        <p:nvPicPr>
          <p:cNvPr id="81944" name="Picture 24" descr="Картинки Помидоры Грибы Груши Яблоки Пища Овощи Фрукты перец овощной"/>
          <p:cNvPicPr>
            <a:picLocks noChangeAspect="1" noChangeArrowheads="1"/>
          </p:cNvPicPr>
          <p:nvPr/>
        </p:nvPicPr>
        <p:blipFill>
          <a:blip r:embed="rId10"/>
          <a:srcRect/>
          <a:stretch>
            <a:fillRect/>
          </a:stretch>
        </p:blipFill>
        <p:spPr bwMode="auto">
          <a:xfrm>
            <a:off x="5866839" y="1416332"/>
            <a:ext cx="4213786" cy="2729085"/>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Shape 211"/>
        <p:cNvGrpSpPr/>
        <p:nvPr/>
      </p:nvGrpSpPr>
      <p:grpSpPr>
        <a:xfrm>
          <a:off x="0" y="0"/>
          <a:ext cx="0" cy="0"/>
          <a:chOff x="0" y="0"/>
          <a:chExt cx="0" cy="0"/>
        </a:xfrm>
      </p:grpSpPr>
      <p:grpSp>
        <p:nvGrpSpPr>
          <p:cNvPr id="212" name="Google Shape;212;p23"/>
          <p:cNvGrpSpPr/>
          <p:nvPr/>
        </p:nvGrpSpPr>
        <p:grpSpPr>
          <a:xfrm>
            <a:off x="0" y="0"/>
            <a:ext cx="10077450" cy="712787"/>
            <a:chOff x="0" y="135"/>
            <a:chExt cx="6348" cy="449"/>
          </a:xfrm>
        </p:grpSpPr>
        <p:pic>
          <p:nvPicPr>
            <p:cNvPr id="213" name="Google Shape;213;p23"/>
            <p:cNvPicPr preferRelativeResize="0"/>
            <p:nvPr/>
          </p:nvPicPr>
          <p:blipFill rotWithShape="1">
            <a:blip r:embed="rId4">
              <a:alphaModFix/>
            </a:blip>
            <a:srcRect/>
            <a:stretch/>
          </p:blipFill>
          <p:spPr>
            <a:xfrm>
              <a:off x="0" y="135"/>
              <a:ext cx="6348" cy="449"/>
            </a:xfrm>
            <a:prstGeom prst="rect">
              <a:avLst/>
            </a:prstGeom>
            <a:noFill/>
            <a:ln>
              <a:noFill/>
            </a:ln>
          </p:spPr>
        </p:pic>
        <p:sp>
          <p:nvSpPr>
            <p:cNvPr id="214" name="Google Shape;214;p23"/>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216" name="Google Shape;216;p23"/>
          <p:cNvSpPr txBox="1"/>
          <p:nvPr/>
        </p:nvSpPr>
        <p:spPr>
          <a:xfrm>
            <a:off x="268969" y="260028"/>
            <a:ext cx="7497762" cy="404812"/>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i="0" u="none" dirty="0" smtClean="0">
                <a:solidFill>
                  <a:schemeClr val="bg1"/>
                </a:solidFill>
                <a:latin typeface="Times New Roman" pitchFamily="18" charset="0"/>
                <a:ea typeface="Verdana"/>
                <a:cs typeface="Times New Roman" pitchFamily="18" charset="0"/>
                <a:sym typeface="Verdana"/>
              </a:rPr>
              <a:t>5. Рациональное питание</a:t>
            </a:r>
            <a:endParaRPr lang="ru-RU" sz="2400" dirty="0">
              <a:solidFill>
                <a:schemeClr val="bg1"/>
              </a:solidFill>
              <a:latin typeface="Times New Roman" pitchFamily="18" charset="0"/>
              <a:cs typeface="Times New Roman" pitchFamily="18" charset="0"/>
            </a:endParaRPr>
          </a:p>
        </p:txBody>
      </p:sp>
      <p:sp>
        <p:nvSpPr>
          <p:cNvPr id="217" name="Google Shape;217;p23"/>
          <p:cNvSpPr txBox="1"/>
          <p:nvPr/>
        </p:nvSpPr>
        <p:spPr>
          <a:xfrm>
            <a:off x="219963" y="4733106"/>
            <a:ext cx="6360451" cy="2581640"/>
          </a:xfrm>
          <a:prstGeom prst="rect">
            <a:avLst/>
          </a:prstGeom>
          <a:noFill/>
          <a:ln>
            <a:noFill/>
          </a:ln>
        </p:spPr>
        <p:txBody>
          <a:bodyPr spcFirstLastPara="1" wrap="square" lIns="91425" tIns="45700" rIns="91425" bIns="45700" anchor="t" anchorCtr="0">
            <a:noAutofit/>
          </a:bodyPr>
          <a:lstStyle/>
          <a:p>
            <a:pPr marL="0" marR="0" lvl="0" indent="0" algn="just" rtl="0">
              <a:lnSpc>
                <a:spcPct val="93000"/>
              </a:lnSpc>
              <a:spcBef>
                <a:spcPts val="0"/>
              </a:spcBef>
              <a:spcAft>
                <a:spcPts val="0"/>
              </a:spcAft>
              <a:buClr>
                <a:schemeClr val="dk1"/>
              </a:buClr>
              <a:buSzPts val="1800"/>
              <a:buFont typeface="Verdana"/>
              <a:buNone/>
            </a:pPr>
            <a:r>
              <a:rPr lang="ru-RU" sz="2400" b="0" i="0" dirty="0">
                <a:solidFill>
                  <a:srgbClr val="000000"/>
                </a:solidFill>
                <a:effectLst/>
                <a:latin typeface="Times New Roman" pitchFamily="18" charset="0"/>
                <a:cs typeface="Times New Roman" pitchFamily="18" charset="0"/>
              </a:rPr>
              <a:t>Правильно составленный рацион повышает способность организма к сопротивлению негативным факторам воздействия окружающей среды, способствует сохранению здоровья, активного долголетия, сопротивлению утомляемости и </a:t>
            </a:r>
            <a:r>
              <a:rPr lang="ru-RU" sz="2400" b="0" i="0" dirty="0" smtClean="0">
                <a:solidFill>
                  <a:srgbClr val="000000"/>
                </a:solidFill>
                <a:effectLst/>
                <a:latin typeface="Times New Roman" pitchFamily="18" charset="0"/>
                <a:cs typeface="Times New Roman" pitchFamily="18" charset="0"/>
              </a:rPr>
              <a:t>высокой работоспособности</a:t>
            </a:r>
            <a:r>
              <a:rPr lang="ru-RU" dirty="0"/>
              <a:t/>
            </a:r>
            <a:br>
              <a:rPr lang="ru-RU" dirty="0"/>
            </a:br>
            <a:endParaRPr dirty="0"/>
          </a:p>
        </p:txBody>
      </p:sp>
      <p:pic>
        <p:nvPicPr>
          <p:cNvPr id="218" name="Google Shape;218;p23"/>
          <p:cNvPicPr preferRelativeResize="0"/>
          <p:nvPr/>
        </p:nvPicPr>
        <p:blipFill rotWithShape="1">
          <a:blip r:embed="rId5">
            <a:alphaModFix/>
          </a:blip>
          <a:srcRect/>
          <a:stretch/>
        </p:blipFill>
        <p:spPr>
          <a:xfrm>
            <a:off x="148432" y="1318298"/>
            <a:ext cx="3787775" cy="2841625"/>
          </a:xfrm>
          <a:prstGeom prst="rect">
            <a:avLst/>
          </a:prstGeom>
          <a:noFill/>
          <a:ln>
            <a:noFill/>
          </a:ln>
        </p:spPr>
      </p:pic>
      <p:sp>
        <p:nvSpPr>
          <p:cNvPr id="220" name="Google Shape;220;p23"/>
          <p:cNvSpPr txBox="1"/>
          <p:nvPr/>
        </p:nvSpPr>
        <p:spPr>
          <a:xfrm>
            <a:off x="7315200" y="7061200"/>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a:solidFill>
                  <a:srgbClr val="898989"/>
                </a:solidFill>
                <a:latin typeface="Arial"/>
                <a:ea typeface="Arial"/>
                <a:cs typeface="Arial"/>
                <a:sym typeface="Arial"/>
              </a:rPr>
              <a:t>10</a:t>
            </a:r>
            <a:endParaRPr/>
          </a:p>
        </p:txBody>
      </p:sp>
      <p:sp>
        <p:nvSpPr>
          <p:cNvPr id="12" name="TextBox 11">
            <a:extLst>
              <a:ext uri="{FF2B5EF4-FFF2-40B4-BE49-F238E27FC236}">
                <a16:creationId xmlns:a16="http://schemas.microsoft.com/office/drawing/2014/main" xmlns="" id="{B128C8B5-8600-44E6-8A8C-CDE5E86DEAD4}"/>
              </a:ext>
            </a:extLst>
          </p:cNvPr>
          <p:cNvSpPr txBox="1"/>
          <p:nvPr/>
        </p:nvSpPr>
        <p:spPr>
          <a:xfrm>
            <a:off x="4751576" y="1232104"/>
            <a:ext cx="4294453" cy="3183757"/>
          </a:xfrm>
          <a:prstGeom prst="rect">
            <a:avLst/>
          </a:prstGeom>
          <a:noFill/>
        </p:spPr>
        <p:txBody>
          <a:bodyPr wrap="square">
            <a:spAutoFit/>
          </a:bodyPr>
          <a:lstStyle/>
          <a:p>
            <a:pPr marL="0" marR="0" lvl="0" indent="0" algn="just" rtl="0">
              <a:lnSpc>
                <a:spcPct val="93000"/>
              </a:lnSpc>
              <a:spcBef>
                <a:spcPts val="0"/>
              </a:spcBef>
              <a:spcAft>
                <a:spcPts val="0"/>
              </a:spcAft>
              <a:buClr>
                <a:schemeClr val="dk1"/>
              </a:buClr>
              <a:buSzPts val="1800"/>
              <a:buFont typeface="Verdana"/>
              <a:buNone/>
            </a:pPr>
            <a:r>
              <a:rPr lang="ru-RU" sz="2400" b="1" i="1" dirty="0" smtClean="0">
                <a:solidFill>
                  <a:srgbClr val="000000"/>
                </a:solidFill>
                <a:latin typeface="Times New Roman" pitchFamily="18" charset="0"/>
                <a:cs typeface="Times New Roman" pitchFamily="18" charset="0"/>
              </a:rPr>
              <a:t> </a:t>
            </a:r>
            <a:r>
              <a:rPr lang="ru-RU" sz="2400" b="1" i="1" dirty="0" smtClean="0">
                <a:solidFill>
                  <a:srgbClr val="000000"/>
                </a:solidFill>
                <a:latin typeface="Times New Roman" pitchFamily="18" charset="0"/>
                <a:cs typeface="Times New Roman" pitchFamily="18" charset="0"/>
              </a:rPr>
              <a:t>    </a:t>
            </a:r>
            <a:r>
              <a:rPr lang="ru-RU" sz="2400" b="1" i="1" dirty="0" smtClean="0">
                <a:solidFill>
                  <a:srgbClr val="000000"/>
                </a:solidFill>
                <a:effectLst/>
                <a:latin typeface="Times New Roman" pitchFamily="18" charset="0"/>
                <a:cs typeface="Times New Roman" pitchFamily="18" charset="0"/>
              </a:rPr>
              <a:t>Рациональное </a:t>
            </a:r>
            <a:r>
              <a:rPr lang="ru-RU" sz="2400" b="1" i="1" dirty="0">
                <a:solidFill>
                  <a:srgbClr val="000000"/>
                </a:solidFill>
                <a:effectLst/>
                <a:latin typeface="Times New Roman" pitchFamily="18" charset="0"/>
                <a:cs typeface="Times New Roman" pitchFamily="18" charset="0"/>
              </a:rPr>
              <a:t>питание </a:t>
            </a:r>
            <a:r>
              <a:rPr lang="ru-RU" sz="2400" b="0" i="1" dirty="0">
                <a:solidFill>
                  <a:srgbClr val="000000"/>
                </a:solidFill>
                <a:effectLst/>
                <a:latin typeface="Times New Roman" pitchFamily="18" charset="0"/>
                <a:cs typeface="Times New Roman" pitchFamily="18" charset="0"/>
              </a:rPr>
              <a:t>– сбалансированный рацион, составленный с учетом пола, возраста, состояния здоровья, образа жизни, характера труда и профессиональной деятельности человека, климатических условий его </a:t>
            </a:r>
            <a:r>
              <a:rPr lang="ru-RU" sz="2400" b="0" i="1" dirty="0" smtClean="0">
                <a:solidFill>
                  <a:srgbClr val="000000"/>
                </a:solidFill>
                <a:effectLst/>
                <a:latin typeface="Times New Roman" pitchFamily="18" charset="0"/>
                <a:cs typeface="Times New Roman" pitchFamily="18" charset="0"/>
              </a:rPr>
              <a:t>проживания </a:t>
            </a:r>
            <a:endParaRPr lang="ru-RU" sz="2400" b="0" i="1" dirty="0">
              <a:solidFill>
                <a:srgbClr val="000000"/>
              </a:solidFill>
              <a:effectLst/>
              <a:latin typeface="Times New Roman" pitchFamily="18" charset="0"/>
              <a:cs typeface="Times New Roman" pitchFamily="18" charset="0"/>
            </a:endParaRPr>
          </a:p>
        </p:txBody>
      </p:sp>
      <p:pic>
        <p:nvPicPr>
          <p:cNvPr id="11"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pic>
        <p:nvPicPr>
          <p:cNvPr id="76808" name="Picture 8" descr="Обжоры — новые прикольные фото, анекдоты, видео, посты на fishki.net"/>
          <p:cNvPicPr>
            <a:picLocks noChangeAspect="1" noChangeArrowheads="1"/>
          </p:cNvPicPr>
          <p:nvPr/>
        </p:nvPicPr>
        <p:blipFill>
          <a:blip r:embed="rId7"/>
          <a:srcRect t="-948" r="23100"/>
          <a:stretch>
            <a:fillRect/>
          </a:stretch>
        </p:blipFill>
        <p:spPr bwMode="auto">
          <a:xfrm>
            <a:off x="6719660" y="4408714"/>
            <a:ext cx="3304175" cy="2489427"/>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Shape 225"/>
        <p:cNvGrpSpPr/>
        <p:nvPr/>
      </p:nvGrpSpPr>
      <p:grpSpPr>
        <a:xfrm>
          <a:off x="0" y="0"/>
          <a:ext cx="0" cy="0"/>
          <a:chOff x="0" y="0"/>
          <a:chExt cx="0" cy="0"/>
        </a:xfrm>
      </p:grpSpPr>
      <p:grpSp>
        <p:nvGrpSpPr>
          <p:cNvPr id="226" name="Google Shape;226;p24"/>
          <p:cNvGrpSpPr/>
          <p:nvPr/>
        </p:nvGrpSpPr>
        <p:grpSpPr>
          <a:xfrm>
            <a:off x="0" y="0"/>
            <a:ext cx="10077450" cy="930729"/>
            <a:chOff x="0" y="135"/>
            <a:chExt cx="6348" cy="449"/>
          </a:xfrm>
        </p:grpSpPr>
        <p:pic>
          <p:nvPicPr>
            <p:cNvPr id="227" name="Google Shape;227;p24"/>
            <p:cNvPicPr preferRelativeResize="0"/>
            <p:nvPr/>
          </p:nvPicPr>
          <p:blipFill rotWithShape="1">
            <a:blip r:embed="rId4">
              <a:alphaModFix/>
            </a:blip>
            <a:srcRect/>
            <a:stretch/>
          </p:blipFill>
          <p:spPr>
            <a:xfrm>
              <a:off x="0" y="135"/>
              <a:ext cx="6348" cy="449"/>
            </a:xfrm>
            <a:prstGeom prst="rect">
              <a:avLst/>
            </a:prstGeom>
            <a:noFill/>
            <a:ln>
              <a:noFill/>
            </a:ln>
          </p:spPr>
        </p:pic>
        <p:sp>
          <p:nvSpPr>
            <p:cNvPr id="228" name="Google Shape;228;p24"/>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230" name="Google Shape;230;p24"/>
          <p:cNvSpPr txBox="1"/>
          <p:nvPr/>
        </p:nvSpPr>
        <p:spPr>
          <a:xfrm>
            <a:off x="0" y="0"/>
            <a:ext cx="8275342" cy="636271"/>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i="0" u="none" dirty="0" smtClean="0">
                <a:solidFill>
                  <a:schemeClr val="bg1"/>
                </a:solidFill>
                <a:latin typeface="Times New Roman" pitchFamily="18" charset="0"/>
                <a:ea typeface="Verdana"/>
                <a:cs typeface="Times New Roman" pitchFamily="18" charset="0"/>
                <a:sym typeface="Verdana"/>
              </a:rPr>
              <a:t>6. Валеологические основы предупреждения простудных и инфекционных заболеваний</a:t>
            </a:r>
            <a:endParaRPr lang="ru-RU" sz="2400" dirty="0">
              <a:solidFill>
                <a:schemeClr val="bg1"/>
              </a:solidFill>
              <a:latin typeface="Times New Roman" pitchFamily="18" charset="0"/>
              <a:cs typeface="Times New Roman" pitchFamily="18" charset="0"/>
            </a:endParaRPr>
          </a:p>
        </p:txBody>
      </p:sp>
      <p:pic>
        <p:nvPicPr>
          <p:cNvPr id="232" name="Google Shape;232;p24"/>
          <p:cNvPicPr preferRelativeResize="0"/>
          <p:nvPr/>
        </p:nvPicPr>
        <p:blipFill rotWithShape="1">
          <a:blip r:embed="rId5">
            <a:alphaModFix/>
          </a:blip>
          <a:srcRect/>
          <a:stretch/>
        </p:blipFill>
        <p:spPr>
          <a:xfrm>
            <a:off x="408214" y="979714"/>
            <a:ext cx="2486251" cy="1635143"/>
          </a:xfrm>
          <a:prstGeom prst="rect">
            <a:avLst/>
          </a:prstGeom>
          <a:ln>
            <a:noFill/>
          </a:ln>
          <a:effectLst>
            <a:softEdge rad="112500"/>
          </a:effectLst>
        </p:spPr>
      </p:pic>
      <p:sp>
        <p:nvSpPr>
          <p:cNvPr id="235" name="Google Shape;235;p24"/>
          <p:cNvSpPr txBox="1"/>
          <p:nvPr/>
        </p:nvSpPr>
        <p:spPr>
          <a:xfrm>
            <a:off x="7488237" y="7053262"/>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a:solidFill>
                  <a:srgbClr val="898989"/>
                </a:solidFill>
                <a:latin typeface="Arial"/>
                <a:ea typeface="Arial"/>
                <a:cs typeface="Arial"/>
                <a:sym typeface="Arial"/>
              </a:rPr>
              <a:t>11</a:t>
            </a:r>
            <a:endParaRPr/>
          </a:p>
        </p:txBody>
      </p:sp>
      <p:sp>
        <p:nvSpPr>
          <p:cNvPr id="3" name="Rectangle 2">
            <a:extLst>
              <a:ext uri="{FF2B5EF4-FFF2-40B4-BE49-F238E27FC236}">
                <a16:creationId xmlns:a16="http://schemas.microsoft.com/office/drawing/2014/main" xmlns="" id="{243531E4-7540-4934-8F29-D5F62BC8D24E}"/>
              </a:ext>
            </a:extLst>
          </p:cNvPr>
          <p:cNvSpPr>
            <a:spLocks noChangeArrowheads="1"/>
          </p:cNvSpPr>
          <p:nvPr/>
        </p:nvSpPr>
        <p:spPr bwMode="auto">
          <a:xfrm>
            <a:off x="2517406" y="1208201"/>
            <a:ext cx="7337855" cy="53245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Несомненное </a:t>
            </a:r>
            <a:r>
              <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rPr>
              <a:t>положительное влияние на иммунитет оказывает целенаправленное употребление некоторых </a:t>
            </a:r>
            <a:r>
              <a:rPr kumimoji="0" lang="ru-RU" altLang="ru-RU" sz="2000" b="0" i="1" u="none" strike="noStrike" cap="none" normalizeH="0" baseline="0" dirty="0">
                <a:ln>
                  <a:noFill/>
                </a:ln>
                <a:effectLst/>
                <a:latin typeface="Times New Roman" panose="02020603050405020304" pitchFamily="18" charset="0"/>
                <a:cs typeface="Times New Roman" panose="02020603050405020304" pitchFamily="18" charset="0"/>
              </a:rPr>
              <a:t>природных стимуляторов</a:t>
            </a:r>
            <a:r>
              <a:rPr kumimoji="0" lang="ru-RU" altLang="ru-RU" sz="2000" b="0" i="1" u="none" strike="noStrike" cap="none" normalizeH="0" baseline="0" dirty="0" smtClean="0">
                <a:ln>
                  <a:noFill/>
                </a:ln>
                <a:effectLst/>
                <a:latin typeface="Times New Roman" panose="02020603050405020304" pitchFamily="18" charset="0"/>
                <a:cs typeface="Times New Roman" panose="02020603050405020304" pitchFamily="18" charset="0"/>
              </a:rPr>
              <a:t>:</a:t>
            </a:r>
            <a:endPar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algn="just"/>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a:t>
            </a:r>
            <a:r>
              <a:rPr lang="ru-RU" altLang="ru-RU" sz="2000" dirty="0" smtClean="0">
                <a:latin typeface="Times New Roman" panose="02020603050405020304" pitchFamily="18" charset="0"/>
                <a:cs typeface="Times New Roman" panose="02020603050405020304" pitchFamily="18" charset="0"/>
              </a:rPr>
              <a:t>– </a:t>
            </a:r>
            <a:r>
              <a:rPr lang="ru-RU" altLang="ru-RU" sz="2000" b="1" i="1" dirty="0" smtClean="0">
                <a:latin typeface="Times New Roman" panose="02020603050405020304" pitchFamily="18" charset="0"/>
                <a:cs typeface="Times New Roman" panose="02020603050405020304" pitchFamily="18" charset="0"/>
              </a:rPr>
              <a:t>лук </a:t>
            </a:r>
            <a:r>
              <a:rPr lang="ru-RU" altLang="ru-RU" sz="2000" b="1" i="1" dirty="0" smtClean="0">
                <a:latin typeface="Times New Roman" panose="02020603050405020304" pitchFamily="18" charset="0"/>
                <a:cs typeface="Times New Roman" panose="02020603050405020304" pitchFamily="18" charset="0"/>
              </a:rPr>
              <a:t>красный </a:t>
            </a:r>
            <a:r>
              <a:rPr lang="ru-RU" altLang="ru-RU" sz="2000" dirty="0" smtClean="0">
                <a:latin typeface="Times New Roman" panose="02020603050405020304" pitchFamily="18" charset="0"/>
                <a:cs typeface="Times New Roman" panose="02020603050405020304" pitchFamily="18" charset="0"/>
              </a:rPr>
              <a:t>оказывает мощные противовоспалительное и антивирусное действия, обладает седативным эффектом</a:t>
            </a:r>
            <a:r>
              <a:rPr lang="ru-RU" altLang="ru-RU" sz="2000" dirty="0" smtClean="0">
                <a:latin typeface="Times New Roman" panose="02020603050405020304" pitchFamily="18" charset="0"/>
                <a:cs typeface="Times New Roman" panose="02020603050405020304" pitchFamily="18" charset="0"/>
              </a:rPr>
              <a:t>;</a:t>
            </a:r>
          </a:p>
          <a:p>
            <a:pPr algn="just"/>
            <a:r>
              <a:rPr lang="ru-RU" altLang="ru-RU" sz="2000" dirty="0" smtClean="0">
                <a:latin typeface="Times New Roman" panose="02020603050405020304" pitchFamily="18" charset="0"/>
                <a:cs typeface="Times New Roman" panose="02020603050405020304" pitchFamily="18" charset="0"/>
              </a:rPr>
              <a:t>    – </a:t>
            </a:r>
            <a:r>
              <a:rPr lang="ru-RU" altLang="ru-RU" sz="2000" b="1" i="1" dirty="0" smtClean="0">
                <a:latin typeface="Times New Roman" panose="02020603050405020304" pitchFamily="18" charset="0"/>
                <a:cs typeface="Times New Roman" panose="02020603050405020304" pitchFamily="18" charset="0"/>
              </a:rPr>
              <a:t>малина</a:t>
            </a:r>
            <a:r>
              <a:rPr lang="ru-RU" altLang="ru-RU" sz="2000" dirty="0" smtClean="0">
                <a:latin typeface="Times New Roman" panose="02020603050405020304" pitchFamily="18" charset="0"/>
                <a:cs typeface="Times New Roman" panose="02020603050405020304" pitchFamily="18" charset="0"/>
              </a:rPr>
              <a:t> содержит много натуральных веществ, напоминающих аспирин, и обладает антивирусным действием</a:t>
            </a:r>
            <a:r>
              <a:rPr lang="ru-RU" altLang="ru-RU" sz="2000" dirty="0" smtClean="0">
                <a:latin typeface="Times New Roman" panose="02020603050405020304" pitchFamily="18" charset="0"/>
                <a:cs typeface="Times New Roman" panose="02020603050405020304" pitchFamily="18" charset="0"/>
              </a:rPr>
              <a:t>.</a:t>
            </a:r>
            <a:endParaRPr lang="ru-RU" altLang="ru-RU" sz="2000" dirty="0" smtClean="0">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ru-RU" altLang="ru-RU" sz="2000" dirty="0" smtClean="0">
                <a:latin typeface="Times New Roman" panose="02020603050405020304" pitchFamily="18" charset="0"/>
                <a:cs typeface="Times New Roman" panose="02020603050405020304" pitchFamily="18" charset="0"/>
              </a:rPr>
              <a:t> </a:t>
            </a:r>
            <a:r>
              <a:rPr lang="ru-RU" altLang="ru-RU" sz="2000" dirty="0" smtClean="0">
                <a:latin typeface="Times New Roman" panose="02020603050405020304" pitchFamily="18" charset="0"/>
                <a:cs typeface="Times New Roman" panose="02020603050405020304" pitchFamily="18" charset="0"/>
              </a:rPr>
              <a:t>  </a:t>
            </a: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ru-RU" altLang="ru-RU" sz="2000" b="1" i="1" u="none" strike="noStrike" cap="none" normalizeH="0" baseline="0" dirty="0">
                <a:ln>
                  <a:noFill/>
                </a:ln>
                <a:effectLst/>
                <a:latin typeface="Times New Roman" panose="02020603050405020304" pitchFamily="18" charset="0"/>
                <a:cs typeface="Times New Roman" panose="02020603050405020304" pitchFamily="18" charset="0"/>
              </a:rPr>
              <a:t>витамин С </a:t>
            </a:r>
            <a:r>
              <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rPr>
              <a:t>стимулирует иммунитет, повышая синтез интерферона; прием лучше в виде богатых им натуральных продуктов не менее 250 мг в сутки</a:t>
            </a: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a:t>
            </a:r>
            <a:endPar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 </a:t>
            </a:r>
            <a:r>
              <a:rPr kumimoji="0" lang="ru-RU" altLang="ru-RU" sz="2000" b="1" i="1" u="none" strike="noStrike" cap="none" normalizeH="0" baseline="0" dirty="0">
                <a:ln>
                  <a:noFill/>
                </a:ln>
                <a:effectLst/>
                <a:latin typeface="Times New Roman" panose="02020603050405020304" pitchFamily="18" charset="0"/>
                <a:cs typeface="Times New Roman" panose="02020603050405020304" pitchFamily="18" charset="0"/>
              </a:rPr>
              <a:t>сладкий перец </a:t>
            </a:r>
            <a:r>
              <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rPr>
              <a:t>через активизацию иммунитета помогает предупредить простуду, бронхит, ОРВИ</a:t>
            </a: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a:t>
            </a:r>
          </a:p>
          <a:p>
            <a:pPr lvl="0" algn="just"/>
            <a:r>
              <a:rPr lang="ru-RU" altLang="ru-RU" sz="2000" dirty="0" smtClean="0">
                <a:latin typeface="Times New Roman" panose="02020603050405020304" pitchFamily="18" charset="0"/>
                <a:cs typeface="Times New Roman" panose="02020603050405020304" pitchFamily="18" charset="0"/>
              </a:rPr>
              <a:t>      – </a:t>
            </a:r>
            <a:r>
              <a:rPr lang="ru-RU" altLang="ru-RU" sz="2000" b="1" i="1" dirty="0" smtClean="0">
                <a:latin typeface="Times New Roman" panose="02020603050405020304" pitchFamily="18" charset="0"/>
                <a:cs typeface="Times New Roman" panose="02020603050405020304" pitchFamily="18" charset="0"/>
              </a:rPr>
              <a:t>капуста белокочанная </a:t>
            </a:r>
            <a:r>
              <a:rPr lang="ru-RU" altLang="ru-RU" sz="2000" dirty="0" smtClean="0">
                <a:latin typeface="Times New Roman" panose="02020603050405020304" pitchFamily="18" charset="0"/>
                <a:cs typeface="Times New Roman" panose="02020603050405020304" pitchFamily="18" charset="0"/>
              </a:rPr>
              <a:t>обладает антивирусными свойствами, обусловленными многочисленными фитохимическими веществами и антиоксидантами</a:t>
            </a:r>
            <a:r>
              <a:rPr lang="ru-RU" altLang="ru-RU" sz="2000" dirty="0" smtClean="0">
                <a:latin typeface="Times New Roman" panose="02020603050405020304" pitchFamily="18" charset="0"/>
                <a:cs typeface="Times New Roman" panose="02020603050405020304" pitchFamily="18" charset="0"/>
              </a:rPr>
              <a:t>;</a:t>
            </a:r>
            <a:endParaRPr lang="ru-RU" altLang="ru-RU" sz="2000" dirty="0" smtClean="0">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0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pic>
        <p:nvPicPr>
          <p:cNvPr id="11"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pic>
        <p:nvPicPr>
          <p:cNvPr id="80898" name="Picture 2" descr="Benefits of Capsicum for Hair – Kesh Aradhya"/>
          <p:cNvPicPr>
            <a:picLocks noChangeAspect="1" noChangeArrowheads="1"/>
          </p:cNvPicPr>
          <p:nvPr/>
        </p:nvPicPr>
        <p:blipFill>
          <a:blip r:embed="rId7"/>
          <a:srcRect/>
          <a:stretch>
            <a:fillRect/>
          </a:stretch>
        </p:blipFill>
        <p:spPr bwMode="auto">
          <a:xfrm>
            <a:off x="0" y="5421086"/>
            <a:ext cx="2753799" cy="2138589"/>
          </a:xfrm>
          <a:prstGeom prst="rect">
            <a:avLst/>
          </a:prstGeom>
          <a:ln>
            <a:noFill/>
          </a:ln>
          <a:effectLst>
            <a:softEdge rad="112500"/>
          </a:effectLst>
        </p:spPr>
      </p:pic>
      <p:pic>
        <p:nvPicPr>
          <p:cNvPr id="80900" name="Picture 4" descr="Обои белый фон, капуста, белокочанная картинки на рабочий стол, раздел еда  - скачать"/>
          <p:cNvPicPr>
            <a:picLocks noChangeAspect="1" noChangeArrowheads="1"/>
          </p:cNvPicPr>
          <p:nvPr/>
        </p:nvPicPr>
        <p:blipFill>
          <a:blip r:embed="rId8"/>
          <a:srcRect/>
          <a:stretch>
            <a:fillRect/>
          </a:stretch>
        </p:blipFill>
        <p:spPr bwMode="auto">
          <a:xfrm>
            <a:off x="3780519" y="5944053"/>
            <a:ext cx="2531773" cy="1615621"/>
          </a:xfrm>
          <a:prstGeom prst="rect">
            <a:avLst/>
          </a:prstGeom>
          <a:ln>
            <a:noFill/>
          </a:ln>
          <a:effectLst>
            <a:softEdge rad="112500"/>
          </a:effectLst>
        </p:spPr>
      </p:pic>
      <p:pic>
        <p:nvPicPr>
          <p:cNvPr id="14" name="Google Shape;234;p24"/>
          <p:cNvPicPr preferRelativeResize="0"/>
          <p:nvPr/>
        </p:nvPicPr>
        <p:blipFill rotWithShape="1">
          <a:blip r:embed="rId9">
            <a:alphaModFix/>
          </a:blip>
          <a:srcRect/>
          <a:stretch/>
        </p:blipFill>
        <p:spPr>
          <a:xfrm>
            <a:off x="0" y="3060061"/>
            <a:ext cx="2381250" cy="1590675"/>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Shape 225"/>
        <p:cNvGrpSpPr/>
        <p:nvPr/>
      </p:nvGrpSpPr>
      <p:grpSpPr>
        <a:xfrm>
          <a:off x="0" y="0"/>
          <a:ext cx="0" cy="0"/>
          <a:chOff x="0" y="0"/>
          <a:chExt cx="0" cy="0"/>
        </a:xfrm>
      </p:grpSpPr>
      <p:grpSp>
        <p:nvGrpSpPr>
          <p:cNvPr id="2" name="Google Shape;226;p24"/>
          <p:cNvGrpSpPr/>
          <p:nvPr/>
        </p:nvGrpSpPr>
        <p:grpSpPr>
          <a:xfrm>
            <a:off x="0" y="0"/>
            <a:ext cx="10077450" cy="712787"/>
            <a:chOff x="0" y="135"/>
            <a:chExt cx="6348" cy="449"/>
          </a:xfrm>
        </p:grpSpPr>
        <p:pic>
          <p:nvPicPr>
            <p:cNvPr id="227" name="Google Shape;227;p24"/>
            <p:cNvPicPr preferRelativeResize="0"/>
            <p:nvPr/>
          </p:nvPicPr>
          <p:blipFill rotWithShape="1">
            <a:blip r:embed="rId4">
              <a:alphaModFix/>
            </a:blip>
            <a:srcRect/>
            <a:stretch/>
          </p:blipFill>
          <p:spPr>
            <a:xfrm>
              <a:off x="0" y="135"/>
              <a:ext cx="6348" cy="449"/>
            </a:xfrm>
            <a:prstGeom prst="rect">
              <a:avLst/>
            </a:prstGeom>
            <a:noFill/>
            <a:ln>
              <a:noFill/>
            </a:ln>
          </p:spPr>
        </p:pic>
        <p:sp>
          <p:nvSpPr>
            <p:cNvPr id="228" name="Google Shape;228;p24"/>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235" name="Google Shape;235;p24"/>
          <p:cNvSpPr txBox="1"/>
          <p:nvPr/>
        </p:nvSpPr>
        <p:spPr>
          <a:xfrm>
            <a:off x="7488237" y="7053262"/>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a:solidFill>
                  <a:srgbClr val="898989"/>
                </a:solidFill>
                <a:latin typeface="Arial"/>
                <a:ea typeface="Arial"/>
                <a:cs typeface="Arial"/>
                <a:sym typeface="Arial"/>
              </a:rPr>
              <a:t>11</a:t>
            </a:r>
            <a:endParaRPr/>
          </a:p>
        </p:txBody>
      </p:sp>
      <p:sp>
        <p:nvSpPr>
          <p:cNvPr id="3" name="Rectangle 2">
            <a:extLst>
              <a:ext uri="{FF2B5EF4-FFF2-40B4-BE49-F238E27FC236}">
                <a16:creationId xmlns:a16="http://schemas.microsoft.com/office/drawing/2014/main" xmlns="" id="{243531E4-7540-4934-8F29-D5F62BC8D24E}"/>
              </a:ext>
            </a:extLst>
          </p:cNvPr>
          <p:cNvSpPr>
            <a:spLocks noChangeArrowheads="1"/>
          </p:cNvSpPr>
          <p:nvPr/>
        </p:nvSpPr>
        <p:spPr bwMode="auto">
          <a:xfrm>
            <a:off x="3363686" y="1128905"/>
            <a:ext cx="6335485" cy="21852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1600" dirty="0" smtClean="0">
                <a:latin typeface="Times New Roman" panose="02020603050405020304" pitchFamily="18" charset="0"/>
                <a:cs typeface="Times New Roman" panose="02020603050405020304" pitchFamily="18" charset="0"/>
              </a:rPr>
              <a:t> </a:t>
            </a:r>
            <a:r>
              <a:rPr lang="ru-RU" altLang="ru-RU" sz="2000" dirty="0" smtClean="0">
                <a:latin typeface="Times New Roman" panose="02020603050405020304" pitchFamily="18" charset="0"/>
                <a:cs typeface="Times New Roman" panose="02020603050405020304" pitchFamily="18" charset="0"/>
              </a:rPr>
              <a:t>– </a:t>
            </a:r>
            <a:r>
              <a:rPr lang="ru-RU" altLang="ru-RU" sz="2000" b="1" i="1" dirty="0" smtClean="0">
                <a:latin typeface="Times New Roman" panose="02020603050405020304" pitchFamily="18" charset="0"/>
                <a:cs typeface="Times New Roman" panose="02020603050405020304" pitchFamily="18" charset="0"/>
              </a:rPr>
              <a:t>морковь</a:t>
            </a:r>
            <a:r>
              <a:rPr lang="ru-RU" altLang="ru-RU" sz="2000" dirty="0" smtClean="0">
                <a:latin typeface="Times New Roman" panose="02020603050405020304" pitchFamily="18" charset="0"/>
                <a:cs typeface="Times New Roman" panose="02020603050405020304" pitchFamily="18" charset="0"/>
              </a:rPr>
              <a:t> повышает иммунитет содержащимся в ней </a:t>
            </a:r>
            <a:r>
              <a:rPr lang="ru-RU" altLang="ru-RU" sz="2000" dirty="0" err="1" smtClean="0">
                <a:latin typeface="Times New Roman" panose="02020603050405020304" pitchFamily="18" charset="0"/>
                <a:cs typeface="Times New Roman" panose="02020603050405020304" pitchFamily="18" charset="0"/>
              </a:rPr>
              <a:t>противоинфекционным</a:t>
            </a:r>
            <a:r>
              <a:rPr lang="ru-RU" altLang="ru-RU" sz="2000" dirty="0" smtClean="0">
                <a:latin typeface="Times New Roman" panose="02020603050405020304" pitchFamily="18" charset="0"/>
                <a:cs typeface="Times New Roman" panose="02020603050405020304" pitchFamily="18" charset="0"/>
              </a:rPr>
              <a:t> антиоксидантом</a:t>
            </a:r>
            <a:endParaRPr lang="ru-RU" altLang="ru-RU" sz="2000" dirty="0" smtClean="0">
              <a:latin typeface="Times New Roman" panose="02020603050405020304" pitchFamily="18" charset="0"/>
              <a:cs typeface="Times New Roman" panose="02020603050405020304" pitchFamily="18" charset="0"/>
            </a:endParaRPr>
          </a:p>
          <a:p>
            <a:pPr algn="just"/>
            <a:r>
              <a:rPr lang="ru-RU" altLang="ru-RU" sz="2000" dirty="0" smtClean="0">
                <a:latin typeface="Times New Roman" panose="02020603050405020304" pitchFamily="18" charset="0"/>
                <a:cs typeface="Times New Roman" panose="02020603050405020304" pitchFamily="18" charset="0"/>
              </a:rPr>
              <a:t>–  </a:t>
            </a:r>
            <a:r>
              <a:rPr lang="ru-RU" altLang="ru-RU" sz="2000" b="1" i="1" dirty="0" smtClean="0">
                <a:latin typeface="Times New Roman" panose="02020603050405020304" pitchFamily="18" charset="0"/>
                <a:cs typeface="Times New Roman" panose="02020603050405020304" pitchFamily="18" charset="0"/>
              </a:rPr>
              <a:t>чеснок</a:t>
            </a:r>
            <a:r>
              <a:rPr lang="ru-RU" altLang="ru-RU" sz="2000" dirty="0" smtClean="0">
                <a:latin typeface="Times New Roman" panose="02020603050405020304" pitchFamily="18" charset="0"/>
                <a:cs typeface="Times New Roman" panose="02020603050405020304" pitchFamily="18" charset="0"/>
              </a:rPr>
              <a:t> является не только одним из самых эффективных стимуляторов иммунитета, но и содержит более 200 </a:t>
            </a:r>
            <a:r>
              <a:rPr lang="ru-RU" altLang="ru-RU" sz="2000" dirty="0" err="1" smtClean="0">
                <a:latin typeface="Times New Roman" panose="02020603050405020304" pitchFamily="18" charset="0"/>
                <a:cs typeface="Times New Roman" panose="02020603050405020304" pitchFamily="18" charset="0"/>
              </a:rPr>
              <a:t>фитокомплексов</a:t>
            </a:r>
            <a:r>
              <a:rPr lang="ru-RU" altLang="ru-RU" sz="2000" dirty="0" smtClean="0">
                <a:latin typeface="Times New Roman" panose="02020603050405020304" pitchFamily="18" charset="0"/>
                <a:cs typeface="Times New Roman" panose="02020603050405020304" pitchFamily="18" charset="0"/>
              </a:rPr>
              <a:t>, которые пока еще не синтезированы </a:t>
            </a:r>
            <a:r>
              <a:rPr lang="ru-RU" altLang="ru-RU" sz="2000" dirty="0" smtClean="0">
                <a:latin typeface="Times New Roman" panose="02020603050405020304" pitchFamily="18" charset="0"/>
                <a:cs typeface="Times New Roman" panose="02020603050405020304" pitchFamily="18" charset="0"/>
              </a:rPr>
              <a:t>искусственно</a:t>
            </a:r>
            <a:r>
              <a:rPr lang="ru-RU" altLang="ru-RU" sz="2000" dirty="0" smtClean="0">
                <a:latin typeface="Times New Roman" panose="02020603050405020304" pitchFamily="18" charset="0"/>
                <a:cs typeface="Times New Roman" panose="02020603050405020304" pitchFamily="18" charset="0"/>
              </a:rPr>
              <a:t>.</a:t>
            </a:r>
            <a:endParaRPr kumimoji="0" lang="ru-RU" altLang="ru-RU"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1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pic>
        <p:nvPicPr>
          <p:cNvPr id="11" name="Google Shape;159;p19"/>
          <p:cNvPicPr preferRelativeResize="0"/>
          <p:nvPr/>
        </p:nvPicPr>
        <p:blipFill rotWithShape="1">
          <a:blip r:embed="rId5">
            <a:alphaModFix/>
          </a:blip>
          <a:srcRect/>
          <a:stretch/>
        </p:blipFill>
        <p:spPr>
          <a:xfrm>
            <a:off x="8135938" y="6983413"/>
            <a:ext cx="1944687" cy="576262"/>
          </a:xfrm>
          <a:prstGeom prst="rect">
            <a:avLst/>
          </a:prstGeom>
          <a:noFill/>
          <a:ln>
            <a:noFill/>
          </a:ln>
        </p:spPr>
      </p:pic>
      <p:pic>
        <p:nvPicPr>
          <p:cNvPr id="94212" name="Picture 4" descr="Морковь"/>
          <p:cNvPicPr>
            <a:picLocks noChangeAspect="1" noChangeArrowheads="1"/>
          </p:cNvPicPr>
          <p:nvPr/>
        </p:nvPicPr>
        <p:blipFill>
          <a:blip r:embed="rId6"/>
          <a:srcRect/>
          <a:stretch>
            <a:fillRect/>
          </a:stretch>
        </p:blipFill>
        <p:spPr bwMode="auto">
          <a:xfrm>
            <a:off x="-1" y="1047976"/>
            <a:ext cx="3205237" cy="2103438"/>
          </a:xfrm>
          <a:prstGeom prst="rect">
            <a:avLst/>
          </a:prstGeom>
          <a:ln>
            <a:noFill/>
          </a:ln>
          <a:effectLst>
            <a:softEdge rad="112500"/>
          </a:effectLst>
        </p:spPr>
      </p:pic>
      <p:pic>
        <p:nvPicPr>
          <p:cNvPr id="94214" name="Picture 6" descr="Полезные свойства чеснока"/>
          <p:cNvPicPr>
            <a:picLocks noChangeAspect="1" noChangeArrowheads="1"/>
          </p:cNvPicPr>
          <p:nvPr/>
        </p:nvPicPr>
        <p:blipFill>
          <a:blip r:embed="rId7"/>
          <a:srcRect/>
          <a:stretch>
            <a:fillRect/>
          </a:stretch>
        </p:blipFill>
        <p:spPr bwMode="auto">
          <a:xfrm>
            <a:off x="1461860" y="3200976"/>
            <a:ext cx="6098268" cy="4358699"/>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8000" b="-8000"/>
          </a:stretch>
        </a:blipFill>
        <a:effectLst/>
      </p:bgPr>
    </p:bg>
    <p:spTree>
      <p:nvGrpSpPr>
        <p:cNvPr id="1" name=""/>
        <p:cNvGrpSpPr/>
        <p:nvPr/>
      </p:nvGrpSpPr>
      <p:grpSpPr>
        <a:xfrm>
          <a:off x="0" y="0"/>
          <a:ext cx="0" cy="0"/>
          <a:chOff x="0" y="0"/>
          <a:chExt cx="0" cy="0"/>
        </a:xfrm>
      </p:grpSpPr>
      <p:pic>
        <p:nvPicPr>
          <p:cNvPr id="26627" name="Picture 5" descr="IMG_0987"/>
          <p:cNvPicPr>
            <a:picLocks noChangeAspect="1" noChangeArrowheads="1"/>
          </p:cNvPicPr>
          <p:nvPr/>
        </p:nvPicPr>
        <p:blipFill>
          <a:blip r:embed="rId3" cstate="print"/>
          <a:srcRect/>
          <a:stretch>
            <a:fillRect/>
          </a:stretch>
        </p:blipFill>
        <p:spPr bwMode="auto">
          <a:xfrm>
            <a:off x="5335040" y="834774"/>
            <a:ext cx="4524030" cy="3393104"/>
          </a:xfrm>
          <a:prstGeom prst="rect">
            <a:avLst/>
          </a:prstGeom>
          <a:ln>
            <a:noFill/>
          </a:ln>
          <a:effectLst>
            <a:softEdge rad="112500"/>
          </a:effectLst>
        </p:spPr>
      </p:pic>
      <p:sp>
        <p:nvSpPr>
          <p:cNvPr id="26628" name="Text Box 6"/>
          <p:cNvSpPr txBox="1">
            <a:spLocks noChangeArrowheads="1"/>
          </p:cNvSpPr>
          <p:nvPr/>
        </p:nvSpPr>
        <p:spPr bwMode="auto">
          <a:xfrm>
            <a:off x="5754357" y="4604574"/>
            <a:ext cx="4049751" cy="2009993"/>
          </a:xfrm>
          <a:prstGeom prst="rect">
            <a:avLst/>
          </a:prstGeom>
          <a:noFill/>
          <a:ln w="9525">
            <a:noFill/>
            <a:miter lim="800000"/>
            <a:headEnd/>
            <a:tailEnd/>
          </a:ln>
        </p:spPr>
        <p:txBody>
          <a:bodyPr lIns="100794" tIns="50397" rIns="100794" bIns="50397">
            <a:spAutoFit/>
          </a:bodyPr>
          <a:lstStyle/>
          <a:p>
            <a:pPr algn="ctr">
              <a:spcBef>
                <a:spcPct val="50000"/>
              </a:spcBef>
            </a:pPr>
            <a:r>
              <a:rPr lang="ru-RU" sz="3100" b="1" i="1" dirty="0">
                <a:latin typeface="Times New Roman" pitchFamily="18" charset="0"/>
                <a:cs typeface="Times New Roman" pitchFamily="18" charset="0"/>
              </a:rPr>
              <a:t>Курение,</a:t>
            </a:r>
          </a:p>
          <a:p>
            <a:pPr algn="ctr">
              <a:spcBef>
                <a:spcPct val="50000"/>
              </a:spcBef>
            </a:pPr>
            <a:r>
              <a:rPr lang="ru-RU" sz="3100" b="1" i="1" dirty="0">
                <a:latin typeface="Times New Roman" pitchFamily="18" charset="0"/>
                <a:cs typeface="Times New Roman" pitchFamily="18" charset="0"/>
              </a:rPr>
              <a:t>алкоголизм,</a:t>
            </a:r>
          </a:p>
          <a:p>
            <a:pPr algn="ctr">
              <a:spcBef>
                <a:spcPct val="50000"/>
              </a:spcBef>
            </a:pPr>
            <a:r>
              <a:rPr lang="ru-RU" sz="3100" b="1" i="1" dirty="0">
                <a:latin typeface="Times New Roman" pitchFamily="18" charset="0"/>
                <a:cs typeface="Times New Roman" pitchFamily="18" charset="0"/>
              </a:rPr>
              <a:t>наркотики …                                                       </a:t>
            </a:r>
          </a:p>
        </p:txBody>
      </p:sp>
      <p:pic>
        <p:nvPicPr>
          <p:cNvPr id="26629" name="Picture 7"/>
          <p:cNvPicPr>
            <a:picLocks noChangeAspect="1" noChangeArrowheads="1"/>
          </p:cNvPicPr>
          <p:nvPr/>
        </p:nvPicPr>
        <p:blipFill>
          <a:blip r:embed="rId4" cstate="print"/>
          <a:srcRect r="6044" b="4302"/>
          <a:stretch>
            <a:fillRect/>
          </a:stretch>
        </p:blipFill>
        <p:spPr bwMode="auto">
          <a:xfrm>
            <a:off x="231630" y="3725334"/>
            <a:ext cx="4933037" cy="3572934"/>
          </a:xfrm>
          <a:prstGeom prst="rect">
            <a:avLst/>
          </a:prstGeom>
          <a:ln>
            <a:noFill/>
          </a:ln>
          <a:effectLst>
            <a:softEdge rad="112500"/>
          </a:effectLst>
        </p:spPr>
      </p:pic>
      <p:grpSp>
        <p:nvGrpSpPr>
          <p:cNvPr id="6" name="Google Shape;198;p22"/>
          <p:cNvGrpSpPr/>
          <p:nvPr/>
        </p:nvGrpSpPr>
        <p:grpSpPr>
          <a:xfrm>
            <a:off x="3175" y="0"/>
            <a:ext cx="10077450" cy="712787"/>
            <a:chOff x="0" y="135"/>
            <a:chExt cx="6348" cy="449"/>
          </a:xfrm>
        </p:grpSpPr>
        <p:pic>
          <p:nvPicPr>
            <p:cNvPr id="7"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sp>
        <p:nvSpPr>
          <p:cNvPr id="10" name="Google Shape;230;p24"/>
          <p:cNvSpPr txBox="1"/>
          <p:nvPr/>
        </p:nvSpPr>
        <p:spPr>
          <a:xfrm>
            <a:off x="0" y="0"/>
            <a:ext cx="8275342" cy="636271"/>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dirty="0" smtClean="0">
                <a:solidFill>
                  <a:schemeClr val="bg1"/>
                </a:solidFill>
                <a:latin typeface="Times New Roman" pitchFamily="18" charset="0"/>
                <a:ea typeface="Verdana"/>
                <a:cs typeface="Times New Roman" pitchFamily="18" charset="0"/>
                <a:sym typeface="Verdana"/>
              </a:rPr>
              <a:t>	</a:t>
            </a:r>
            <a:r>
              <a:rPr lang="ru-RU" sz="2400" b="1" i="0" u="none" dirty="0" smtClean="0">
                <a:solidFill>
                  <a:schemeClr val="bg1"/>
                </a:solidFill>
                <a:latin typeface="Times New Roman" pitchFamily="18" charset="0"/>
                <a:ea typeface="Verdana"/>
                <a:cs typeface="Times New Roman" pitchFamily="18" charset="0"/>
                <a:sym typeface="Verdana"/>
              </a:rPr>
              <a:t>7. Отказ от </a:t>
            </a:r>
            <a:r>
              <a:rPr lang="ru-RU" sz="2400" b="1" dirty="0" smtClean="0">
                <a:solidFill>
                  <a:schemeClr val="bg1"/>
                </a:solidFill>
                <a:latin typeface="Times New Roman" pitchFamily="18" charset="0"/>
                <a:ea typeface="Verdana"/>
                <a:cs typeface="Times New Roman" pitchFamily="18" charset="0"/>
                <a:sym typeface="Verdana"/>
              </a:rPr>
              <a:t>в</a:t>
            </a:r>
            <a:r>
              <a:rPr lang="ru-RU" sz="2400" b="1" i="0" u="none" dirty="0" smtClean="0">
                <a:solidFill>
                  <a:schemeClr val="bg1"/>
                </a:solidFill>
                <a:latin typeface="Times New Roman" pitchFamily="18" charset="0"/>
                <a:ea typeface="Verdana"/>
                <a:cs typeface="Times New Roman" pitchFamily="18" charset="0"/>
                <a:sym typeface="Verdana"/>
              </a:rPr>
              <a:t>редных привычек</a:t>
            </a:r>
            <a:endParaRPr lang="ru-RU" sz="2400" dirty="0">
              <a:solidFill>
                <a:schemeClr val="bg1"/>
              </a:solidFill>
              <a:latin typeface="Times New Roman" pitchFamily="18" charset="0"/>
              <a:cs typeface="Times New Roman" pitchFamily="18" charset="0"/>
            </a:endParaRPr>
          </a:p>
        </p:txBody>
      </p:sp>
      <p:pic>
        <p:nvPicPr>
          <p:cNvPr id="67586" name="Picture 2" descr="Как бороться с вредными привычками — «Ингушетия» — интернет-газета"/>
          <p:cNvPicPr>
            <a:picLocks noChangeAspect="1" noChangeArrowheads="1"/>
          </p:cNvPicPr>
          <p:nvPr/>
        </p:nvPicPr>
        <p:blipFill>
          <a:blip r:embed="rId7"/>
          <a:srcRect/>
          <a:stretch>
            <a:fillRect/>
          </a:stretch>
        </p:blipFill>
        <p:spPr bwMode="auto">
          <a:xfrm>
            <a:off x="516791" y="719137"/>
            <a:ext cx="4292275" cy="2836863"/>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408214" y="912795"/>
            <a:ext cx="6270172" cy="6380420"/>
          </a:xfrm>
          <a:prstGeom prst="rect">
            <a:avLst/>
          </a:prstGeom>
        </p:spPr>
        <p:txBody>
          <a:bodyPr wrap="square" lIns="100794" tIns="50397" rIns="100794" bIns="50397">
            <a:spAutoFit/>
          </a:bodyPr>
          <a:lstStyle/>
          <a:p>
            <a:pPr algn="just"/>
            <a:r>
              <a:rPr lang="ru-RU" sz="2200" i="1" dirty="0" smtClean="0">
                <a:latin typeface="Times New Roman" pitchFamily="18" charset="0"/>
                <a:cs typeface="Times New Roman" pitchFamily="18" charset="0"/>
              </a:rPr>
              <a:t>     </a:t>
            </a:r>
            <a:r>
              <a:rPr lang="ru-RU" sz="2800" b="1" i="1" dirty="0" smtClean="0">
                <a:solidFill>
                  <a:srgbClr val="C00000"/>
                </a:solidFill>
                <a:latin typeface="Times New Roman" pitchFamily="18" charset="0"/>
                <a:cs typeface="Times New Roman" pitchFamily="18" charset="0"/>
              </a:rPr>
              <a:t>В </a:t>
            </a:r>
            <a:r>
              <a:rPr lang="ru-RU" sz="2800" b="1" i="1" dirty="0" smtClean="0">
                <a:solidFill>
                  <a:srgbClr val="C00000"/>
                </a:solidFill>
                <a:latin typeface="Times New Roman" pitchFamily="18" charset="0"/>
                <a:cs typeface="Times New Roman" pitchFamily="18" charset="0"/>
              </a:rPr>
              <a:t>здоровом теле – здоровый </a:t>
            </a:r>
            <a:r>
              <a:rPr lang="ru-RU" sz="2800" b="1" i="1" dirty="0" smtClean="0">
                <a:solidFill>
                  <a:srgbClr val="C00000"/>
                </a:solidFill>
                <a:latin typeface="Times New Roman" pitchFamily="18" charset="0"/>
                <a:cs typeface="Times New Roman" pitchFamily="18" charset="0"/>
              </a:rPr>
              <a:t>дух!</a:t>
            </a:r>
          </a:p>
          <a:p>
            <a:pPr algn="just"/>
            <a:endParaRPr lang="ru-RU" sz="2800" b="1" i="1" dirty="0" smtClean="0">
              <a:solidFill>
                <a:srgbClr val="C00000"/>
              </a:solidFill>
              <a:latin typeface="Times New Roman" pitchFamily="18" charset="0"/>
              <a:cs typeface="Times New Roman" pitchFamily="18" charset="0"/>
            </a:endParaRPr>
          </a:p>
          <a:p>
            <a:pPr algn="just"/>
            <a:r>
              <a:rPr lang="ru-RU" sz="2200" i="1" dirty="0" smtClean="0">
                <a:latin typeface="Times New Roman" pitchFamily="18" charset="0"/>
                <a:cs typeface="Times New Roman" pitchFamily="18" charset="0"/>
              </a:rPr>
              <a:t>    Так </a:t>
            </a:r>
            <a:r>
              <a:rPr lang="ru-RU" sz="2200" i="1" dirty="0" smtClean="0">
                <a:latin typeface="Times New Roman" pitchFamily="18" charset="0"/>
                <a:cs typeface="Times New Roman" pitchFamily="18" charset="0"/>
              </a:rPr>
              <a:t>звучит жизненное кредо многих людей на земле. Ну, а как быть, например, с вредными привычками?</a:t>
            </a:r>
          </a:p>
          <a:p>
            <a:pPr algn="just"/>
            <a:r>
              <a:rPr lang="ru-RU" sz="2200" i="1" dirty="0" smtClean="0">
                <a:latin typeface="Times New Roman" pitchFamily="18" charset="0"/>
                <a:cs typeface="Times New Roman" pitchFamily="18" charset="0"/>
              </a:rPr>
              <a:t>     Если человек твердо решил для себя, что будет придерживаться здорового образа жизни – последует совет многих специалистов, работающих в этой сфере – откажитесь от всех своих вредных привычек. А таковых немало: курение, спиртные напитки, наркотики. </a:t>
            </a:r>
            <a:r>
              <a:rPr lang="ru-RU" sz="2200" i="1" dirty="0" smtClean="0">
                <a:latin typeface="Times New Roman" pitchFamily="18" charset="0"/>
                <a:cs typeface="Times New Roman" pitchFamily="18" charset="0"/>
              </a:rPr>
              <a:t>    Ведь </a:t>
            </a:r>
            <a:r>
              <a:rPr lang="ru-RU" sz="2200" i="1" dirty="0" smtClean="0">
                <a:latin typeface="Times New Roman" pitchFamily="18" charset="0"/>
                <a:cs typeface="Times New Roman" pitchFamily="18" charset="0"/>
              </a:rPr>
              <a:t>каждый знает, что курение до добра не доведет. </a:t>
            </a:r>
          </a:p>
          <a:p>
            <a:pPr algn="just"/>
            <a:r>
              <a:rPr lang="ru-RU" sz="2200" i="1" dirty="0" smtClean="0">
                <a:latin typeface="Times New Roman" pitchFamily="18" charset="0"/>
                <a:cs typeface="Times New Roman" pitchFamily="18" charset="0"/>
              </a:rPr>
              <a:t>     Миллионы людей страдают от болезней, вызванных именно этой вредной привычкой. </a:t>
            </a:r>
          </a:p>
          <a:p>
            <a:pPr algn="just"/>
            <a:r>
              <a:rPr lang="ru-RU" sz="2200" i="1" dirty="0" smtClean="0">
                <a:latin typeface="Times New Roman" pitchFamily="18" charset="0"/>
                <a:cs typeface="Times New Roman" pitchFamily="18" charset="0"/>
              </a:rPr>
              <a:t>      Многие онкологические заболевания происходят именно вследствие этого.</a:t>
            </a:r>
          </a:p>
          <a:p>
            <a:pPr algn="just"/>
            <a:r>
              <a:rPr lang="ru-RU" sz="2200" i="1" dirty="0" smtClean="0">
                <a:latin typeface="Times New Roman" pitchFamily="18" charset="0"/>
                <a:cs typeface="Times New Roman" pitchFamily="18" charset="0"/>
              </a:rPr>
              <a:t>     Именно из-за наркотиков погибает большая часть молодежи во всем мире.</a:t>
            </a:r>
            <a:endParaRPr lang="ru-RU" sz="2200" i="1" dirty="0">
              <a:latin typeface="Times New Roman" pitchFamily="18" charset="0"/>
              <a:cs typeface="Times New Roman" pitchFamily="18" charset="0"/>
            </a:endParaRPr>
          </a:p>
        </p:txBody>
      </p:sp>
      <p:grpSp>
        <p:nvGrpSpPr>
          <p:cNvPr id="4" name="Google Shape;198;p22"/>
          <p:cNvGrpSpPr/>
          <p:nvPr/>
        </p:nvGrpSpPr>
        <p:grpSpPr>
          <a:xfrm>
            <a:off x="3175" y="0"/>
            <a:ext cx="10077450" cy="712787"/>
            <a:chOff x="0" y="135"/>
            <a:chExt cx="6348" cy="449"/>
          </a:xfrm>
        </p:grpSpPr>
        <p:pic>
          <p:nvPicPr>
            <p:cNvPr id="5"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66562" name="Picture 2" descr="Скорость» – что это за наркотик? / Профилактика наркомании / Департамент  общественной безопасности / Структура администрации / Власть /  Администрация городского округа Тольятти"/>
          <p:cNvPicPr>
            <a:picLocks noChangeAspect="1" noChangeArrowheads="1"/>
          </p:cNvPicPr>
          <p:nvPr/>
        </p:nvPicPr>
        <p:blipFill>
          <a:blip r:embed="rId5"/>
          <a:srcRect/>
          <a:stretch>
            <a:fillRect/>
          </a:stretch>
        </p:blipFill>
        <p:spPr bwMode="auto">
          <a:xfrm>
            <a:off x="6746875" y="1730829"/>
            <a:ext cx="3333750" cy="333375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499954" y="808355"/>
            <a:ext cx="8731291" cy="1086663"/>
          </a:xfrm>
          <a:prstGeom prst="rect">
            <a:avLst/>
          </a:prstGeom>
          <a:noFill/>
          <a:ln w="9525">
            <a:noFill/>
            <a:miter lim="800000"/>
            <a:headEnd/>
            <a:tailEnd/>
          </a:ln>
        </p:spPr>
        <p:txBody>
          <a:bodyPr lIns="100794" tIns="50397" rIns="100794" bIns="50397">
            <a:spAutoFit/>
          </a:bodyPr>
          <a:lstStyle/>
          <a:p>
            <a:pPr algn="ctr">
              <a:spcBef>
                <a:spcPct val="50000"/>
              </a:spcBef>
            </a:pPr>
            <a:r>
              <a:rPr lang="ru-RU" sz="3200" b="1" i="1" dirty="0" smtClean="0">
                <a:solidFill>
                  <a:srgbClr val="990033"/>
                </a:solidFill>
                <a:latin typeface="Times New Roman" pitchFamily="18" charset="0"/>
                <a:cs typeface="Times New Roman" pitchFamily="18" charset="0"/>
              </a:rPr>
              <a:t>М</a:t>
            </a:r>
            <a:r>
              <a:rPr lang="ru-RU" sz="3200" b="1" i="1" dirty="0" smtClean="0">
                <a:solidFill>
                  <a:srgbClr val="990033"/>
                </a:solidFill>
                <a:latin typeface="Times New Roman" pitchFamily="18" charset="0"/>
                <a:cs typeface="Times New Roman" pitchFamily="18" charset="0"/>
              </a:rPr>
              <a:t>ожет </a:t>
            </a:r>
            <a:r>
              <a:rPr lang="ru-RU" sz="3200" b="1" i="1" dirty="0">
                <a:solidFill>
                  <a:srgbClr val="990033"/>
                </a:solidFill>
                <a:latin typeface="Times New Roman" pitchFamily="18" charset="0"/>
                <a:cs typeface="Times New Roman" pitchFamily="18" charset="0"/>
              </a:rPr>
              <a:t>быть эти картинки заставят вас задуматься стоит ли </a:t>
            </a:r>
            <a:r>
              <a:rPr lang="ru-RU" sz="3200" b="1" i="1" dirty="0" smtClean="0">
                <a:solidFill>
                  <a:srgbClr val="990033"/>
                </a:solidFill>
                <a:latin typeface="Times New Roman" pitchFamily="18" charset="0"/>
                <a:cs typeface="Times New Roman" pitchFamily="18" charset="0"/>
              </a:rPr>
              <a:t>начинать?!</a:t>
            </a:r>
            <a:endParaRPr lang="ru-RU" sz="3200" b="1" i="1" dirty="0">
              <a:solidFill>
                <a:srgbClr val="990033"/>
              </a:solidFill>
              <a:latin typeface="Times New Roman" pitchFamily="18" charset="0"/>
              <a:cs typeface="Times New Roman" pitchFamily="18" charset="0"/>
            </a:endParaRPr>
          </a:p>
        </p:txBody>
      </p:sp>
      <p:sp>
        <p:nvSpPr>
          <p:cNvPr id="45059" name="Text Box 3"/>
          <p:cNvSpPr txBox="1">
            <a:spLocks noChangeArrowheads="1"/>
          </p:cNvSpPr>
          <p:nvPr/>
        </p:nvSpPr>
        <p:spPr bwMode="auto">
          <a:xfrm>
            <a:off x="214092" y="2346553"/>
            <a:ext cx="3414461" cy="906461"/>
          </a:xfrm>
          <a:prstGeom prst="rect">
            <a:avLst/>
          </a:prstGeom>
          <a:noFill/>
          <a:ln w="9525">
            <a:noFill/>
            <a:miter lim="800000"/>
            <a:headEnd/>
            <a:tailEnd/>
          </a:ln>
        </p:spPr>
        <p:txBody>
          <a:bodyPr lIns="100794" tIns="50397" rIns="100794" bIns="50397">
            <a:spAutoFit/>
          </a:bodyPr>
          <a:lstStyle/>
          <a:p>
            <a:pPr algn="ctr">
              <a:spcBef>
                <a:spcPct val="50000"/>
              </a:spcBef>
            </a:pPr>
            <a:r>
              <a:rPr lang="ru-RU" sz="2600" b="1" i="1" dirty="0">
                <a:latin typeface="Times New Roman" pitchFamily="18" charset="0"/>
                <a:cs typeface="Times New Roman" pitchFamily="18" charset="0"/>
              </a:rPr>
              <a:t>Легкое здорового человека</a:t>
            </a:r>
          </a:p>
        </p:txBody>
      </p:sp>
      <p:sp>
        <p:nvSpPr>
          <p:cNvPr id="45060" name="Text Box 4"/>
          <p:cNvSpPr txBox="1">
            <a:spLocks noChangeArrowheads="1"/>
          </p:cNvSpPr>
          <p:nvPr/>
        </p:nvSpPr>
        <p:spPr bwMode="auto">
          <a:xfrm>
            <a:off x="6646877" y="2168085"/>
            <a:ext cx="2857928" cy="906461"/>
          </a:xfrm>
          <a:prstGeom prst="rect">
            <a:avLst/>
          </a:prstGeom>
          <a:noFill/>
          <a:ln w="9525">
            <a:noFill/>
            <a:miter lim="800000"/>
            <a:headEnd/>
            <a:tailEnd/>
          </a:ln>
        </p:spPr>
        <p:txBody>
          <a:bodyPr lIns="100794" tIns="50397" rIns="100794" bIns="50397">
            <a:spAutoFit/>
          </a:bodyPr>
          <a:lstStyle/>
          <a:p>
            <a:pPr algn="ctr">
              <a:spcBef>
                <a:spcPct val="50000"/>
              </a:spcBef>
            </a:pPr>
            <a:r>
              <a:rPr lang="ru-RU" sz="2600" b="1" i="1" dirty="0">
                <a:latin typeface="Times New Roman" pitchFamily="18" charset="0"/>
                <a:cs typeface="Times New Roman" pitchFamily="18" charset="0"/>
              </a:rPr>
              <a:t>Легкое курильщика</a:t>
            </a:r>
          </a:p>
        </p:txBody>
      </p:sp>
      <p:pic>
        <p:nvPicPr>
          <p:cNvPr id="45061" name="Picture 5" descr="72002"/>
          <p:cNvPicPr>
            <a:picLocks noChangeAspect="1" noChangeArrowheads="1"/>
          </p:cNvPicPr>
          <p:nvPr/>
        </p:nvPicPr>
        <p:blipFill>
          <a:blip r:embed="rId3" cstate="print"/>
          <a:srcRect/>
          <a:stretch>
            <a:fillRect/>
          </a:stretch>
        </p:blipFill>
        <p:spPr bwMode="auto">
          <a:xfrm>
            <a:off x="597653" y="3445329"/>
            <a:ext cx="2570089" cy="3608435"/>
          </a:xfrm>
          <a:prstGeom prst="rect">
            <a:avLst/>
          </a:prstGeom>
          <a:ln>
            <a:noFill/>
          </a:ln>
          <a:effectLst>
            <a:softEdge rad="112500"/>
          </a:effectLst>
        </p:spPr>
      </p:pic>
      <p:pic>
        <p:nvPicPr>
          <p:cNvPr id="45062" name="Picture 6" descr="72001"/>
          <p:cNvPicPr>
            <a:picLocks noChangeAspect="1" noChangeArrowheads="1"/>
          </p:cNvPicPr>
          <p:nvPr/>
        </p:nvPicPr>
        <p:blipFill>
          <a:blip r:embed="rId4" cstate="print"/>
          <a:srcRect/>
          <a:stretch>
            <a:fillRect/>
          </a:stretch>
        </p:blipFill>
        <p:spPr bwMode="auto">
          <a:xfrm>
            <a:off x="7093137" y="3409915"/>
            <a:ext cx="2540719" cy="3323108"/>
          </a:xfrm>
          <a:prstGeom prst="rect">
            <a:avLst/>
          </a:prstGeom>
          <a:ln>
            <a:noFill/>
          </a:ln>
          <a:effectLst>
            <a:softEdge rad="112500"/>
          </a:effectLst>
        </p:spPr>
      </p:pic>
      <p:pic>
        <p:nvPicPr>
          <p:cNvPr id="29703" name="Picture 8"/>
          <p:cNvPicPr>
            <a:picLocks noChangeAspect="1" noChangeArrowheads="1"/>
          </p:cNvPicPr>
          <p:nvPr/>
        </p:nvPicPr>
        <p:blipFill>
          <a:blip r:embed="rId5" cstate="print"/>
          <a:srcRect/>
          <a:stretch>
            <a:fillRect/>
          </a:stretch>
        </p:blipFill>
        <p:spPr bwMode="auto">
          <a:xfrm>
            <a:off x="3612225" y="3463101"/>
            <a:ext cx="2853889" cy="28461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8" name="Google Shape;198;p22"/>
          <p:cNvGrpSpPr/>
          <p:nvPr/>
        </p:nvGrpSpPr>
        <p:grpSpPr>
          <a:xfrm>
            <a:off x="0" y="0"/>
            <a:ext cx="10077450" cy="712787"/>
            <a:chOff x="0" y="135"/>
            <a:chExt cx="6348" cy="449"/>
          </a:xfrm>
        </p:grpSpPr>
        <p:pic>
          <p:nvPicPr>
            <p:cNvPr id="9" name="Google Shape;199;p22"/>
            <p:cNvPicPr preferRelativeResize="0"/>
            <p:nvPr/>
          </p:nvPicPr>
          <p:blipFill rotWithShape="1">
            <a:blip r:embed="rId6">
              <a:alphaModFix/>
            </a:blip>
            <a:srcRect/>
            <a:stretch/>
          </p:blipFill>
          <p:spPr>
            <a:xfrm>
              <a:off x="0" y="135"/>
              <a:ext cx="6348" cy="449"/>
            </a:xfrm>
            <a:prstGeom prst="rect">
              <a:avLst/>
            </a:prstGeom>
            <a:noFill/>
            <a:ln>
              <a:noFill/>
            </a:ln>
          </p:spPr>
        </p:pic>
        <p:sp>
          <p:nvSpPr>
            <p:cNvPr id="10"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1" name="Google Shape;159;p19"/>
          <p:cNvPicPr preferRelativeResize="0"/>
          <p:nvPr/>
        </p:nvPicPr>
        <p:blipFill rotWithShape="1">
          <a:blip r:embed="rId7">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p:cTn id="7" dur="500" fill="hold"/>
                                        <p:tgtEl>
                                          <p:spTgt spid="4505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05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5059">
                                            <p:txEl>
                                              <p:pRg st="0" end="0"/>
                                            </p:txEl>
                                          </p:spTgt>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5061"/>
                                        </p:tgtEl>
                                        <p:attrNameLst>
                                          <p:attrName>style.visibility</p:attrName>
                                        </p:attrNameLst>
                                      </p:cBhvr>
                                      <p:to>
                                        <p:strVal val="visible"/>
                                      </p:to>
                                    </p:set>
                                    <p:anim calcmode="lin" valueType="num">
                                      <p:cBhvr additive="base">
                                        <p:cTn id="13" dur="500" fill="hold"/>
                                        <p:tgtEl>
                                          <p:spTgt spid="45061"/>
                                        </p:tgtEl>
                                        <p:attrNameLst>
                                          <p:attrName>ppt_x</p:attrName>
                                        </p:attrNameLst>
                                      </p:cBhvr>
                                      <p:tavLst>
                                        <p:tav tm="0">
                                          <p:val>
                                            <p:strVal val="0-#ppt_w/2"/>
                                          </p:val>
                                        </p:tav>
                                        <p:tav tm="100000">
                                          <p:val>
                                            <p:strVal val="#ppt_x"/>
                                          </p:val>
                                        </p:tav>
                                      </p:tavLst>
                                    </p:anim>
                                    <p:anim calcmode="lin" valueType="num">
                                      <p:cBhvr additive="base">
                                        <p:cTn id="14" dur="500" fill="hold"/>
                                        <p:tgtEl>
                                          <p:spTgt spid="4506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45060">
                                            <p:txEl>
                                              <p:pRg st="0" end="0"/>
                                            </p:txEl>
                                          </p:spTgt>
                                        </p:tgtEl>
                                        <p:attrNameLst>
                                          <p:attrName>style.visibility</p:attrName>
                                        </p:attrNameLst>
                                      </p:cBhvr>
                                      <p:to>
                                        <p:strVal val="visible"/>
                                      </p:to>
                                    </p:set>
                                    <p:anim calcmode="lin" valueType="num">
                                      <p:cBhvr>
                                        <p:cTn id="19" dur="500" fill="hold"/>
                                        <p:tgtEl>
                                          <p:spTgt spid="4506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45060">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45060">
                                            <p:txEl>
                                              <p:pRg st="0" end="0"/>
                                            </p:txEl>
                                          </p:spTgt>
                                        </p:tgtEl>
                                      </p:cBhvr>
                                    </p:animEffect>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45062"/>
                                        </p:tgtEl>
                                        <p:attrNameLst>
                                          <p:attrName>style.visibility</p:attrName>
                                        </p:attrNameLst>
                                      </p:cBhvr>
                                      <p:to>
                                        <p:strVal val="visible"/>
                                      </p:to>
                                    </p:set>
                                    <p:anim calcmode="lin" valueType="num">
                                      <p:cBhvr additive="base">
                                        <p:cTn id="25" dur="500" fill="hold"/>
                                        <p:tgtEl>
                                          <p:spTgt spid="45062"/>
                                        </p:tgtEl>
                                        <p:attrNameLst>
                                          <p:attrName>ppt_x</p:attrName>
                                        </p:attrNameLst>
                                      </p:cBhvr>
                                      <p:tavLst>
                                        <p:tav tm="0">
                                          <p:val>
                                            <p:strVal val="1+#ppt_w/2"/>
                                          </p:val>
                                        </p:tav>
                                        <p:tav tm="100000">
                                          <p:val>
                                            <p:strVal val="#ppt_x"/>
                                          </p:val>
                                        </p:tav>
                                      </p:tavLst>
                                    </p:anim>
                                    <p:anim calcmode="lin" valueType="num">
                                      <p:cBhvr additive="base">
                                        <p:cTn id="26"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571500" y="821625"/>
            <a:ext cx="6057899" cy="3441154"/>
          </a:xfrm>
          <a:prstGeom prst="rect">
            <a:avLst/>
          </a:prstGeom>
        </p:spPr>
        <p:txBody>
          <a:bodyPr wrap="square" lIns="100794" tIns="50397" rIns="100794" bIns="50397">
            <a:spAutoFit/>
          </a:bodyPr>
          <a:lstStyle/>
          <a:p>
            <a:pPr algn="ctr"/>
            <a:r>
              <a:rPr lang="ru-RU" sz="3500" b="1" i="1" dirty="0" smtClean="0">
                <a:solidFill>
                  <a:srgbClr val="C00000"/>
                </a:solidFill>
                <a:latin typeface="Times New Roman" pitchFamily="18" charset="0"/>
                <a:cs typeface="Times New Roman" pitchFamily="18" charset="0"/>
              </a:rPr>
              <a:t>Здоровье зависит от </a:t>
            </a:r>
            <a:r>
              <a:rPr lang="ru-RU" sz="3500" b="1" i="1" dirty="0" smtClean="0">
                <a:solidFill>
                  <a:srgbClr val="C00000"/>
                </a:solidFill>
                <a:latin typeface="Times New Roman" pitchFamily="18" charset="0"/>
                <a:cs typeface="Times New Roman" pitchFamily="18" charset="0"/>
              </a:rPr>
              <a:t>наследственности</a:t>
            </a:r>
          </a:p>
          <a:p>
            <a:pPr algn="ctr"/>
            <a:endParaRPr lang="ru-RU" sz="3500" b="1" i="1" dirty="0" smtClean="0">
              <a:solidFill>
                <a:srgbClr val="C00000"/>
              </a:solidFill>
              <a:latin typeface="Times New Roman" pitchFamily="18" charset="0"/>
              <a:cs typeface="Times New Roman" pitchFamily="18" charset="0"/>
            </a:endParaRPr>
          </a:p>
          <a:p>
            <a:pPr algn="just"/>
            <a:r>
              <a:rPr lang="ru-RU" sz="2800" b="1" dirty="0" smtClean="0">
                <a:solidFill>
                  <a:srgbClr val="7030A0"/>
                </a:solidFill>
              </a:rPr>
              <a:t>    </a:t>
            </a:r>
            <a:r>
              <a:rPr lang="ru-RU" sz="2800" i="1" dirty="0" smtClean="0">
                <a:latin typeface="Times New Roman" pitchFamily="18" charset="0"/>
                <a:cs typeface="Times New Roman" pitchFamily="18" charset="0"/>
              </a:rPr>
              <a:t>Физическое здоровье будущих детей формируется сегодня через образ жизни их будущих родителей </a:t>
            </a:r>
            <a:r>
              <a:rPr lang="ru-RU" sz="2800" i="1"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 сегодняшних </a:t>
            </a:r>
            <a:r>
              <a:rPr lang="ru-RU" sz="2800" i="1" dirty="0" smtClean="0">
                <a:latin typeface="Times New Roman" pitchFamily="18" charset="0"/>
                <a:cs typeface="Times New Roman" pitchFamily="18" charset="0"/>
              </a:rPr>
              <a:t>школьников. </a:t>
            </a:r>
            <a:endParaRPr lang="ru-RU" sz="2800" i="1" dirty="0">
              <a:latin typeface="Times New Roman" pitchFamily="18" charset="0"/>
              <a:cs typeface="Times New Roman" pitchFamily="18" charset="0"/>
            </a:endParaRPr>
          </a:p>
        </p:txBody>
      </p:sp>
      <p:pic>
        <p:nvPicPr>
          <p:cNvPr id="44034" name="Picture 2" descr="Картинки по запросу картинки здоровье зависит от наследственности"/>
          <p:cNvPicPr>
            <a:picLocks noChangeAspect="1" noChangeArrowheads="1"/>
          </p:cNvPicPr>
          <p:nvPr/>
        </p:nvPicPr>
        <p:blipFill>
          <a:blip r:embed="rId3" cstate="print"/>
          <a:srcRect/>
          <a:stretch>
            <a:fillRect/>
          </a:stretch>
        </p:blipFill>
        <p:spPr bwMode="auto">
          <a:xfrm>
            <a:off x="7111783" y="1490454"/>
            <a:ext cx="2968842" cy="2408207"/>
          </a:xfrm>
          <a:prstGeom prst="rect">
            <a:avLst/>
          </a:prstGeom>
          <a:ln>
            <a:noFill/>
          </a:ln>
          <a:effectLst>
            <a:softEdge rad="112500"/>
          </a:effectLst>
        </p:spPr>
      </p:pic>
      <p:pic>
        <p:nvPicPr>
          <p:cNvPr id="44038" name="Picture 6" descr="Картинки по запросу картинки здоровье зависит от наследственности"/>
          <p:cNvPicPr>
            <a:picLocks noChangeAspect="1" noChangeArrowheads="1"/>
          </p:cNvPicPr>
          <p:nvPr/>
        </p:nvPicPr>
        <p:blipFill>
          <a:blip r:embed="rId4" cstate="print"/>
          <a:srcRect/>
          <a:stretch>
            <a:fillRect/>
          </a:stretch>
        </p:blipFill>
        <p:spPr bwMode="auto">
          <a:xfrm>
            <a:off x="-19440" y="4494217"/>
            <a:ext cx="3184403" cy="2118854"/>
          </a:xfrm>
          <a:prstGeom prst="rect">
            <a:avLst/>
          </a:prstGeom>
          <a:ln>
            <a:noFill/>
          </a:ln>
          <a:effectLst>
            <a:softEdge rad="112500"/>
          </a:effectLst>
        </p:spPr>
      </p:pic>
      <p:pic>
        <p:nvPicPr>
          <p:cNvPr id="44040" name="Picture 8" descr="Картинки по запросу картинки моя семья"/>
          <p:cNvPicPr>
            <a:picLocks noChangeAspect="1" noChangeArrowheads="1"/>
          </p:cNvPicPr>
          <p:nvPr/>
        </p:nvPicPr>
        <p:blipFill>
          <a:blip r:embed="rId5" cstate="print"/>
          <a:srcRect/>
          <a:stretch>
            <a:fillRect/>
          </a:stretch>
        </p:blipFill>
        <p:spPr bwMode="auto">
          <a:xfrm>
            <a:off x="3502138" y="4225905"/>
            <a:ext cx="4710106" cy="3333770"/>
          </a:xfrm>
          <a:prstGeom prst="rect">
            <a:avLst/>
          </a:prstGeom>
          <a:ln>
            <a:noFill/>
          </a:ln>
          <a:effectLst>
            <a:softEdge rad="112500"/>
          </a:effectLst>
        </p:spPr>
      </p:pic>
      <p:grpSp>
        <p:nvGrpSpPr>
          <p:cNvPr id="7" name="Google Shape;198;p22"/>
          <p:cNvGrpSpPr/>
          <p:nvPr/>
        </p:nvGrpSpPr>
        <p:grpSpPr>
          <a:xfrm>
            <a:off x="0" y="0"/>
            <a:ext cx="10077450" cy="712787"/>
            <a:chOff x="0" y="135"/>
            <a:chExt cx="6348" cy="449"/>
          </a:xfrm>
        </p:grpSpPr>
        <p:pic>
          <p:nvPicPr>
            <p:cNvPr id="8" name="Google Shape;199;p22"/>
            <p:cNvPicPr preferRelativeResize="0"/>
            <p:nvPr/>
          </p:nvPicPr>
          <p:blipFill rotWithShape="1">
            <a:blip r:embed="rId6">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59;p19"/>
          <p:cNvPicPr preferRelativeResize="0"/>
          <p:nvPr/>
        </p:nvPicPr>
        <p:blipFill rotWithShape="1">
          <a:blip r:embed="rId7">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625216" y="758579"/>
            <a:ext cx="8811604" cy="2440880"/>
          </a:xfrm>
          <a:prstGeom prst="rect">
            <a:avLst/>
          </a:prstGeom>
        </p:spPr>
        <p:txBody>
          <a:bodyPr wrap="square" lIns="100794" tIns="50397" rIns="100794" bIns="50397">
            <a:spAutoFit/>
          </a:bodyPr>
          <a:lstStyle/>
          <a:p>
            <a:pPr algn="just"/>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a:t>
            </a:r>
            <a:r>
              <a:rPr lang="ru-RU" sz="2400" i="1" dirty="0" smtClean="0">
                <a:latin typeface="Times New Roman" pitchFamily="18" charset="0"/>
                <a:cs typeface="Times New Roman" pitchFamily="18" charset="0"/>
              </a:rPr>
              <a:t>Да здравствует мыло душистое и полотенце пушистое!...» </a:t>
            </a:r>
            <a:r>
              <a:rPr lang="ru-RU" sz="2400" i="1" dirty="0" smtClean="0">
                <a:latin typeface="Times New Roman" pitchFamily="18" charset="0"/>
                <a:cs typeface="Times New Roman" pitchFamily="18" charset="0"/>
              </a:rPr>
              <a:t>  </a:t>
            </a:r>
          </a:p>
          <a:p>
            <a:pPr algn="just"/>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Даже </a:t>
            </a:r>
            <a:r>
              <a:rPr lang="ru-RU" sz="2400" i="1" dirty="0" smtClean="0">
                <a:latin typeface="Times New Roman" pitchFamily="18" charset="0"/>
                <a:cs typeface="Times New Roman" pitchFamily="18" charset="0"/>
              </a:rPr>
              <a:t>если кажется, что руки вполне чистые, то стоит поднести их под микроскоп, как нашему взору предстанут маленькие наглые микробы, уютно устроившиеся на наших руках. </a:t>
            </a:r>
            <a:endParaRPr lang="ru-RU" sz="2400" i="1" dirty="0" smtClean="0">
              <a:latin typeface="Times New Roman" pitchFamily="18" charset="0"/>
              <a:cs typeface="Times New Roman" pitchFamily="18" charset="0"/>
            </a:endParaRPr>
          </a:p>
          <a:p>
            <a:pPr algn="ctr"/>
            <a:r>
              <a:rPr lang="ru-RU" sz="3200" i="1" dirty="0" smtClean="0">
                <a:solidFill>
                  <a:srgbClr val="C00000"/>
                </a:solidFill>
                <a:latin typeface="Times New Roman" pitchFamily="18" charset="0"/>
                <a:cs typeface="Times New Roman" pitchFamily="18" charset="0"/>
              </a:rPr>
              <a:t>     Соблюдайте </a:t>
            </a:r>
            <a:r>
              <a:rPr lang="ru-RU" sz="3200" i="1" dirty="0" smtClean="0">
                <a:solidFill>
                  <a:srgbClr val="C00000"/>
                </a:solidFill>
                <a:latin typeface="Times New Roman" pitchFamily="18" charset="0"/>
                <a:cs typeface="Times New Roman" pitchFamily="18" charset="0"/>
              </a:rPr>
              <a:t>личную гигиену, друзья! </a:t>
            </a:r>
            <a:endParaRPr lang="ru-RU" sz="3200" i="1" dirty="0">
              <a:solidFill>
                <a:srgbClr val="C00000"/>
              </a:solidFill>
              <a:latin typeface="Times New Roman" pitchFamily="18" charset="0"/>
              <a:cs typeface="Times New Roman" pitchFamily="18" charset="0"/>
            </a:endParaRPr>
          </a:p>
        </p:txBody>
      </p:sp>
      <p:pic>
        <p:nvPicPr>
          <p:cNvPr id="55298" name="Picture 2" descr="Картинки по запросу картинки личная гигиена детей"/>
          <p:cNvPicPr>
            <a:picLocks noChangeAspect="1" noChangeArrowheads="1"/>
          </p:cNvPicPr>
          <p:nvPr/>
        </p:nvPicPr>
        <p:blipFill>
          <a:blip r:embed="rId3" cstate="print"/>
          <a:srcRect/>
          <a:stretch>
            <a:fillRect/>
          </a:stretch>
        </p:blipFill>
        <p:spPr bwMode="auto">
          <a:xfrm>
            <a:off x="440871" y="3412672"/>
            <a:ext cx="5413307" cy="3373434"/>
          </a:xfrm>
          <a:prstGeom prst="rect">
            <a:avLst/>
          </a:prstGeom>
          <a:ln>
            <a:noFill/>
          </a:ln>
          <a:effectLst>
            <a:softEdge rad="112500"/>
          </a:effectLst>
        </p:spPr>
      </p:pic>
      <p:pic>
        <p:nvPicPr>
          <p:cNvPr id="55306" name="Picture 10" descr="Картинки по запросу картинки личная гигиена детей"/>
          <p:cNvPicPr>
            <a:picLocks noChangeAspect="1" noChangeArrowheads="1"/>
          </p:cNvPicPr>
          <p:nvPr/>
        </p:nvPicPr>
        <p:blipFill>
          <a:blip r:embed="rId4" cstate="print"/>
          <a:srcRect/>
          <a:stretch>
            <a:fillRect/>
          </a:stretch>
        </p:blipFill>
        <p:spPr bwMode="auto">
          <a:xfrm>
            <a:off x="5861773" y="3902529"/>
            <a:ext cx="4246701" cy="2563343"/>
          </a:xfrm>
          <a:prstGeom prst="rect">
            <a:avLst/>
          </a:prstGeom>
          <a:ln>
            <a:noFill/>
          </a:ln>
          <a:effectLst>
            <a:softEdge rad="112500"/>
          </a:effectLst>
        </p:spPr>
      </p:pic>
      <p:grpSp>
        <p:nvGrpSpPr>
          <p:cNvPr id="3" name="Google Shape;198;p22"/>
          <p:cNvGrpSpPr/>
          <p:nvPr/>
        </p:nvGrpSpPr>
        <p:grpSpPr>
          <a:xfrm>
            <a:off x="3175" y="0"/>
            <a:ext cx="10077450" cy="712787"/>
            <a:chOff x="0" y="135"/>
            <a:chExt cx="6348" cy="449"/>
          </a:xfrm>
        </p:grpSpPr>
        <p:pic>
          <p:nvPicPr>
            <p:cNvPr id="7"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sp>
        <p:nvSpPr>
          <p:cNvPr id="10" name="Google Shape;230;p24"/>
          <p:cNvSpPr txBox="1"/>
          <p:nvPr/>
        </p:nvSpPr>
        <p:spPr>
          <a:xfrm>
            <a:off x="0" y="195943"/>
            <a:ext cx="8275342" cy="636271"/>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dirty="0" smtClean="0">
                <a:solidFill>
                  <a:schemeClr val="bg1"/>
                </a:solidFill>
                <a:latin typeface="Times New Roman" pitchFamily="18" charset="0"/>
                <a:ea typeface="Verdana"/>
                <a:cs typeface="Times New Roman" pitchFamily="18" charset="0"/>
                <a:sym typeface="Verdana"/>
              </a:rPr>
              <a:t>	8</a:t>
            </a:r>
            <a:r>
              <a:rPr lang="ru-RU" sz="2400" b="1" i="0" u="none" dirty="0" smtClean="0">
                <a:solidFill>
                  <a:schemeClr val="bg1"/>
                </a:solidFill>
                <a:latin typeface="Times New Roman" pitchFamily="18" charset="0"/>
                <a:ea typeface="Verdana"/>
                <a:cs typeface="Times New Roman" pitchFamily="18" charset="0"/>
                <a:sym typeface="Verdana"/>
              </a:rPr>
              <a:t>. </a:t>
            </a:r>
            <a:r>
              <a:rPr lang="ru-RU" sz="2400" b="1" dirty="0" smtClean="0">
                <a:solidFill>
                  <a:schemeClr val="bg1"/>
                </a:solidFill>
                <a:latin typeface="Times New Roman" pitchFamily="18" charset="0"/>
                <a:ea typeface="Verdana"/>
                <a:cs typeface="Times New Roman" pitchFamily="18" charset="0"/>
                <a:sym typeface="Verdana"/>
              </a:rPr>
              <a:t>Личная гигиена</a:t>
            </a:r>
            <a:endParaRPr lang="ru-RU" sz="2400"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89857" y="783771"/>
            <a:ext cx="8908144" cy="6446762"/>
          </a:xfrm>
        </p:spPr>
        <p:txBody>
          <a:bodyPr>
            <a:normAutofit/>
          </a:bodyPr>
          <a:lstStyle/>
          <a:p>
            <a:pPr algn="just"/>
            <a:r>
              <a:rPr lang="ru-RU" sz="2800" b="1" dirty="0" smtClean="0">
                <a:solidFill>
                  <a:srgbClr val="C00000"/>
                </a:solidFill>
                <a:latin typeface="Times New Roman" pitchFamily="18" charset="0"/>
                <a:cs typeface="Times New Roman" pitchFamily="18" charset="0"/>
              </a:rPr>
              <a:t>	</a:t>
            </a:r>
            <a:r>
              <a:rPr lang="ru-RU" sz="2800" b="1" i="1" dirty="0" smtClean="0">
                <a:solidFill>
                  <a:srgbClr val="C00000"/>
                </a:solidFill>
                <a:latin typeface="Times New Roman" pitchFamily="18" charset="0"/>
                <a:cs typeface="Times New Roman" pitchFamily="18" charset="0"/>
              </a:rPr>
              <a:t>Образ жизни</a:t>
            </a:r>
            <a:r>
              <a:rPr lang="ru-RU" sz="2800" b="1" i="1" dirty="0" smtClean="0">
                <a:latin typeface="Times New Roman" pitchFamily="18" charset="0"/>
                <a:cs typeface="Times New Roman" pitchFamily="18" charset="0"/>
              </a:rPr>
              <a:t> </a:t>
            </a:r>
            <a:r>
              <a:rPr lang="ru-RU" sz="2800" i="1" dirty="0" smtClean="0">
                <a:solidFill>
                  <a:schemeClr val="tx1"/>
                </a:solidFill>
                <a:latin typeface="Times New Roman" pitchFamily="18" charset="0"/>
                <a:cs typeface="Times New Roman" pitchFamily="18" charset="0"/>
              </a:rPr>
              <a:t>человек строит сам в процессе всей своей жизни. Слово </a:t>
            </a:r>
            <a:r>
              <a:rPr lang="ru-RU" sz="2800" b="1" i="1" dirty="0" smtClean="0">
                <a:solidFill>
                  <a:srgbClr val="C00000"/>
                </a:solidFill>
                <a:latin typeface="Times New Roman" pitchFamily="18" charset="0"/>
                <a:cs typeface="Times New Roman" pitchFamily="18" charset="0"/>
              </a:rPr>
              <a:t>«здоровье» </a:t>
            </a:r>
            <a:r>
              <a:rPr lang="ru-RU" sz="2800" i="1" dirty="0" smtClean="0">
                <a:solidFill>
                  <a:schemeClr val="tx1"/>
                </a:solidFill>
                <a:latin typeface="Times New Roman" pitchFamily="18" charset="0"/>
                <a:cs typeface="Times New Roman" pitchFamily="18" charset="0"/>
              </a:rPr>
              <a:t>как и слово </a:t>
            </a:r>
            <a:r>
              <a:rPr lang="ru-RU" sz="2800" b="1" i="1" dirty="0" smtClean="0">
                <a:solidFill>
                  <a:srgbClr val="C00000"/>
                </a:solidFill>
                <a:latin typeface="Times New Roman" pitchFamily="18" charset="0"/>
                <a:cs typeface="Times New Roman" pitchFamily="18" charset="0"/>
              </a:rPr>
              <a:t>«любовь», «красота», «радость» </a:t>
            </a:r>
            <a:r>
              <a:rPr lang="ru-RU" sz="2800" i="1" dirty="0" smtClean="0">
                <a:solidFill>
                  <a:schemeClr val="tx1"/>
                </a:solidFill>
                <a:latin typeface="Times New Roman" pitchFamily="18" charset="0"/>
                <a:cs typeface="Times New Roman" pitchFamily="18" charset="0"/>
              </a:rPr>
              <a:t>принадлежат к тем немногим понятиям, значение которых знают все, но понимают по-разному.</a:t>
            </a:r>
          </a:p>
          <a:p>
            <a:pPr algn="just"/>
            <a:endParaRPr lang="ru-RU" sz="2800" i="1" dirty="0" smtClean="0">
              <a:solidFill>
                <a:schemeClr val="tx1"/>
              </a:solidFill>
              <a:latin typeface="Times New Roman" pitchFamily="18" charset="0"/>
              <a:cs typeface="Times New Roman" pitchFamily="18" charset="0"/>
            </a:endParaRPr>
          </a:p>
          <a:p>
            <a:pPr algn="just"/>
            <a:r>
              <a:rPr lang="ru-RU" sz="2800" b="1" i="1" dirty="0" smtClean="0">
                <a:solidFill>
                  <a:srgbClr val="C00000"/>
                </a:solidFill>
                <a:latin typeface="Times New Roman" pitchFamily="18" charset="0"/>
                <a:cs typeface="Times New Roman" pitchFamily="18" charset="0"/>
              </a:rPr>
              <a:t>	Здоровье человека </a:t>
            </a:r>
            <a:r>
              <a:rPr lang="ru-RU" sz="2800" i="1" dirty="0" smtClean="0">
                <a:solidFill>
                  <a:schemeClr val="tx1"/>
                </a:solidFill>
                <a:latin typeface="Times New Roman" pitchFamily="18" charset="0"/>
                <a:cs typeface="Times New Roman" pitchFamily="18" charset="0"/>
              </a:rPr>
              <a:t>– это главная ценность жизни каждого из нас.</a:t>
            </a:r>
          </a:p>
          <a:p>
            <a:pPr algn="just"/>
            <a:endParaRPr lang="ru-RU" sz="2800" i="1" dirty="0" smtClean="0">
              <a:solidFill>
                <a:schemeClr val="tx1"/>
              </a:solidFill>
              <a:latin typeface="Times New Roman" pitchFamily="18" charset="0"/>
              <a:cs typeface="Times New Roman" pitchFamily="18" charset="0"/>
            </a:endParaRPr>
          </a:p>
          <a:p>
            <a:pPr algn="just"/>
            <a:r>
              <a:rPr lang="ru-RU" sz="2800" i="1" dirty="0" smtClean="0">
                <a:solidFill>
                  <a:schemeClr val="tx1"/>
                </a:solidFill>
                <a:latin typeface="Times New Roman" pitchFamily="18" charset="0"/>
                <a:cs typeface="Times New Roman" pitchFamily="18" charset="0"/>
              </a:rPr>
              <a:t>	Его нельзя купить ни за какие деньги и ценности. Здоровье перевешивает все остальные блага жизни. </a:t>
            </a:r>
            <a:r>
              <a:rPr lang="ru-RU" sz="2800" b="1" i="1" dirty="0" smtClean="0">
                <a:solidFill>
                  <a:srgbClr val="C00000"/>
                </a:solidFill>
                <a:latin typeface="Times New Roman" pitchFamily="18" charset="0"/>
                <a:cs typeface="Times New Roman" pitchFamily="18" charset="0"/>
              </a:rPr>
              <a:t>Здоровый нищий счастливее больного короля. </a:t>
            </a:r>
          </a:p>
          <a:p>
            <a:pPr algn="just"/>
            <a:r>
              <a:rPr lang="ru-RU" sz="2800" i="1" dirty="0" smtClean="0">
                <a:solidFill>
                  <a:schemeClr val="tx1"/>
                </a:solidFill>
                <a:latin typeface="Times New Roman" pitchFamily="18" charset="0"/>
                <a:cs typeface="Times New Roman" pitchFamily="18" charset="0"/>
              </a:rPr>
              <a:t>                         			     А. Шопенгауэр</a:t>
            </a:r>
          </a:p>
          <a:p>
            <a:pPr algn="just"/>
            <a:endParaRPr lang="ru-RU" sz="2800" dirty="0" smtClean="0">
              <a:solidFill>
                <a:schemeClr val="tx1"/>
              </a:solidFill>
              <a:latin typeface="Times New Roman" pitchFamily="18" charset="0"/>
              <a:cs typeface="Times New Roman" pitchFamily="18" charset="0"/>
            </a:endParaRPr>
          </a:p>
          <a:p>
            <a:endParaRPr lang="ru-RU" dirty="0"/>
          </a:p>
        </p:txBody>
      </p:sp>
      <p:pic>
        <p:nvPicPr>
          <p:cNvPr id="4" name="Google Shape;120;p16"/>
          <p:cNvPicPr preferRelativeResize="0"/>
          <p:nvPr/>
        </p:nvPicPr>
        <p:blipFill rotWithShape="1">
          <a:blip r:embed="rId3">
            <a:alphaModFix/>
          </a:blip>
          <a:srcRect/>
          <a:stretch/>
        </p:blipFill>
        <p:spPr>
          <a:xfrm>
            <a:off x="8135938" y="6983413"/>
            <a:ext cx="1944687" cy="576262"/>
          </a:xfrm>
          <a:prstGeom prst="rect">
            <a:avLst/>
          </a:prstGeom>
          <a:noFill/>
          <a:ln>
            <a:noFill/>
          </a:ln>
        </p:spPr>
      </p:pic>
      <p:grpSp>
        <p:nvGrpSpPr>
          <p:cNvPr id="5" name="Google Shape;117;p16"/>
          <p:cNvGrpSpPr/>
          <p:nvPr/>
        </p:nvGrpSpPr>
        <p:grpSpPr>
          <a:xfrm>
            <a:off x="0" y="0"/>
            <a:ext cx="10077450" cy="569459"/>
            <a:chOff x="0" y="135"/>
            <a:chExt cx="6348" cy="449"/>
          </a:xfrm>
        </p:grpSpPr>
        <p:pic>
          <p:nvPicPr>
            <p:cNvPr id="6" name="Google Shape;118;p16"/>
            <p:cNvPicPr preferRelativeResize="0"/>
            <p:nvPr/>
          </p:nvPicPr>
          <p:blipFill rotWithShape="1">
            <a:blip r:embed="rId4">
              <a:alphaModFix/>
            </a:blip>
            <a:srcRect/>
            <a:stretch/>
          </p:blipFill>
          <p:spPr>
            <a:xfrm>
              <a:off x="0" y="135"/>
              <a:ext cx="6348" cy="449"/>
            </a:xfrm>
            <a:prstGeom prst="rect">
              <a:avLst/>
            </a:prstGeom>
            <a:noFill/>
            <a:ln>
              <a:noFill/>
            </a:ln>
          </p:spPr>
        </p:pic>
        <p:sp>
          <p:nvSpPr>
            <p:cNvPr id="7"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grpSp>
        <p:nvGrpSpPr>
          <p:cNvPr id="6" name="Google Shape;198;p22"/>
          <p:cNvGrpSpPr/>
          <p:nvPr/>
        </p:nvGrpSpPr>
        <p:grpSpPr>
          <a:xfrm>
            <a:off x="3175" y="0"/>
            <a:ext cx="10077450" cy="712787"/>
            <a:chOff x="0" y="135"/>
            <a:chExt cx="6348" cy="449"/>
          </a:xfrm>
        </p:grpSpPr>
        <p:pic>
          <p:nvPicPr>
            <p:cNvPr id="7"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69634" name="Picture 2" descr="Правила гигиены&quot; для детей."/>
          <p:cNvPicPr>
            <a:picLocks noChangeAspect="1" noChangeArrowheads="1"/>
          </p:cNvPicPr>
          <p:nvPr/>
        </p:nvPicPr>
        <p:blipFill>
          <a:blip r:embed="rId5"/>
          <a:srcRect/>
          <a:stretch>
            <a:fillRect/>
          </a:stretch>
        </p:blipFill>
        <p:spPr bwMode="auto">
          <a:xfrm>
            <a:off x="359227" y="692001"/>
            <a:ext cx="9396027" cy="6312956"/>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7000" r="-27000"/>
          </a:stretch>
        </a:blipFill>
        <a:effectLst/>
      </p:bgPr>
    </p:bg>
    <p:spTree>
      <p:nvGrpSpPr>
        <p:cNvPr id="1" name=""/>
        <p:cNvGrpSpPr/>
        <p:nvPr/>
      </p:nvGrpSpPr>
      <p:grpSpPr>
        <a:xfrm>
          <a:off x="0" y="0"/>
          <a:ext cx="0" cy="0"/>
          <a:chOff x="0" y="0"/>
          <a:chExt cx="0" cy="0"/>
        </a:xfrm>
      </p:grpSpPr>
      <p:grpSp>
        <p:nvGrpSpPr>
          <p:cNvPr id="2" name="Google Shape;198;p22"/>
          <p:cNvGrpSpPr/>
          <p:nvPr/>
        </p:nvGrpSpPr>
        <p:grpSpPr>
          <a:xfrm>
            <a:off x="3175" y="0"/>
            <a:ext cx="10077450" cy="712787"/>
            <a:chOff x="0" y="135"/>
            <a:chExt cx="6348" cy="449"/>
          </a:xfrm>
        </p:grpSpPr>
        <p:pic>
          <p:nvPicPr>
            <p:cNvPr id="7" name="Google Shape;199;p22"/>
            <p:cNvPicPr preferRelativeResize="0"/>
            <p:nvPr/>
          </p:nvPicPr>
          <p:blipFill rotWithShape="1">
            <a:blip r:embed="rId3">
              <a:alphaModFix/>
            </a:blip>
            <a:srcRect/>
            <a:stretch/>
          </p:blipFill>
          <p:spPr>
            <a:xfrm>
              <a:off x="0" y="135"/>
              <a:ext cx="6348" cy="449"/>
            </a:xfrm>
            <a:prstGeom prst="rect">
              <a:avLst/>
            </a:prstGeom>
            <a:noFill/>
            <a:ln>
              <a:noFill/>
            </a:ln>
          </p:spPr>
        </p:pic>
        <p:sp>
          <p:nvSpPr>
            <p:cNvPr id="8"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59;p19"/>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95234" name="Picture 2" descr="Опрятность и личная гигиена. Уход за одеждой и обувью | ОБЖ. Реферат,  доклад, сообщение, краткое содержание, конспект, сочинение, ГДЗ, тест,  книга | iEssay.ru"/>
          <p:cNvPicPr>
            <a:picLocks noChangeAspect="1" noChangeArrowheads="1"/>
          </p:cNvPicPr>
          <p:nvPr/>
        </p:nvPicPr>
        <p:blipFill>
          <a:blip r:embed="rId5"/>
          <a:srcRect r="51666" b="52893"/>
          <a:stretch>
            <a:fillRect/>
          </a:stretch>
        </p:blipFill>
        <p:spPr bwMode="auto">
          <a:xfrm>
            <a:off x="375558" y="919389"/>
            <a:ext cx="2269671" cy="2297340"/>
          </a:xfrm>
          <a:prstGeom prst="rect">
            <a:avLst/>
          </a:prstGeom>
          <a:ln>
            <a:noFill/>
          </a:ln>
          <a:effectLst>
            <a:outerShdw blurRad="292100" dist="139700" dir="2700000" algn="tl" rotWithShape="0">
              <a:srgbClr val="333333">
                <a:alpha val="65000"/>
              </a:srgbClr>
            </a:outerShdw>
          </a:effectLst>
        </p:spPr>
      </p:pic>
      <p:sp>
        <p:nvSpPr>
          <p:cNvPr id="95236" name="AutoShape 4" descr="Личная гигиена и уборка дома: 6 распространенных мифов, Новости, инструкция  | отзывы | цена | купить в аптек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5238" name="AutoShape 6" descr="Личная гигиена и уборка дома: 6 распространенных мифов, Новости, инструкция  | отзывы | цена | купить в аптек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5240" name="AutoShape 8" descr="Личная гигиена и уборка дома: 6 распространенных мифов, Новости, инструкция  | отзывы | цена | купить в аптек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1" name="Рисунок 10" descr="50_0_ur_01_01_png94.png"/>
          <p:cNvPicPr>
            <a:picLocks noChangeAspect="1"/>
          </p:cNvPicPr>
          <p:nvPr/>
        </p:nvPicPr>
        <p:blipFill>
          <a:blip r:embed="rId6"/>
          <a:srcRect l="3286" t="-1098" r="3710" b="1191"/>
          <a:stretch>
            <a:fillRect/>
          </a:stretch>
        </p:blipFill>
        <p:spPr>
          <a:xfrm>
            <a:off x="3140982" y="652689"/>
            <a:ext cx="6939643" cy="4033157"/>
          </a:xfrm>
          <a:prstGeom prst="rect">
            <a:avLst/>
          </a:prstGeom>
          <a:ln>
            <a:noFill/>
          </a:ln>
          <a:effectLst>
            <a:softEdge rad="112500"/>
          </a:effectLst>
        </p:spPr>
      </p:pic>
      <p:pic>
        <p:nvPicPr>
          <p:cNvPr id="12" name="Picture 2" descr="Опрятность и личная гигиена. Уход за одеждой и обувью | ОБЖ. Реферат,  доклад, сообщение, краткое содержание, конспект, сочинение, ГДЗ, тест,  книга | iEssay.ru"/>
          <p:cNvPicPr>
            <a:picLocks noChangeAspect="1" noChangeArrowheads="1"/>
          </p:cNvPicPr>
          <p:nvPr/>
        </p:nvPicPr>
        <p:blipFill>
          <a:blip r:embed="rId5"/>
          <a:srcRect l="51695" t="49674"/>
          <a:stretch>
            <a:fillRect/>
          </a:stretch>
        </p:blipFill>
        <p:spPr bwMode="auto">
          <a:xfrm>
            <a:off x="6302828" y="5105400"/>
            <a:ext cx="2268311" cy="2454275"/>
          </a:xfrm>
          <a:prstGeom prst="rect">
            <a:avLst/>
          </a:prstGeom>
          <a:ln>
            <a:noFill/>
          </a:ln>
          <a:effectLst>
            <a:softEdge rad="112500"/>
          </a:effectLst>
        </p:spPr>
      </p:pic>
      <p:pic>
        <p:nvPicPr>
          <p:cNvPr id="13" name="Picture 2" descr="Опрятность и личная гигиена. Уход за одеждой и обувью | ОБЖ. Реферат,  доклад, сообщение, краткое содержание, конспект, сочинение, ГДЗ, тест,  книга | iEssay.ru"/>
          <p:cNvPicPr>
            <a:picLocks noChangeAspect="1" noChangeArrowheads="1"/>
          </p:cNvPicPr>
          <p:nvPr/>
        </p:nvPicPr>
        <p:blipFill>
          <a:blip r:embed="rId5"/>
          <a:srcRect l="51927" b="53451"/>
          <a:stretch>
            <a:fillRect/>
          </a:stretch>
        </p:blipFill>
        <p:spPr bwMode="auto">
          <a:xfrm>
            <a:off x="310244" y="3885745"/>
            <a:ext cx="2257425" cy="2270126"/>
          </a:xfrm>
          <a:prstGeom prst="rect">
            <a:avLst/>
          </a:prstGeom>
          <a:ln>
            <a:noFill/>
          </a:ln>
          <a:effectLst>
            <a:softEdge rad="112500"/>
          </a:effectLst>
        </p:spPr>
      </p:pic>
      <p:pic>
        <p:nvPicPr>
          <p:cNvPr id="14" name="Picture 2" descr="Опрятность и личная гигиена. Уход за одеждой и обувью | ОБЖ. Реферат,  доклад, сообщение, краткое содержание, конспект, сочинение, ГДЗ, тест,  книга | iEssay.ru"/>
          <p:cNvPicPr>
            <a:picLocks noChangeAspect="1" noChangeArrowheads="1"/>
          </p:cNvPicPr>
          <p:nvPr/>
        </p:nvPicPr>
        <p:blipFill>
          <a:blip r:embed="rId5"/>
          <a:srcRect t="48893" r="52593"/>
          <a:stretch>
            <a:fillRect/>
          </a:stretch>
        </p:blipFill>
        <p:spPr bwMode="auto">
          <a:xfrm>
            <a:off x="2966356" y="4669971"/>
            <a:ext cx="2226129" cy="2492375"/>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594819" y="525443"/>
            <a:ext cx="9287907" cy="6718974"/>
          </a:xfrm>
          <a:prstGeom prst="rect">
            <a:avLst/>
          </a:prstGeom>
        </p:spPr>
        <p:txBody>
          <a:bodyPr wrap="square" lIns="100794" tIns="50397" rIns="100794" bIns="50397">
            <a:spAutoFit/>
          </a:bodyPr>
          <a:lstStyle/>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endParaRPr lang="ru-RU" sz="3100" b="1" dirty="0" smtClean="0">
              <a:solidFill>
                <a:srgbClr val="002060"/>
              </a:solidFill>
            </a:endParaRPr>
          </a:p>
          <a:p>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   </a:t>
            </a:r>
          </a:p>
          <a:p>
            <a:r>
              <a:rPr lang="ru-RU" sz="2400" i="1" dirty="0" smtClean="0">
                <a:latin typeface="Times New Roman" pitchFamily="18" charset="0"/>
                <a:cs typeface="Times New Roman" pitchFamily="18" charset="0"/>
              </a:rPr>
              <a:t>Что </a:t>
            </a:r>
            <a:r>
              <a:rPr lang="ru-RU" sz="2400" i="1" dirty="0" smtClean="0">
                <a:latin typeface="Times New Roman" pitchFamily="18" charset="0"/>
                <a:cs typeface="Times New Roman" pitchFamily="18" charset="0"/>
              </a:rPr>
              <a:t>может быть приятнее и полезнее прогулок по свежему воздуху!!! </a:t>
            </a:r>
            <a:endParaRPr lang="ru-RU" sz="2400" i="1" dirty="0" smtClean="0">
              <a:latin typeface="Times New Roman" pitchFamily="18" charset="0"/>
              <a:cs typeface="Times New Roman" pitchFamily="18" charset="0"/>
            </a:endParaRPr>
          </a:p>
          <a:p>
            <a:r>
              <a:rPr lang="ru-RU" sz="2400" i="1" dirty="0" smtClean="0">
                <a:latin typeface="Times New Roman" pitchFamily="18" charset="0"/>
                <a:cs typeface="Times New Roman" pitchFamily="18" charset="0"/>
              </a:rPr>
              <a:t>       Прохладный </a:t>
            </a:r>
            <a:r>
              <a:rPr lang="ru-RU" sz="2400" i="1" dirty="0" smtClean="0">
                <a:latin typeface="Times New Roman" pitchFamily="18" charset="0"/>
                <a:cs typeface="Times New Roman" pitchFamily="18" charset="0"/>
              </a:rPr>
              <a:t>ветерок обдувает лицо, дышишь полной грудью</a:t>
            </a:r>
            <a:r>
              <a:rPr lang="ru-RU" sz="2400" i="1" dirty="0" smtClean="0">
                <a:latin typeface="Times New Roman" pitchFamily="18" charset="0"/>
                <a:cs typeface="Times New Roman" pitchFamily="18" charset="0"/>
              </a:rPr>
              <a:t>.</a:t>
            </a:r>
          </a:p>
          <a:p>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    </a:t>
            </a:r>
            <a:r>
              <a:rPr lang="ru-RU" sz="2400" i="1" dirty="0" smtClean="0">
                <a:latin typeface="Times New Roman" pitchFamily="18" charset="0"/>
                <a:cs typeface="Times New Roman" pitchFamily="18" charset="0"/>
              </a:rPr>
              <a:t> </a:t>
            </a:r>
            <a:r>
              <a:rPr lang="ru-RU" sz="2400" b="1" i="1" dirty="0" smtClean="0">
                <a:solidFill>
                  <a:srgbClr val="C00000"/>
                </a:solidFill>
                <a:latin typeface="Times New Roman" pitchFamily="18" charset="0"/>
                <a:cs typeface="Times New Roman" pitchFamily="18" charset="0"/>
              </a:rPr>
              <a:t>Чаще посещайте излюбленные вашим взорам </a:t>
            </a:r>
            <a:r>
              <a:rPr lang="ru-RU" sz="2400" b="1" i="1" dirty="0" smtClean="0">
                <a:solidFill>
                  <a:srgbClr val="C00000"/>
                </a:solidFill>
                <a:latin typeface="Times New Roman" pitchFamily="18" charset="0"/>
                <a:cs typeface="Times New Roman" pitchFamily="18" charset="0"/>
              </a:rPr>
              <a:t>места!</a:t>
            </a:r>
            <a:endParaRPr lang="ru-RU" sz="2400" b="1" i="1" dirty="0">
              <a:solidFill>
                <a:srgbClr val="C00000"/>
              </a:solidFill>
              <a:latin typeface="Times New Roman" pitchFamily="18" charset="0"/>
              <a:cs typeface="Times New Roman" pitchFamily="18" charset="0"/>
            </a:endParaRPr>
          </a:p>
        </p:txBody>
      </p:sp>
      <p:pic>
        <p:nvPicPr>
          <p:cNvPr id="43010" name="Picture 2" descr="Картинки по запросу картинки здоровье зависит от окружающей среды"/>
          <p:cNvPicPr>
            <a:picLocks noChangeAspect="1" noChangeArrowheads="1"/>
          </p:cNvPicPr>
          <p:nvPr/>
        </p:nvPicPr>
        <p:blipFill>
          <a:blip r:embed="rId4" cstate="print"/>
          <a:srcRect/>
          <a:stretch>
            <a:fillRect/>
          </a:stretch>
        </p:blipFill>
        <p:spPr bwMode="auto">
          <a:xfrm>
            <a:off x="499395" y="669472"/>
            <a:ext cx="3725857" cy="2794100"/>
          </a:xfrm>
          <a:prstGeom prst="rect">
            <a:avLst/>
          </a:prstGeom>
          <a:ln>
            <a:noFill/>
          </a:ln>
          <a:effectLst>
            <a:softEdge rad="112500"/>
          </a:effectLst>
        </p:spPr>
      </p:pic>
      <p:pic>
        <p:nvPicPr>
          <p:cNvPr id="43014" name="Picture 6" descr="Картинки по запросу картинки здоровье зависит от окружающей среды"/>
          <p:cNvPicPr>
            <a:picLocks noChangeAspect="1" noChangeArrowheads="1"/>
          </p:cNvPicPr>
          <p:nvPr/>
        </p:nvPicPr>
        <p:blipFill>
          <a:blip r:embed="rId5" cstate="print"/>
          <a:srcRect/>
          <a:stretch>
            <a:fillRect/>
          </a:stretch>
        </p:blipFill>
        <p:spPr bwMode="auto">
          <a:xfrm>
            <a:off x="5675383" y="776577"/>
            <a:ext cx="4105431" cy="3074789"/>
          </a:xfrm>
          <a:prstGeom prst="rect">
            <a:avLst/>
          </a:prstGeom>
          <a:ln>
            <a:noFill/>
          </a:ln>
          <a:effectLst>
            <a:softEdge rad="112500"/>
          </a:effectLst>
        </p:spPr>
      </p:pic>
      <p:pic>
        <p:nvPicPr>
          <p:cNvPr id="6" name="Picture 4" descr="Картинки по запросу картинки здоровье зависит от окружающей среды"/>
          <p:cNvPicPr>
            <a:picLocks noChangeAspect="1" noChangeArrowheads="1"/>
          </p:cNvPicPr>
          <p:nvPr/>
        </p:nvPicPr>
        <p:blipFill>
          <a:blip r:embed="rId6" cstate="print"/>
          <a:srcRect/>
          <a:stretch>
            <a:fillRect/>
          </a:stretch>
        </p:blipFill>
        <p:spPr bwMode="auto">
          <a:xfrm>
            <a:off x="3055716" y="3224209"/>
            <a:ext cx="3709259" cy="2392820"/>
          </a:xfrm>
          <a:prstGeom prst="rect">
            <a:avLst/>
          </a:prstGeom>
          <a:ln>
            <a:noFill/>
          </a:ln>
          <a:effectLst>
            <a:softEdge rad="112500"/>
          </a:effectLst>
        </p:spPr>
      </p:pic>
      <p:grpSp>
        <p:nvGrpSpPr>
          <p:cNvPr id="7" name="Google Shape;198;p22"/>
          <p:cNvGrpSpPr/>
          <p:nvPr/>
        </p:nvGrpSpPr>
        <p:grpSpPr>
          <a:xfrm>
            <a:off x="0" y="0"/>
            <a:ext cx="10077450" cy="712787"/>
            <a:chOff x="0" y="135"/>
            <a:chExt cx="6348" cy="449"/>
          </a:xfrm>
        </p:grpSpPr>
        <p:pic>
          <p:nvPicPr>
            <p:cNvPr id="8" name="Google Shape;199;p22"/>
            <p:cNvPicPr preferRelativeResize="0"/>
            <p:nvPr/>
          </p:nvPicPr>
          <p:blipFill rotWithShape="1">
            <a:blip r:embed="rId7">
              <a:alphaModFix/>
            </a:blip>
            <a:srcRect/>
            <a:stretch/>
          </p:blipFill>
          <p:spPr>
            <a:xfrm>
              <a:off x="0" y="135"/>
              <a:ext cx="6348" cy="449"/>
            </a:xfrm>
            <a:prstGeom prst="rect">
              <a:avLst/>
            </a:prstGeom>
            <a:noFill/>
            <a:ln>
              <a:noFill/>
            </a:ln>
          </p:spPr>
        </p:pic>
        <p:sp>
          <p:nvSpPr>
            <p:cNvPr id="9"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59;p19"/>
          <p:cNvPicPr preferRelativeResize="0"/>
          <p:nvPr/>
        </p:nvPicPr>
        <p:blipFill rotWithShape="1">
          <a:blip r:embed="rId8">
            <a:alphaModFix/>
          </a:blip>
          <a:srcRect/>
          <a:stretch/>
        </p:blipFill>
        <p:spPr>
          <a:xfrm>
            <a:off x="8135938" y="6983413"/>
            <a:ext cx="1944687" cy="576262"/>
          </a:xfrm>
          <a:prstGeom prst="rect">
            <a:avLst/>
          </a:prstGeom>
          <a:noFill/>
          <a:ln>
            <a:noFill/>
          </a:ln>
        </p:spPr>
      </p:pic>
      <p:sp>
        <p:nvSpPr>
          <p:cNvPr id="11" name="Google Shape;230;p24"/>
          <p:cNvSpPr txBox="1"/>
          <p:nvPr/>
        </p:nvSpPr>
        <p:spPr>
          <a:xfrm>
            <a:off x="0" y="195943"/>
            <a:ext cx="8275342" cy="636271"/>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dirty="0" smtClean="0">
                <a:solidFill>
                  <a:schemeClr val="bg1"/>
                </a:solidFill>
                <a:latin typeface="Times New Roman" pitchFamily="18" charset="0"/>
                <a:ea typeface="Verdana"/>
                <a:cs typeface="Times New Roman" pitchFamily="18" charset="0"/>
                <a:sym typeface="Verdana"/>
              </a:rPr>
              <a:t>	</a:t>
            </a:r>
            <a:r>
              <a:rPr lang="ru-RU" sz="2400" b="1" dirty="0" smtClean="0">
                <a:solidFill>
                  <a:schemeClr val="bg1"/>
                </a:solidFill>
                <a:latin typeface="Times New Roman" pitchFamily="18" charset="0"/>
                <a:ea typeface="Verdana"/>
                <a:cs typeface="Times New Roman" pitchFamily="18" charset="0"/>
                <a:sym typeface="Verdana"/>
              </a:rPr>
              <a:t>9</a:t>
            </a:r>
            <a:r>
              <a:rPr lang="ru-RU" sz="2400" b="1" i="0" u="none" dirty="0" smtClean="0">
                <a:solidFill>
                  <a:schemeClr val="bg1"/>
                </a:solidFill>
                <a:latin typeface="Times New Roman" pitchFamily="18" charset="0"/>
                <a:ea typeface="Verdana"/>
                <a:cs typeface="Times New Roman" pitchFamily="18" charset="0"/>
                <a:sym typeface="Verdana"/>
              </a:rPr>
              <a:t>. </a:t>
            </a:r>
            <a:r>
              <a:rPr lang="ru-RU" sz="2400" b="1" dirty="0" smtClean="0">
                <a:solidFill>
                  <a:schemeClr val="bg1"/>
                </a:solidFill>
                <a:latin typeface="Times New Roman" pitchFamily="18" charset="0"/>
                <a:ea typeface="Verdana"/>
                <a:cs typeface="Times New Roman" pitchFamily="18" charset="0"/>
                <a:sym typeface="Verdana"/>
              </a:rPr>
              <a:t>Здоровье зависит от окружающей среды</a:t>
            </a:r>
            <a:endParaRPr lang="ru-RU" sz="2400"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pic>
        <p:nvPicPr>
          <p:cNvPr id="79874" name="Picture 2" descr="1250943043_medicina"/>
          <p:cNvPicPr>
            <a:picLocks noChangeAspect="1" noChangeArrowheads="1"/>
          </p:cNvPicPr>
          <p:nvPr/>
        </p:nvPicPr>
        <p:blipFill>
          <a:blip r:embed="rId3" cstate="print"/>
          <a:srcRect/>
          <a:stretch>
            <a:fillRect/>
          </a:stretch>
        </p:blipFill>
        <p:spPr bwMode="auto">
          <a:xfrm>
            <a:off x="709635" y="3216729"/>
            <a:ext cx="4546590" cy="3601000"/>
          </a:xfrm>
          <a:prstGeom prst="rect">
            <a:avLst/>
          </a:prstGeom>
          <a:ln>
            <a:noFill/>
          </a:ln>
          <a:effectLst>
            <a:softEdge rad="112500"/>
          </a:effectLst>
        </p:spPr>
      </p:pic>
      <p:pic>
        <p:nvPicPr>
          <p:cNvPr id="79876" name="Picture 4" descr="images"/>
          <p:cNvPicPr>
            <a:picLocks noChangeAspect="1" noChangeArrowheads="1"/>
          </p:cNvPicPr>
          <p:nvPr/>
        </p:nvPicPr>
        <p:blipFill>
          <a:blip r:embed="rId4" cstate="print"/>
          <a:srcRect/>
          <a:stretch>
            <a:fillRect/>
          </a:stretch>
        </p:blipFill>
        <p:spPr bwMode="auto">
          <a:xfrm>
            <a:off x="5845962" y="2670999"/>
            <a:ext cx="2987795" cy="4032430"/>
          </a:xfrm>
          <a:prstGeom prst="rect">
            <a:avLst/>
          </a:prstGeom>
          <a:ln>
            <a:noFill/>
          </a:ln>
          <a:effectLst>
            <a:softEdge rad="112500"/>
          </a:effectLst>
        </p:spPr>
      </p:pic>
      <p:grpSp>
        <p:nvGrpSpPr>
          <p:cNvPr id="5" name="Google Shape;198;p22"/>
          <p:cNvGrpSpPr/>
          <p:nvPr/>
        </p:nvGrpSpPr>
        <p:grpSpPr>
          <a:xfrm>
            <a:off x="3175" y="0"/>
            <a:ext cx="10077450" cy="712787"/>
            <a:chOff x="0" y="135"/>
            <a:chExt cx="6348" cy="449"/>
          </a:xfrm>
        </p:grpSpPr>
        <p:pic>
          <p:nvPicPr>
            <p:cNvPr id="6" name="Google Shape;199;p22"/>
            <p:cNvPicPr preferRelativeResize="0"/>
            <p:nvPr/>
          </p:nvPicPr>
          <p:blipFill rotWithShape="1">
            <a:blip r:embed="rId5">
              <a:alphaModFix/>
            </a:blip>
            <a:srcRect/>
            <a:stretch/>
          </p:blipFill>
          <p:spPr>
            <a:xfrm>
              <a:off x="0" y="135"/>
              <a:ext cx="6348" cy="449"/>
            </a:xfrm>
            <a:prstGeom prst="rect">
              <a:avLst/>
            </a:prstGeom>
            <a:noFill/>
            <a:ln>
              <a:noFill/>
            </a:ln>
          </p:spPr>
        </p:pic>
        <p:sp>
          <p:nvSpPr>
            <p:cNvPr id="7"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59;p19"/>
          <p:cNvPicPr preferRelativeResize="0"/>
          <p:nvPr/>
        </p:nvPicPr>
        <p:blipFill rotWithShape="1">
          <a:blip r:embed="rId6">
            <a:alphaModFix/>
          </a:blip>
          <a:srcRect/>
          <a:stretch/>
        </p:blipFill>
        <p:spPr>
          <a:xfrm>
            <a:off x="8135938" y="6983413"/>
            <a:ext cx="1944687" cy="576262"/>
          </a:xfrm>
          <a:prstGeom prst="rect">
            <a:avLst/>
          </a:prstGeom>
          <a:noFill/>
          <a:ln>
            <a:noFill/>
          </a:ln>
        </p:spPr>
      </p:pic>
      <p:sp>
        <p:nvSpPr>
          <p:cNvPr id="9" name="Google Shape;230;p24"/>
          <p:cNvSpPr txBox="1"/>
          <p:nvPr/>
        </p:nvSpPr>
        <p:spPr>
          <a:xfrm>
            <a:off x="0" y="195943"/>
            <a:ext cx="8275342" cy="636271"/>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400" b="1" dirty="0" smtClean="0">
                <a:solidFill>
                  <a:schemeClr val="bg1"/>
                </a:solidFill>
                <a:latin typeface="Times New Roman" pitchFamily="18" charset="0"/>
                <a:ea typeface="Verdana"/>
                <a:cs typeface="Times New Roman" pitchFamily="18" charset="0"/>
                <a:sym typeface="Verdana"/>
              </a:rPr>
              <a:t>	</a:t>
            </a:r>
            <a:r>
              <a:rPr lang="ru-RU" sz="2400" b="1" dirty="0" smtClean="0">
                <a:solidFill>
                  <a:schemeClr val="bg1"/>
                </a:solidFill>
                <a:latin typeface="Times New Roman" pitchFamily="18" charset="0"/>
                <a:ea typeface="Verdana"/>
                <a:cs typeface="Times New Roman" pitchFamily="18" charset="0"/>
                <a:sym typeface="Verdana"/>
              </a:rPr>
              <a:t>10</a:t>
            </a:r>
            <a:r>
              <a:rPr lang="ru-RU" sz="2400" b="1" i="0" u="none" dirty="0" smtClean="0">
                <a:solidFill>
                  <a:schemeClr val="bg1"/>
                </a:solidFill>
                <a:latin typeface="Times New Roman" pitchFamily="18" charset="0"/>
                <a:ea typeface="Verdana"/>
                <a:cs typeface="Times New Roman" pitchFamily="18" charset="0"/>
                <a:sym typeface="Verdana"/>
              </a:rPr>
              <a:t>. </a:t>
            </a:r>
            <a:r>
              <a:rPr lang="ru-RU" sz="2400" b="1" dirty="0" smtClean="0">
                <a:solidFill>
                  <a:schemeClr val="bg1"/>
                </a:solidFill>
                <a:latin typeface="Times New Roman" pitchFamily="18" charset="0"/>
                <a:ea typeface="Verdana"/>
                <a:cs typeface="Times New Roman" pitchFamily="18" charset="0"/>
                <a:sym typeface="Verdana"/>
              </a:rPr>
              <a:t>Здоровье человека зависит от медицины</a:t>
            </a:r>
            <a:endParaRPr lang="ru-RU" sz="2400" dirty="0">
              <a:solidFill>
                <a:schemeClr val="bg1"/>
              </a:solidFill>
              <a:latin typeface="Times New Roman" pitchFamily="18" charset="0"/>
              <a:cs typeface="Times New Roman" pitchFamily="18" charset="0"/>
            </a:endParaRPr>
          </a:p>
        </p:txBody>
      </p:sp>
      <p:sp>
        <p:nvSpPr>
          <p:cNvPr id="10" name="Прямоугольник 9"/>
          <p:cNvSpPr/>
          <p:nvPr/>
        </p:nvSpPr>
        <p:spPr>
          <a:xfrm>
            <a:off x="408214" y="947057"/>
            <a:ext cx="9078686" cy="1894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400" b="1" i="1" dirty="0" smtClean="0">
                <a:solidFill>
                  <a:srgbClr val="C00000"/>
                </a:solidFill>
                <a:latin typeface="Times New Roman" pitchFamily="18" charset="0"/>
                <a:cs typeface="Times New Roman" pitchFamily="18" charset="0"/>
              </a:rPr>
              <a:t>     Необходимо при необходимости </a:t>
            </a:r>
            <a:r>
              <a:rPr lang="ru-RU" sz="2400" b="1" i="1" dirty="0" smtClean="0">
                <a:solidFill>
                  <a:srgbClr val="C00000"/>
                </a:solidFill>
                <a:latin typeface="Times New Roman" pitchFamily="18" charset="0"/>
                <a:cs typeface="Times New Roman" pitchFamily="18" charset="0"/>
              </a:rPr>
              <a:t>посещать врачей, а не надеяться на самолечение!</a:t>
            </a:r>
          </a:p>
          <a:p>
            <a:pPr algn="just"/>
            <a:r>
              <a:rPr lang="ru-RU" sz="2400" b="1" i="1" dirty="0" smtClean="0">
                <a:solidFill>
                  <a:srgbClr val="C00000"/>
                </a:solidFill>
                <a:latin typeface="Times New Roman" pitchFamily="18" charset="0"/>
                <a:cs typeface="Times New Roman" pitchFamily="18" charset="0"/>
              </a:rPr>
              <a:t>     Долгом </a:t>
            </a:r>
            <a:r>
              <a:rPr lang="ru-RU" sz="2400" b="1" i="1" dirty="0" smtClean="0">
                <a:solidFill>
                  <a:srgbClr val="C00000"/>
                </a:solidFill>
                <a:latin typeface="Times New Roman" pitchFamily="18" charset="0"/>
                <a:cs typeface="Times New Roman" pitchFamily="18" charset="0"/>
              </a:rPr>
              <a:t>является ежегодный медицинский </a:t>
            </a:r>
            <a:r>
              <a:rPr lang="ru-RU" sz="2400" b="1" i="1" dirty="0" smtClean="0">
                <a:solidFill>
                  <a:srgbClr val="C00000"/>
                </a:solidFill>
                <a:latin typeface="Times New Roman" pitchFamily="18" charset="0"/>
                <a:cs typeface="Times New Roman" pitchFamily="18" charset="0"/>
              </a:rPr>
              <a:t>осмотр ради </a:t>
            </a:r>
            <a:r>
              <a:rPr lang="ru-RU" sz="2400" b="1" i="1" dirty="0" smtClean="0">
                <a:solidFill>
                  <a:srgbClr val="C00000"/>
                </a:solidFill>
                <a:latin typeface="Times New Roman" pitchFamily="18" charset="0"/>
                <a:cs typeface="Times New Roman" pitchFamily="18" charset="0"/>
              </a:rPr>
              <a:t>собственного здоровья и здоровья окружающих!</a:t>
            </a:r>
          </a:p>
          <a:p>
            <a:pPr algn="ctr"/>
            <a:endParaRPr lang="ru-RU"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5000" r="-25000"/>
          </a:stretch>
        </a:blipFill>
        <a:effectLst/>
      </p:bgPr>
    </p:bg>
    <p:spTree>
      <p:nvGrpSpPr>
        <p:cNvPr id="1" name=""/>
        <p:cNvGrpSpPr/>
        <p:nvPr/>
      </p:nvGrpSpPr>
      <p:grpSpPr>
        <a:xfrm>
          <a:off x="0" y="0"/>
          <a:ext cx="0" cy="0"/>
          <a:chOff x="0" y="0"/>
          <a:chExt cx="0" cy="0"/>
        </a:xfrm>
      </p:grpSpPr>
      <p:pic>
        <p:nvPicPr>
          <p:cNvPr id="87042" name="Picture 2" descr="3"/>
          <p:cNvPicPr>
            <a:picLocks noChangeAspect="1" noChangeArrowheads="1"/>
          </p:cNvPicPr>
          <p:nvPr/>
        </p:nvPicPr>
        <p:blipFill>
          <a:blip r:embed="rId3" cstate="print"/>
          <a:srcRect/>
          <a:stretch>
            <a:fillRect/>
          </a:stretch>
        </p:blipFill>
        <p:spPr bwMode="auto">
          <a:xfrm>
            <a:off x="4871995" y="685800"/>
            <a:ext cx="4806868" cy="3234401"/>
          </a:xfrm>
          <a:prstGeom prst="rect">
            <a:avLst/>
          </a:prstGeom>
          <a:ln>
            <a:noFill/>
          </a:ln>
          <a:effectLst>
            <a:softEdge rad="112500"/>
          </a:effectLst>
        </p:spPr>
      </p:pic>
      <p:sp>
        <p:nvSpPr>
          <p:cNvPr id="3" name="Прямоугольник 2"/>
          <p:cNvSpPr/>
          <p:nvPr/>
        </p:nvSpPr>
        <p:spPr>
          <a:xfrm>
            <a:off x="293913" y="2416630"/>
            <a:ext cx="8866415" cy="4349095"/>
          </a:xfrm>
          <a:prstGeom prst="rect">
            <a:avLst/>
          </a:prstGeom>
        </p:spPr>
        <p:txBody>
          <a:bodyPr wrap="square" lIns="100794" tIns="50397" rIns="100794" bIns="50397">
            <a:spAutoFit/>
          </a:bodyPr>
          <a:lstStyle/>
          <a:p>
            <a:r>
              <a:rPr lang="ru-RU" sz="3500" b="1" dirty="0" smtClean="0">
                <a:solidFill>
                  <a:srgbClr val="C00000"/>
                </a:solidFill>
                <a:latin typeface="Times New Roman" pitchFamily="18" charset="0"/>
                <a:cs typeface="Times New Roman" pitchFamily="18" charset="0"/>
              </a:rPr>
              <a:t>                     </a:t>
            </a:r>
            <a:r>
              <a:rPr lang="ru-RU" sz="6600" b="1" dirty="0" smtClean="0">
                <a:solidFill>
                  <a:srgbClr val="C00000"/>
                </a:solidFill>
                <a:latin typeface="Times New Roman" pitchFamily="18" charset="0"/>
                <a:cs typeface="Times New Roman" pitchFamily="18" charset="0"/>
              </a:rPr>
              <a:t>НО</a:t>
            </a:r>
            <a:r>
              <a:rPr lang="ru-RU" sz="3500" b="1" dirty="0" smtClean="0">
                <a:solidFill>
                  <a:srgbClr val="C00000"/>
                </a:solidFill>
                <a:latin typeface="Times New Roman" pitchFamily="18" charset="0"/>
                <a:cs typeface="Times New Roman" pitchFamily="18" charset="0"/>
              </a:rPr>
              <a:t> </a:t>
            </a:r>
          </a:p>
          <a:p>
            <a:endParaRPr lang="ru-RU" sz="3500" b="1" dirty="0" smtClean="0">
              <a:solidFill>
                <a:srgbClr val="C00000"/>
              </a:solidFill>
              <a:latin typeface="Times New Roman" pitchFamily="18" charset="0"/>
              <a:cs typeface="Times New Roman" pitchFamily="18" charset="0"/>
            </a:endParaRPr>
          </a:p>
          <a:p>
            <a:endParaRPr lang="ru-RU" sz="3500" b="1" dirty="0" smtClean="0">
              <a:solidFill>
                <a:srgbClr val="C00000"/>
              </a:solidFill>
              <a:latin typeface="Times New Roman" pitchFamily="18" charset="0"/>
              <a:cs typeface="Times New Roman" pitchFamily="18" charset="0"/>
            </a:endParaRPr>
          </a:p>
          <a:p>
            <a:r>
              <a:rPr lang="ru-RU" sz="3500" b="1" dirty="0" smtClean="0">
                <a:solidFill>
                  <a:srgbClr val="C00000"/>
                </a:solidFill>
                <a:latin typeface="Times New Roman" pitchFamily="18" charset="0"/>
                <a:cs typeface="Times New Roman" pitchFamily="18" charset="0"/>
              </a:rPr>
              <a:t>Какой бы совершенной ни была медицина, она не может избавить каждого от всех болезней. Человек </a:t>
            </a:r>
            <a:r>
              <a:rPr lang="ru-RU" sz="3500" b="1" dirty="0" smtClean="0">
                <a:solidFill>
                  <a:srgbClr val="C00000"/>
                </a:solidFill>
                <a:latin typeface="Times New Roman" pitchFamily="18" charset="0"/>
                <a:cs typeface="Times New Roman" pitchFamily="18" charset="0"/>
              </a:rPr>
              <a:t>– </a:t>
            </a:r>
            <a:r>
              <a:rPr lang="ru-RU" sz="3500" b="1" dirty="0" smtClean="0">
                <a:solidFill>
                  <a:srgbClr val="C00000"/>
                </a:solidFill>
                <a:latin typeface="Times New Roman" pitchFamily="18" charset="0"/>
                <a:cs typeface="Times New Roman" pitchFamily="18" charset="0"/>
              </a:rPr>
              <a:t>сам творец своего здоровья, за которое надо </a:t>
            </a:r>
            <a:r>
              <a:rPr lang="ru-RU" sz="3500" b="1" dirty="0" smtClean="0">
                <a:solidFill>
                  <a:srgbClr val="C00000"/>
                </a:solidFill>
                <a:latin typeface="Times New Roman" pitchFamily="18" charset="0"/>
                <a:cs typeface="Times New Roman" pitchFamily="18" charset="0"/>
              </a:rPr>
              <a:t>бороться! </a:t>
            </a:r>
            <a:endParaRPr lang="ru-RU" sz="3500" b="1" dirty="0">
              <a:solidFill>
                <a:srgbClr val="C00000"/>
              </a:solidFill>
              <a:latin typeface="Times New Roman" pitchFamily="18" charset="0"/>
              <a:cs typeface="Times New Roman" pitchFamily="18" charset="0"/>
            </a:endParaRPr>
          </a:p>
        </p:txBody>
      </p:sp>
      <p:grpSp>
        <p:nvGrpSpPr>
          <p:cNvPr id="4" name="Google Shape;198;p22"/>
          <p:cNvGrpSpPr/>
          <p:nvPr/>
        </p:nvGrpSpPr>
        <p:grpSpPr>
          <a:xfrm>
            <a:off x="3175" y="0"/>
            <a:ext cx="10077450" cy="712787"/>
            <a:chOff x="0" y="135"/>
            <a:chExt cx="6348" cy="449"/>
          </a:xfrm>
        </p:grpSpPr>
        <p:pic>
          <p:nvPicPr>
            <p:cNvPr id="5" name="Google Shape;199;p22"/>
            <p:cNvPicPr preferRelativeResize="0"/>
            <p:nvPr/>
          </p:nvPicPr>
          <p:blipFill rotWithShape="1">
            <a:blip r:embed="rId4">
              <a:alphaModFix/>
            </a:blip>
            <a:srcRect/>
            <a:stretch/>
          </p:blipFill>
          <p:spPr>
            <a:xfrm>
              <a:off x="0" y="135"/>
              <a:ext cx="6348" cy="449"/>
            </a:xfrm>
            <a:prstGeom prst="rect">
              <a:avLst/>
            </a:prstGeom>
            <a:noFill/>
            <a:ln>
              <a:noFill/>
            </a:ln>
          </p:spPr>
        </p:pic>
        <p:sp>
          <p:nvSpPr>
            <p:cNvPr id="6" name="Google Shape;200;p22"/>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59;p19"/>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28000" b="-28000"/>
          </a:stretch>
        </a:blipFill>
        <a:effectLst/>
      </p:bgPr>
    </p:bg>
    <p:spTree>
      <p:nvGrpSpPr>
        <p:cNvPr id="1" name=""/>
        <p:cNvGrpSpPr/>
        <p:nvPr/>
      </p:nvGrpSpPr>
      <p:grpSpPr>
        <a:xfrm>
          <a:off x="0" y="0"/>
          <a:ext cx="0" cy="0"/>
          <a:chOff x="0" y="0"/>
          <a:chExt cx="0" cy="0"/>
        </a:xfrm>
      </p:grpSpPr>
      <p:grpSp>
        <p:nvGrpSpPr>
          <p:cNvPr id="2"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8"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1" name="Прямоугольник 10"/>
          <p:cNvSpPr/>
          <p:nvPr/>
        </p:nvSpPr>
        <p:spPr>
          <a:xfrm rot="20883417">
            <a:off x="1053643" y="1472975"/>
            <a:ext cx="9269833" cy="3053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6600" b="1" i="1" dirty="0" smtClean="0">
                <a:solidFill>
                  <a:srgbClr val="C00000"/>
                </a:solidFill>
                <a:latin typeface="Times New Roman" pitchFamily="18" charset="0"/>
                <a:cs typeface="Times New Roman" pitchFamily="18" charset="0"/>
              </a:rPr>
              <a:t>ПСИХ</a:t>
            </a:r>
            <a:r>
              <a:rPr lang="ru-RU" sz="6600" b="1" i="1" dirty="0" smtClean="0">
                <a:solidFill>
                  <a:srgbClr val="C00000"/>
                </a:solidFill>
                <a:latin typeface="Times New Roman" pitchFamily="18" charset="0"/>
                <a:cs typeface="Times New Roman" pitchFamily="18" charset="0"/>
              </a:rPr>
              <a:t>ИЧЕСКОЕ </a:t>
            </a:r>
            <a:endParaRPr lang="ru-RU" sz="6600" b="1" i="1" dirty="0" smtClean="0">
              <a:solidFill>
                <a:srgbClr val="C00000"/>
              </a:solidFill>
              <a:latin typeface="Times New Roman" pitchFamily="18" charset="0"/>
              <a:cs typeface="Times New Roman" pitchFamily="18" charset="0"/>
            </a:endParaRPr>
          </a:p>
          <a:p>
            <a:pPr algn="just"/>
            <a:r>
              <a:rPr lang="ru-RU" sz="6600" b="1" i="1" dirty="0" smtClean="0">
                <a:solidFill>
                  <a:srgbClr val="C00000"/>
                </a:solidFill>
                <a:latin typeface="Times New Roman" pitchFamily="18" charset="0"/>
                <a:cs typeface="Times New Roman" pitchFamily="18" charset="0"/>
              </a:rPr>
              <a:t>               </a:t>
            </a:r>
            <a:r>
              <a:rPr lang="ru-RU" sz="6600" b="1" i="1" dirty="0" smtClean="0">
                <a:solidFill>
                  <a:srgbClr val="C00000"/>
                </a:solidFill>
                <a:latin typeface="Times New Roman" pitchFamily="18" charset="0"/>
                <a:cs typeface="Times New Roman" pitchFamily="18" charset="0"/>
              </a:rPr>
              <a:t>     ЗДОРОВЬЕ</a:t>
            </a:r>
            <a:endParaRPr lang="ru-RU" sz="6600" b="1" i="1" dirty="0">
              <a:solidFill>
                <a:srgbClr val="C00000"/>
              </a:solidFill>
              <a:latin typeface="Times New Roman" pitchFamily="18" charset="0"/>
              <a:cs typeface="Times New Roman" pitchFamily="18" charset="0"/>
            </a:endParaRPr>
          </a:p>
        </p:txBody>
      </p:sp>
      <p:pic>
        <p:nvPicPr>
          <p:cNvPr id="10"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97282" name="Picture 2" descr="Поддерживаем и сохраняем психическое здоровье | Современная фармация"/>
          <p:cNvPicPr>
            <a:picLocks noChangeAspect="1" noChangeArrowheads="1"/>
          </p:cNvPicPr>
          <p:nvPr/>
        </p:nvPicPr>
        <p:blipFill>
          <a:blip r:embed="rId5"/>
          <a:srcRect/>
          <a:stretch>
            <a:fillRect/>
          </a:stretch>
        </p:blipFill>
        <p:spPr bwMode="auto">
          <a:xfrm>
            <a:off x="636814" y="3650217"/>
            <a:ext cx="7468054" cy="3909458"/>
          </a:xfrm>
          <a:prstGeom prst="rect">
            <a:avLst/>
          </a:prstGeom>
          <a:noFill/>
        </p:spPr>
      </p:pic>
      <p:pic>
        <p:nvPicPr>
          <p:cNvPr id="97284" name="Picture 4" descr="Психическое здоровье в изменяющемся мире — Стоматологическая поликлиника №6"/>
          <p:cNvPicPr>
            <a:picLocks noChangeAspect="1" noChangeArrowheads="1"/>
          </p:cNvPicPr>
          <p:nvPr/>
        </p:nvPicPr>
        <p:blipFill>
          <a:blip r:embed="rId6"/>
          <a:srcRect/>
          <a:stretch>
            <a:fillRect/>
          </a:stretch>
        </p:blipFill>
        <p:spPr bwMode="auto">
          <a:xfrm>
            <a:off x="0" y="620486"/>
            <a:ext cx="3975552" cy="1798350"/>
          </a:xfrm>
          <a:prstGeom prst="rect">
            <a:avLst/>
          </a:prstGeom>
          <a:ln>
            <a:noFill/>
          </a:ln>
          <a:effectLst>
            <a:softEdge rad="112500"/>
          </a:effectLst>
        </p:spPr>
      </p:pic>
    </p:spTree>
    <p:extLst>
      <p:ext uri="{BB962C8B-B14F-4D97-AF65-F5344CB8AC3E}">
        <p14:creationId xmlns:p14="http://schemas.microsoft.com/office/powerpoint/2010/main" xmlns="" val="15478195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25000" b="-2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CD05EF78-928C-46BC-8E05-D5D6E97CAB7D}"/>
              </a:ext>
            </a:extLst>
          </p:cNvPr>
          <p:cNvSpPr txBox="1"/>
          <p:nvPr/>
        </p:nvSpPr>
        <p:spPr>
          <a:xfrm>
            <a:off x="408215" y="796470"/>
            <a:ext cx="9323614" cy="3046988"/>
          </a:xfrm>
          <a:prstGeom prst="rect">
            <a:avLst/>
          </a:prstGeom>
          <a:noFill/>
          <a:ln>
            <a:noFill/>
          </a:ln>
        </p:spPr>
        <p:txBody>
          <a:bodyPr wrap="square">
            <a:spAutoFit/>
          </a:bodyPr>
          <a:lstStyle/>
          <a:p>
            <a:pPr algn="just"/>
            <a:r>
              <a:rPr lang="ru-RU" sz="3600" b="1" i="1" dirty="0" smtClean="0">
                <a:solidFill>
                  <a:schemeClr val="tx1">
                    <a:lumMod val="85000"/>
                    <a:lumOff val="15000"/>
                  </a:schemeClr>
                </a:solidFill>
                <a:latin typeface="Times New Roman" panose="02020603050405020304" pitchFamily="18" charset="0"/>
                <a:cs typeface="Times New Roman" panose="02020603050405020304" pitchFamily="18" charset="0"/>
              </a:rPr>
              <a:t>        </a:t>
            </a:r>
            <a:r>
              <a:rPr lang="ru-RU" sz="3600" b="1" i="1" u="sng" dirty="0" smtClean="0">
                <a:solidFill>
                  <a:schemeClr val="tx1">
                    <a:lumMod val="85000"/>
                    <a:lumOff val="15000"/>
                  </a:schemeClr>
                </a:solidFill>
                <a:latin typeface="Times New Roman" panose="02020603050405020304" pitchFamily="18" charset="0"/>
                <a:cs typeface="Times New Roman" panose="02020603050405020304" pitchFamily="18" charset="0"/>
              </a:rPr>
              <a:t>Психическое здоровье </a:t>
            </a:r>
          </a:p>
          <a:p>
            <a:pPr algn="just"/>
            <a:endParaRPr lang="ru-RU" sz="3600" b="1" i="1" u="sng" dirty="0" smtClean="0">
              <a:solidFill>
                <a:schemeClr val="tx1">
                  <a:lumMod val="85000"/>
                  <a:lumOff val="15000"/>
                </a:schemeClr>
              </a:solidFill>
              <a:latin typeface="Times New Roman" panose="02020603050405020304" pitchFamily="18" charset="0"/>
              <a:cs typeface="Times New Roman" panose="02020603050405020304" pitchFamily="18" charset="0"/>
            </a:endParaRPr>
          </a:p>
          <a:p>
            <a:pPr algn="just"/>
            <a:r>
              <a:rPr lang="ru-RU" sz="2400" i="1" dirty="0" smtClean="0">
                <a:latin typeface="Times New Roman" panose="02020603050405020304" pitchFamily="18" charset="0"/>
                <a:cs typeface="Times New Roman" panose="02020603050405020304" pitchFamily="18" charset="0"/>
              </a:rPr>
              <a:t>предполагает </a:t>
            </a:r>
            <a:r>
              <a:rPr lang="ru-RU" sz="2400" i="1" dirty="0">
                <a:latin typeface="Times New Roman" panose="02020603050405020304" pitchFamily="18" charset="0"/>
                <a:cs typeface="Times New Roman" panose="02020603050405020304" pitchFamily="18" charset="0"/>
              </a:rPr>
              <a:t>отрицание болезни, ее преодоление; характеризуется степенью удовлетворенности жизнью и интересом к повседневным событиям, уверенностью в себе и завтрашнем дне, отсутствием социально-психологических факторов риска (неурядицы в семье, на работе и </a:t>
            </a:r>
            <a:r>
              <a:rPr lang="ru-RU" sz="2400" i="1" dirty="0" smtClean="0">
                <a:latin typeface="Times New Roman" panose="02020603050405020304" pitchFamily="18" charset="0"/>
                <a:cs typeface="Times New Roman" panose="02020603050405020304" pitchFamily="18" charset="0"/>
              </a:rPr>
              <a:t>т.д</a:t>
            </a:r>
            <a:r>
              <a:rPr lang="ru-RU" sz="2400" i="1" dirty="0">
                <a:latin typeface="Times New Roman" panose="02020603050405020304" pitchFamily="18" charset="0"/>
                <a:cs typeface="Times New Roman" panose="02020603050405020304" pitchFamily="18" charset="0"/>
              </a:rPr>
              <a:t>.)</a:t>
            </a:r>
          </a:p>
        </p:txBody>
      </p:sp>
      <p:grpSp>
        <p:nvGrpSpPr>
          <p:cNvPr id="7"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8"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2052" name="Picture 4">
            <a:extLst>
              <a:ext uri="{FF2B5EF4-FFF2-40B4-BE49-F238E27FC236}">
                <a16:creationId xmlns:a16="http://schemas.microsoft.com/office/drawing/2014/main" xmlns="" id="{1A102746-62B1-44BC-AA22-400482930278}"/>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7760" t="-1135" r="1762" b="1135"/>
          <a:stretch/>
        </p:blipFill>
        <p:spPr bwMode="auto">
          <a:xfrm>
            <a:off x="963386" y="3691209"/>
            <a:ext cx="7170963" cy="386846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1" name="Google Shape;120;p16"/>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extLst>
      <p:ext uri="{BB962C8B-B14F-4D97-AF65-F5344CB8AC3E}">
        <p14:creationId xmlns:p14="http://schemas.microsoft.com/office/powerpoint/2010/main" xmlns="" val="558398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25000" b="-25000"/>
          </a:stretch>
        </a:blipFill>
        <a:effectLst/>
      </p:bgPr>
    </p:bg>
    <p:spTree>
      <p:nvGrpSpPr>
        <p:cNvPr id="1" name=""/>
        <p:cNvGrpSpPr/>
        <p:nvPr/>
      </p:nvGrpSpPr>
      <p:grpSpPr>
        <a:xfrm>
          <a:off x="0" y="0"/>
          <a:ext cx="0" cy="0"/>
          <a:chOff x="0" y="0"/>
          <a:chExt cx="0" cy="0"/>
        </a:xfrm>
      </p:grpSpPr>
      <p:sp>
        <p:nvSpPr>
          <p:cNvPr id="8194" name="Text Box 6"/>
          <p:cNvSpPr txBox="1">
            <a:spLocks noChangeArrowheads="1"/>
          </p:cNvSpPr>
          <p:nvPr/>
        </p:nvSpPr>
        <p:spPr bwMode="auto">
          <a:xfrm>
            <a:off x="595038" y="1874170"/>
            <a:ext cx="5001810"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5" name="Text Box 7"/>
          <p:cNvSpPr txBox="1">
            <a:spLocks noChangeArrowheads="1"/>
          </p:cNvSpPr>
          <p:nvPr/>
        </p:nvSpPr>
        <p:spPr bwMode="auto">
          <a:xfrm>
            <a:off x="992313" y="2509393"/>
            <a:ext cx="4049751"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6" name="Text Box 9"/>
          <p:cNvSpPr txBox="1">
            <a:spLocks noChangeArrowheads="1"/>
          </p:cNvSpPr>
          <p:nvPr/>
        </p:nvSpPr>
        <p:spPr bwMode="auto">
          <a:xfrm>
            <a:off x="435778" y="3144615"/>
            <a:ext cx="5873364"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197" name="Text Box 10"/>
          <p:cNvSpPr txBox="1">
            <a:spLocks noChangeArrowheads="1"/>
          </p:cNvSpPr>
          <p:nvPr/>
        </p:nvSpPr>
        <p:spPr bwMode="auto">
          <a:xfrm>
            <a:off x="595037" y="4096574"/>
            <a:ext cx="4524031"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8203" name="Text Box 32"/>
          <p:cNvSpPr txBox="1">
            <a:spLocks noChangeArrowheads="1"/>
          </p:cNvSpPr>
          <p:nvPr/>
        </p:nvSpPr>
        <p:spPr bwMode="auto">
          <a:xfrm>
            <a:off x="6366895" y="1896919"/>
            <a:ext cx="203621" cy="378777"/>
          </a:xfrm>
          <a:prstGeom prst="rect">
            <a:avLst/>
          </a:prstGeom>
          <a:noFill/>
          <a:ln w="9525">
            <a:noFill/>
            <a:miter lim="800000"/>
            <a:headEnd/>
            <a:tailEnd/>
          </a:ln>
        </p:spPr>
        <p:txBody>
          <a:bodyPr wrap="none" lIns="100794" tIns="50397" rIns="100794" bIns="50397">
            <a:spAutoFit/>
          </a:bodyPr>
          <a:lstStyle/>
          <a:p>
            <a:endParaRPr lang="ru-RU"/>
          </a:p>
        </p:txBody>
      </p:sp>
      <p:sp>
        <p:nvSpPr>
          <p:cNvPr id="8204" name="WordArt 66"/>
          <p:cNvSpPr>
            <a:spLocks noChangeArrowheads="1" noChangeShapeType="1" noTextEdit="1"/>
          </p:cNvSpPr>
          <p:nvPr/>
        </p:nvSpPr>
        <p:spPr bwMode="auto">
          <a:xfrm>
            <a:off x="211203" y="1040553"/>
            <a:ext cx="9447086" cy="794466"/>
          </a:xfrm>
          <a:prstGeom prst="rect">
            <a:avLst/>
          </a:prstGeom>
        </p:spPr>
        <p:txBody>
          <a:bodyPr wrap="none" lIns="100794" tIns="50397" rIns="100794" bIns="50397" fromWordArt="1">
            <a:prstTxWarp prst="textPlain">
              <a:avLst>
                <a:gd name="adj" fmla="val 50000"/>
              </a:avLst>
            </a:prstTxWarp>
          </a:bodyPr>
          <a:lstStyle/>
          <a:p>
            <a:pPr algn="ctr"/>
            <a:r>
              <a:rPr lang="ru-RU" sz="4000" b="1" i="1" kern="10" dirty="0">
                <a:ln w="12700">
                  <a:solidFill>
                    <a:srgbClr val="000080"/>
                  </a:solidFill>
                  <a:round/>
                  <a:headEnd/>
                  <a:tailEnd/>
                </a:ln>
                <a:solidFill>
                  <a:schemeClr val="tx1">
                    <a:lumMod val="95000"/>
                    <a:lumOff val="5000"/>
                  </a:schemeClr>
                </a:solidFill>
                <a:latin typeface="Times New Roman" pitchFamily="18" charset="0"/>
                <a:cs typeface="Times New Roman" pitchFamily="18" charset="0"/>
              </a:rPr>
              <a:t>Правила </a:t>
            </a:r>
            <a:r>
              <a:rPr lang="ru-RU" sz="4000" b="1" i="1" kern="10" dirty="0" smtClean="0">
                <a:ln w="12700">
                  <a:solidFill>
                    <a:srgbClr val="000080"/>
                  </a:solidFill>
                  <a:round/>
                  <a:headEnd/>
                  <a:tailEnd/>
                </a:ln>
                <a:solidFill>
                  <a:schemeClr val="tx1">
                    <a:lumMod val="95000"/>
                    <a:lumOff val="5000"/>
                  </a:schemeClr>
                </a:solidFill>
                <a:latin typeface="Times New Roman" pitchFamily="18" charset="0"/>
                <a:cs typeface="Times New Roman" pitchFamily="18" charset="0"/>
              </a:rPr>
              <a:t>психи</a:t>
            </a:r>
            <a:r>
              <a:rPr lang="ru-RU" sz="4000" b="1" i="1" kern="10" dirty="0" smtClean="0">
                <a:ln w="12700">
                  <a:solidFill>
                    <a:srgbClr val="000080"/>
                  </a:solidFill>
                  <a:round/>
                  <a:headEnd/>
                  <a:tailEnd/>
                </a:ln>
                <a:solidFill>
                  <a:schemeClr val="tx1">
                    <a:lumMod val="95000"/>
                    <a:lumOff val="5000"/>
                  </a:schemeClr>
                </a:solidFill>
                <a:latin typeface="Times New Roman" pitchFamily="18" charset="0"/>
                <a:cs typeface="Times New Roman" pitchFamily="18" charset="0"/>
              </a:rPr>
              <a:t>ческого здоровья</a:t>
            </a:r>
            <a:endParaRPr lang="ru-RU" sz="4000" b="1" i="1" kern="10" dirty="0">
              <a:ln w="12700">
                <a:solidFill>
                  <a:srgbClr val="000080"/>
                </a:solidFill>
                <a:round/>
                <a:headEnd/>
                <a:tailEnd/>
              </a:ln>
              <a:solidFill>
                <a:schemeClr val="tx1">
                  <a:lumMod val="95000"/>
                  <a:lumOff val="5000"/>
                </a:schemeClr>
              </a:solidFill>
              <a:latin typeface="Times New Roman" pitchFamily="18" charset="0"/>
              <a:cs typeface="Times New Roman" pitchFamily="18" charset="0"/>
            </a:endParaRPr>
          </a:p>
        </p:txBody>
      </p:sp>
      <p:graphicFrame>
        <p:nvGraphicFramePr>
          <p:cNvPr id="10" name="Таблица 9"/>
          <p:cNvGraphicFramePr>
            <a:graphicFrameLocks noGrp="1"/>
          </p:cNvGraphicFramePr>
          <p:nvPr/>
        </p:nvGraphicFramePr>
        <p:xfrm>
          <a:off x="342900" y="2579915"/>
          <a:ext cx="6604378" cy="3337326"/>
        </p:xfrm>
        <a:graphic>
          <a:graphicData uri="http://schemas.openxmlformats.org/drawingml/2006/table">
            <a:tbl>
              <a:tblPr firstRow="1" bandRow="1">
                <a:tableStyleId>{A67E1984-D70A-4D35-9165-E9275C1BED6E}</a:tableStyleId>
              </a:tblPr>
              <a:tblGrid>
                <a:gridCol w="6604378"/>
              </a:tblGrid>
              <a:tr h="637563">
                <a:tc>
                  <a:txBody>
                    <a:bodyPr/>
                    <a:lstStyle/>
                    <a:p>
                      <a:pPr marL="0" marR="0" lvl="0" indent="0" algn="ctr" defTabSz="914400" rtl="0" eaLnBrk="1" fontAlgn="base" latinLnBrk="0" hangingPunct="1">
                        <a:lnSpc>
                          <a:spcPct val="15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1. Планировка и организация рациональной жизнедеятельности</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637560">
                <a:tc>
                  <a:txBody>
                    <a:bodyPr/>
                    <a:lstStyle/>
                    <a:p>
                      <a:pPr marL="0" marR="0" lvl="0" indent="0" algn="ctr" defTabSz="914400" rtl="0" eaLnBrk="1" fontAlgn="base" latinLnBrk="0" hangingPunct="1">
                        <a:lnSpc>
                          <a:spcPct val="15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rPr>
                        <a:t>2. Тренировка психических возможностей</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marL="0" marR="0" lvl="0" indent="0" algn="ctr" defTabSz="914400" rtl="0" eaLnBrk="1" fontAlgn="base" latinLnBrk="0" hangingPunct="1">
                        <a:lnSpc>
                          <a:spcPct val="150000"/>
                        </a:lnSpc>
                        <a:spcBef>
                          <a:spcPct val="50000"/>
                        </a:spcBef>
                        <a:spcAft>
                          <a:spcPct val="0"/>
                        </a:spcAft>
                        <a:buClrTx/>
                        <a:buSzTx/>
                        <a:buFontTx/>
                        <a:buNone/>
                        <a:tabLst/>
                        <a:defRPr/>
                      </a:pPr>
                      <a:r>
                        <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rPr>
                        <a:t>3. </a:t>
                      </a:r>
                      <a:r>
                        <a:rPr kumimoji="0" lang="ru-RU" sz="2200" b="1" i="1"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Социальное здоровье</a:t>
                      </a:r>
                      <a:endParaRPr kumimoji="0" lang="ru-RU" sz="2200" b="1" i="1" u="none" strike="noStrike" kern="1200" cap="none" spc="0" normalizeH="0" baseline="0" noProof="0" dirty="0" smtClean="0">
                        <a:ln>
                          <a:noFill/>
                        </a:ln>
                        <a:solidFill>
                          <a:prstClr val="black">
                            <a:lumMod val="95000"/>
                            <a:lumOff val="5000"/>
                          </a:prstClr>
                        </a:solidFill>
                        <a:effectLst/>
                        <a:uLnTx/>
                        <a:uFillTx/>
                        <a:latin typeface="Times New Roman" pitchFamily="18" charset="0"/>
                        <a:ea typeface="+mn-ea"/>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lnSpc>
                          <a:spcPct val="150000"/>
                        </a:lnSpc>
                      </a:pPr>
                      <a:r>
                        <a:rPr lang="ru-RU" sz="2200" b="1" i="1" dirty="0" smtClean="0">
                          <a:latin typeface="Times New Roman" pitchFamily="18" charset="0"/>
                          <a:cs typeface="Times New Roman" pitchFamily="18" charset="0"/>
                        </a:rPr>
                        <a:t>4. Эмоции</a:t>
                      </a:r>
                      <a:r>
                        <a:rPr lang="ru-RU" sz="2200" b="1" i="1" baseline="0" dirty="0" smtClean="0">
                          <a:latin typeface="Times New Roman" pitchFamily="18" charset="0"/>
                          <a:cs typeface="Times New Roman" pitchFamily="18" charset="0"/>
                        </a:rPr>
                        <a:t> и эмоциональный стресс</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5287">
                <a:tc>
                  <a:txBody>
                    <a:bodyPr/>
                    <a:lstStyle/>
                    <a:p>
                      <a:pPr algn="ctr">
                        <a:lnSpc>
                          <a:spcPct val="150000"/>
                        </a:lnSpc>
                      </a:pPr>
                      <a:r>
                        <a:rPr lang="ru-RU" sz="2200" b="1" i="1" dirty="0" smtClean="0">
                          <a:latin typeface="Times New Roman" pitchFamily="18" charset="0"/>
                          <a:cs typeface="Times New Roman" pitchFamily="18" charset="0"/>
                        </a:rPr>
                        <a:t>5. Благоприятный</a:t>
                      </a:r>
                      <a:r>
                        <a:rPr lang="ru-RU" sz="2200" b="1" i="1" baseline="0" dirty="0" smtClean="0">
                          <a:latin typeface="Times New Roman" pitchFamily="18" charset="0"/>
                          <a:cs typeface="Times New Roman" pitchFamily="18" charset="0"/>
                        </a:rPr>
                        <a:t> эмоциональный фон в семье</a:t>
                      </a:r>
                      <a:endParaRPr lang="ru-RU" sz="2200" b="1" i="1" dirty="0">
                        <a:latin typeface="Times New Roman" pitchFamily="18" charset="0"/>
                        <a:cs typeface="Times New Roman" pitchFamily="18"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bl>
          </a:graphicData>
        </a:graphic>
      </p:graphicFrame>
      <p:grpSp>
        <p:nvGrpSpPr>
          <p:cNvPr id="2" name="Google Shape;142;p18">
            <a:extLst>
              <a:ext uri="{FF2B5EF4-FFF2-40B4-BE49-F238E27FC236}">
                <a16:creationId xmlns:a16="http://schemas.microsoft.com/office/drawing/2014/main" xmlns="" id="{C5A8F9E3-67BA-48A8-A221-8E9DACBFE298}"/>
              </a:ext>
            </a:extLst>
          </p:cNvPr>
          <p:cNvGrpSpPr/>
          <p:nvPr/>
        </p:nvGrpSpPr>
        <p:grpSpPr>
          <a:xfrm>
            <a:off x="0" y="0"/>
            <a:ext cx="10077450" cy="712787"/>
            <a:chOff x="0" y="135"/>
            <a:chExt cx="6348" cy="449"/>
          </a:xfrm>
        </p:grpSpPr>
        <p:pic>
          <p:nvPicPr>
            <p:cNvPr id="13"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14"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5"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98306" name="Picture 2" descr="Психическое здоровье человека"/>
          <p:cNvPicPr>
            <a:picLocks noChangeAspect="1" noChangeArrowheads="1"/>
          </p:cNvPicPr>
          <p:nvPr/>
        </p:nvPicPr>
        <p:blipFill>
          <a:blip r:embed="rId5"/>
          <a:srcRect/>
          <a:stretch>
            <a:fillRect/>
          </a:stretch>
        </p:blipFill>
        <p:spPr bwMode="auto">
          <a:xfrm>
            <a:off x="6931932" y="2041070"/>
            <a:ext cx="3135249" cy="3445329"/>
          </a:xfrm>
          <a:prstGeom prst="rect">
            <a:avLst/>
          </a:prstGeom>
          <a:ln>
            <a:noFill/>
          </a:ln>
          <a:effectLst>
            <a:softEdge rad="112500"/>
          </a:effectLst>
        </p:spPr>
      </p:pic>
    </p:spTree>
  </p:cSld>
  <p:clrMapOvr>
    <a:masterClrMapping/>
  </p:clrMapOvr>
  <p:transition spd="med">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t="-25000" b="-25000"/>
          </a:stretch>
        </a:blipFill>
        <a:effectLst/>
      </p:bgPr>
    </p:bg>
    <p:spTree>
      <p:nvGrpSpPr>
        <p:cNvPr id="1" name="Shape 240"/>
        <p:cNvGrpSpPr/>
        <p:nvPr/>
      </p:nvGrpSpPr>
      <p:grpSpPr>
        <a:xfrm>
          <a:off x="0" y="0"/>
          <a:ext cx="0" cy="0"/>
          <a:chOff x="0" y="0"/>
          <a:chExt cx="0" cy="0"/>
        </a:xfrm>
      </p:grpSpPr>
      <p:grpSp>
        <p:nvGrpSpPr>
          <p:cNvPr id="241" name="Google Shape;241;p25"/>
          <p:cNvGrpSpPr/>
          <p:nvPr/>
        </p:nvGrpSpPr>
        <p:grpSpPr>
          <a:xfrm>
            <a:off x="0" y="0"/>
            <a:ext cx="10077450" cy="1175657"/>
            <a:chOff x="0" y="135"/>
            <a:chExt cx="6348" cy="449"/>
          </a:xfrm>
        </p:grpSpPr>
        <p:pic>
          <p:nvPicPr>
            <p:cNvPr id="242"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243"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244" name="Google Shape;244;p25"/>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245" name="Google Shape;245;p25"/>
          <p:cNvSpPr txBox="1"/>
          <p:nvPr/>
        </p:nvSpPr>
        <p:spPr>
          <a:xfrm>
            <a:off x="263524" y="254020"/>
            <a:ext cx="8953500" cy="698500"/>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rgbClr val="000000"/>
              </a:buClr>
              <a:buSzPts val="1800"/>
              <a:buFont typeface="Verdana"/>
              <a:buNone/>
            </a:pPr>
            <a:r>
              <a:rPr lang="ru-RU" sz="2000" b="1" dirty="0" smtClean="0">
                <a:solidFill>
                  <a:schemeClr val="bg1"/>
                </a:solidFill>
                <a:latin typeface="Verdana"/>
                <a:ea typeface="Verdana"/>
                <a:cs typeface="Verdana"/>
                <a:sym typeface="Verdana"/>
              </a:rPr>
              <a:t>1</a:t>
            </a:r>
            <a:r>
              <a:rPr lang="en-US" sz="2000" b="1" i="0" u="none" dirty="0" smtClean="0">
                <a:solidFill>
                  <a:schemeClr val="bg1"/>
                </a:solidFill>
                <a:latin typeface="Verdana"/>
                <a:ea typeface="Verdana"/>
                <a:cs typeface="Verdana"/>
                <a:sym typeface="Verdana"/>
              </a:rPr>
              <a:t>.</a:t>
            </a:r>
            <a:r>
              <a:rPr lang="ru-RU" sz="2000" b="1" i="0" u="none" dirty="0" smtClean="0">
                <a:solidFill>
                  <a:schemeClr val="bg1"/>
                </a:solidFill>
                <a:latin typeface="Verdana"/>
                <a:ea typeface="Verdana"/>
                <a:cs typeface="Verdana"/>
                <a:sym typeface="Verdana"/>
              </a:rPr>
              <a:t> </a:t>
            </a:r>
            <a:r>
              <a:rPr lang="ru-RU" sz="2000" b="1" i="0" u="none" dirty="0">
                <a:solidFill>
                  <a:schemeClr val="bg1"/>
                </a:solidFill>
                <a:latin typeface="Verdana"/>
                <a:ea typeface="Verdana"/>
                <a:cs typeface="Verdana"/>
                <a:sym typeface="Verdana"/>
              </a:rPr>
              <a:t>Планирование и организация рациональной </a:t>
            </a:r>
            <a:r>
              <a:rPr lang="ru-RU" sz="2000" b="1" i="0" u="none" dirty="0" smtClean="0">
                <a:solidFill>
                  <a:schemeClr val="bg1"/>
                </a:solidFill>
                <a:latin typeface="Verdana"/>
                <a:ea typeface="Verdana"/>
                <a:cs typeface="Verdana"/>
                <a:sym typeface="Verdana"/>
              </a:rPr>
              <a:t>жизнедеятельности</a:t>
            </a:r>
            <a:endParaRPr lang="ru-RU" sz="2000" dirty="0">
              <a:solidFill>
                <a:schemeClr val="bg1"/>
              </a:solidFill>
            </a:endParaRPr>
          </a:p>
          <a:p>
            <a:pPr marL="0" marR="0" lvl="0" indent="0" algn="l" rtl="0">
              <a:lnSpc>
                <a:spcPct val="100000"/>
              </a:lnSpc>
              <a:spcBef>
                <a:spcPts val="1000"/>
              </a:spcBef>
              <a:spcAft>
                <a:spcPts val="0"/>
              </a:spcAft>
              <a:buNone/>
            </a:pPr>
            <a:endParaRPr sz="2000" b="1" i="0" u="none" dirty="0">
              <a:solidFill>
                <a:schemeClr val="bg1"/>
              </a:solidFill>
              <a:latin typeface="Verdana"/>
              <a:ea typeface="Verdana"/>
              <a:cs typeface="Verdana"/>
              <a:sym typeface="Verdana"/>
            </a:endParaRPr>
          </a:p>
        </p:txBody>
      </p:sp>
      <p:pic>
        <p:nvPicPr>
          <p:cNvPr id="246" name="Google Shape;246;p25"/>
          <p:cNvPicPr preferRelativeResize="0"/>
          <p:nvPr/>
        </p:nvPicPr>
        <p:blipFill rotWithShape="1">
          <a:blip r:embed="rId6">
            <a:alphaModFix/>
          </a:blip>
          <a:srcRect/>
          <a:stretch/>
        </p:blipFill>
        <p:spPr>
          <a:xfrm>
            <a:off x="0" y="4620986"/>
            <a:ext cx="4604657" cy="2938689"/>
          </a:xfrm>
          <a:prstGeom prst="rect">
            <a:avLst/>
          </a:prstGeom>
          <a:ln>
            <a:noFill/>
          </a:ln>
          <a:effectLst>
            <a:softEdge rad="112500"/>
          </a:effectLst>
        </p:spPr>
      </p:pic>
      <p:sp>
        <p:nvSpPr>
          <p:cNvPr id="248" name="Google Shape;248;p25"/>
          <p:cNvSpPr txBox="1"/>
          <p:nvPr/>
        </p:nvSpPr>
        <p:spPr>
          <a:xfrm>
            <a:off x="7339012" y="7104062"/>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endParaRPr dirty="0"/>
          </a:p>
        </p:txBody>
      </p:sp>
      <p:sp>
        <p:nvSpPr>
          <p:cNvPr id="11" name="TextBox 10">
            <a:extLst>
              <a:ext uri="{FF2B5EF4-FFF2-40B4-BE49-F238E27FC236}">
                <a16:creationId xmlns:a16="http://schemas.microsoft.com/office/drawing/2014/main" xmlns="" id="{9C0B58BA-FBE9-450E-823D-768FF1B9EA2E}"/>
              </a:ext>
            </a:extLst>
          </p:cNvPr>
          <p:cNvSpPr txBox="1"/>
          <p:nvPr/>
        </p:nvSpPr>
        <p:spPr>
          <a:xfrm>
            <a:off x="538844" y="1156504"/>
            <a:ext cx="9174476" cy="3477875"/>
          </a:xfrm>
          <a:prstGeom prst="rect">
            <a:avLst/>
          </a:prstGeom>
          <a:noFill/>
        </p:spPr>
        <p:txBody>
          <a:bodyPr wrap="square">
            <a:spAutoFit/>
          </a:bodyPr>
          <a:lstStyle/>
          <a:p>
            <a:pPr algn="just"/>
            <a:r>
              <a:rPr lang="ru-RU" sz="2200" b="0" i="1" dirty="0" smtClean="0">
                <a:solidFill>
                  <a:srgbClr val="000000"/>
                </a:solidFill>
                <a:effectLst/>
                <a:latin typeface="Times New Roman" panose="02020603050405020304" pitchFamily="18" charset="0"/>
              </a:rPr>
              <a:t>   Разрабатывать </a:t>
            </a:r>
            <a:r>
              <a:rPr lang="ru-RU" sz="2200" b="0" i="1" dirty="0">
                <a:solidFill>
                  <a:srgbClr val="000000"/>
                </a:solidFill>
                <a:effectLst/>
                <a:latin typeface="Times New Roman" panose="02020603050405020304" pitchFamily="18" charset="0"/>
              </a:rPr>
              <a:t>режим жизнедеятельности с учетом неравномерности нагрузки, определенной периодичности некоторых видов деятельности, занятий и досуга (частота и характер физической тренировки, посещение бани, изменения работоспособности, выходные дни и др.) целесообразнее на всю неделю. При этом должны быть предусмотрены все составляющие жизнедеятельности данного человека </a:t>
            </a:r>
            <a:r>
              <a:rPr lang="ru-RU" sz="2200" b="0" i="1" dirty="0" smtClean="0">
                <a:solidFill>
                  <a:srgbClr val="000000"/>
                </a:solidFill>
                <a:effectLst/>
                <a:latin typeface="Times New Roman" panose="02020603050405020304" pitchFamily="18" charset="0"/>
              </a:rPr>
              <a:t>– </a:t>
            </a:r>
            <a:r>
              <a:rPr lang="ru-RU" sz="2200" b="0" i="1" dirty="0">
                <a:solidFill>
                  <a:srgbClr val="000000"/>
                </a:solidFill>
                <a:effectLst/>
                <a:latin typeface="Times New Roman" panose="02020603050405020304" pitchFamily="18" charset="0"/>
              </a:rPr>
              <a:t>обязательные и желательные, в случае же невозможности избежать неблагоприятных последствий выполнения обязательных действий режим должен быть составлен таким образом, чтобы сделать эти последствия менее значимыми.</a:t>
            </a:r>
            <a:endParaRPr lang="ru-RU" sz="2200" i="1" dirty="0"/>
          </a:p>
        </p:txBody>
      </p:sp>
      <p:pic>
        <p:nvPicPr>
          <p:cNvPr id="4098" name="Picture 2" descr="Так ли важно соблюдать режим дня? | Полезные советы для жизни | Яндекс Дзен"/>
          <p:cNvPicPr>
            <a:picLocks noChangeAspect="1" noChangeArrowheads="1"/>
          </p:cNvPicPr>
          <p:nvPr/>
        </p:nvPicPr>
        <p:blipFill>
          <a:blip r:embed="rId7"/>
          <a:srcRect/>
          <a:stretch>
            <a:fillRect/>
          </a:stretch>
        </p:blipFill>
        <p:spPr bwMode="auto">
          <a:xfrm>
            <a:off x="5910945" y="4344186"/>
            <a:ext cx="2940046" cy="2758743"/>
          </a:xfrm>
          <a:prstGeom prst="rect">
            <a:avLst/>
          </a:prstGeom>
          <a:ln>
            <a:noFill/>
          </a:ln>
          <a:effectLst>
            <a:softEdge rad="112500"/>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t="-25000" b="-25000"/>
          </a:stretch>
        </a:blipFill>
        <a:effectLst/>
      </p:bgPr>
    </p:bg>
    <p:spTree>
      <p:nvGrpSpPr>
        <p:cNvPr id="1" name="Shape 240"/>
        <p:cNvGrpSpPr/>
        <p:nvPr/>
      </p:nvGrpSpPr>
      <p:grpSpPr>
        <a:xfrm>
          <a:off x="0" y="0"/>
          <a:ext cx="0" cy="0"/>
          <a:chOff x="0" y="0"/>
          <a:chExt cx="0" cy="0"/>
        </a:xfrm>
      </p:grpSpPr>
      <p:grpSp>
        <p:nvGrpSpPr>
          <p:cNvPr id="2" name="Google Shape;241;p25"/>
          <p:cNvGrpSpPr/>
          <p:nvPr/>
        </p:nvGrpSpPr>
        <p:grpSpPr>
          <a:xfrm>
            <a:off x="0" y="0"/>
            <a:ext cx="10077450" cy="712787"/>
            <a:chOff x="0" y="135"/>
            <a:chExt cx="6348" cy="449"/>
          </a:xfrm>
        </p:grpSpPr>
        <p:pic>
          <p:nvPicPr>
            <p:cNvPr id="242"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243"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244" name="Google Shape;244;p25"/>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248" name="Google Shape;248;p25"/>
          <p:cNvSpPr txBox="1"/>
          <p:nvPr/>
        </p:nvSpPr>
        <p:spPr>
          <a:xfrm>
            <a:off x="7339012" y="7104062"/>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endParaRPr dirty="0"/>
          </a:p>
        </p:txBody>
      </p:sp>
      <p:sp>
        <p:nvSpPr>
          <p:cNvPr id="13" name="TextBox 12">
            <a:extLst>
              <a:ext uri="{FF2B5EF4-FFF2-40B4-BE49-F238E27FC236}">
                <a16:creationId xmlns:a16="http://schemas.microsoft.com/office/drawing/2014/main" xmlns="" id="{3BF8904E-20DC-46DC-84CE-FC8D19D2BBF8}"/>
              </a:ext>
            </a:extLst>
          </p:cNvPr>
          <p:cNvSpPr txBox="1"/>
          <p:nvPr/>
        </p:nvSpPr>
        <p:spPr>
          <a:xfrm>
            <a:off x="261259" y="1387929"/>
            <a:ext cx="3706586" cy="4324261"/>
          </a:xfrm>
          <a:prstGeom prst="rect">
            <a:avLst/>
          </a:prstGeom>
          <a:noFill/>
        </p:spPr>
        <p:txBody>
          <a:bodyPr wrap="square">
            <a:spAutoFit/>
          </a:bodyPr>
          <a:lstStyle/>
          <a:p>
            <a:r>
              <a:rPr lang="ru-RU" sz="2400" b="1" i="1" dirty="0" smtClean="0">
                <a:solidFill>
                  <a:srgbClr val="000000"/>
                </a:solidFill>
                <a:effectLst/>
                <a:latin typeface="Times New Roman" panose="02020603050405020304" pitchFamily="18" charset="0"/>
              </a:rPr>
              <a:t>   </a:t>
            </a:r>
            <a:r>
              <a:rPr lang="ru-RU" sz="2500" b="1" i="1" dirty="0" smtClean="0">
                <a:solidFill>
                  <a:srgbClr val="000000"/>
                </a:solidFill>
                <a:effectLst/>
                <a:latin typeface="Times New Roman" panose="02020603050405020304" pitchFamily="18" charset="0"/>
              </a:rPr>
              <a:t>Основным </a:t>
            </a:r>
            <a:r>
              <a:rPr lang="ru-RU" sz="2500" b="1" i="1" dirty="0">
                <a:solidFill>
                  <a:srgbClr val="000000"/>
                </a:solidFill>
                <a:effectLst/>
                <a:latin typeface="Times New Roman" panose="02020603050405020304" pitchFamily="18" charset="0"/>
              </a:rPr>
              <a:t>требованием </a:t>
            </a:r>
            <a:r>
              <a:rPr lang="ru-RU" sz="2500" b="0" i="1" dirty="0">
                <a:solidFill>
                  <a:srgbClr val="000000"/>
                </a:solidFill>
                <a:effectLst/>
                <a:latin typeface="Times New Roman" panose="02020603050405020304" pitchFamily="18" charset="0"/>
              </a:rPr>
              <a:t>к самому режиму должно быть закономерное чередование периодов работы и отдыха, обеспечивающее поддержание высокого уровня здоровья и профессиональной работоспособности.</a:t>
            </a:r>
            <a:endParaRPr lang="ru-RU" sz="2500" i="1" dirty="0"/>
          </a:p>
        </p:txBody>
      </p:sp>
      <p:pic>
        <p:nvPicPr>
          <p:cNvPr id="100354" name="Picture 2" descr="Режим дня в детском лагере"/>
          <p:cNvPicPr>
            <a:picLocks noChangeAspect="1" noChangeArrowheads="1"/>
          </p:cNvPicPr>
          <p:nvPr/>
        </p:nvPicPr>
        <p:blipFill>
          <a:blip r:embed="rId6"/>
          <a:srcRect/>
          <a:stretch>
            <a:fillRect/>
          </a:stretch>
        </p:blipFill>
        <p:spPr bwMode="auto">
          <a:xfrm rot="172078">
            <a:off x="4201396" y="1010356"/>
            <a:ext cx="5443311" cy="593916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7000"/>
            <a:lum/>
          </a:blip>
          <a:srcRect/>
          <a:stretch>
            <a:fillRect l="-8000" r="-8000"/>
          </a:stretch>
        </a:blipFill>
        <a:effectLst/>
      </p:bgPr>
    </p:bg>
    <p:spTree>
      <p:nvGrpSpPr>
        <p:cNvPr id="1" name=""/>
        <p:cNvGrpSpPr/>
        <p:nvPr/>
      </p:nvGrpSpPr>
      <p:grpSpPr>
        <a:xfrm>
          <a:off x="0" y="0"/>
          <a:ext cx="0" cy="0"/>
          <a:chOff x="0" y="0"/>
          <a:chExt cx="0" cy="0"/>
        </a:xfrm>
      </p:grpSpPr>
      <p:sp>
        <p:nvSpPr>
          <p:cNvPr id="4098" name="Text Box 3"/>
          <p:cNvSpPr txBox="1">
            <a:spLocks noChangeArrowheads="1"/>
          </p:cNvSpPr>
          <p:nvPr/>
        </p:nvSpPr>
        <p:spPr bwMode="auto">
          <a:xfrm>
            <a:off x="385654" y="2187309"/>
            <a:ext cx="7303202" cy="50397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1. У меня часто плохой </a:t>
            </a:r>
            <a:r>
              <a:rPr lang="ru-RU" sz="2600" i="1" dirty="0" smtClean="0">
                <a:latin typeface="Times New Roman" pitchFamily="18" charset="0"/>
                <a:cs typeface="Times New Roman" pitchFamily="18" charset="0"/>
              </a:rPr>
              <a:t>аппетит.</a:t>
            </a:r>
            <a:endParaRPr lang="ru-RU" sz="2600" i="1" dirty="0">
              <a:latin typeface="Times New Roman" pitchFamily="18" charset="0"/>
              <a:cs typeface="Times New Roman" pitchFamily="18" charset="0"/>
            </a:endParaRPr>
          </a:p>
        </p:txBody>
      </p:sp>
      <p:sp>
        <p:nvSpPr>
          <p:cNvPr id="4099" name="Text Box 4"/>
          <p:cNvSpPr txBox="1">
            <a:spLocks noChangeArrowheads="1"/>
          </p:cNvSpPr>
          <p:nvPr/>
        </p:nvSpPr>
        <p:spPr bwMode="auto">
          <a:xfrm>
            <a:off x="369325" y="2900132"/>
            <a:ext cx="8731291" cy="906461"/>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2. После нескольких часов работы у меня      начинает болеть </a:t>
            </a:r>
            <a:r>
              <a:rPr lang="ru-RU" sz="2600" i="1" dirty="0" smtClean="0">
                <a:latin typeface="Times New Roman" pitchFamily="18" charset="0"/>
                <a:cs typeface="Times New Roman" pitchFamily="18" charset="0"/>
              </a:rPr>
              <a:t>голова.</a:t>
            </a:r>
            <a:endParaRPr lang="ru-RU" sz="2600" i="1" dirty="0">
              <a:latin typeface="Times New Roman" pitchFamily="18" charset="0"/>
              <a:cs typeface="Times New Roman" pitchFamily="18" charset="0"/>
            </a:endParaRPr>
          </a:p>
        </p:txBody>
      </p:sp>
      <p:sp>
        <p:nvSpPr>
          <p:cNvPr id="4100" name="Text Box 5"/>
          <p:cNvSpPr txBox="1">
            <a:spLocks noChangeArrowheads="1"/>
          </p:cNvSpPr>
          <p:nvPr/>
        </p:nvSpPr>
        <p:spPr bwMode="auto">
          <a:xfrm>
            <a:off x="434640" y="3930838"/>
            <a:ext cx="9128566" cy="906461"/>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3. Часто выгляжу усталым и подавленным, иногда раздраженным и </a:t>
            </a:r>
            <a:r>
              <a:rPr lang="ru-RU" sz="2600" i="1" dirty="0" smtClean="0">
                <a:latin typeface="Times New Roman" pitchFamily="18" charset="0"/>
                <a:cs typeface="Times New Roman" pitchFamily="18" charset="0"/>
              </a:rPr>
              <a:t>угрюмым.</a:t>
            </a:r>
            <a:endParaRPr lang="ru-RU" sz="2600" i="1" dirty="0">
              <a:latin typeface="Times New Roman" pitchFamily="18" charset="0"/>
              <a:cs typeface="Times New Roman" pitchFamily="18" charset="0"/>
            </a:endParaRPr>
          </a:p>
        </p:txBody>
      </p:sp>
      <p:sp>
        <p:nvSpPr>
          <p:cNvPr id="4101" name="Text Box 6"/>
          <p:cNvSpPr txBox="1">
            <a:spLocks noChangeArrowheads="1"/>
          </p:cNvSpPr>
          <p:nvPr/>
        </p:nvSpPr>
        <p:spPr bwMode="auto">
          <a:xfrm>
            <a:off x="370463" y="5091024"/>
            <a:ext cx="8731291" cy="901997"/>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4. Периодически у меня бывают серьезные заболевания, когда я вынужден несколько дней оставаться в </a:t>
            </a:r>
            <a:r>
              <a:rPr lang="ru-RU" sz="2600" i="1" dirty="0" smtClean="0">
                <a:latin typeface="Times New Roman" pitchFamily="18" charset="0"/>
                <a:cs typeface="Times New Roman" pitchFamily="18" charset="0"/>
              </a:rPr>
              <a:t>постели.</a:t>
            </a:r>
            <a:endParaRPr lang="ru-RU" sz="2600" i="1" dirty="0">
              <a:latin typeface="Times New Roman" pitchFamily="18" charset="0"/>
              <a:cs typeface="Times New Roman" pitchFamily="18" charset="0"/>
            </a:endParaRPr>
          </a:p>
        </p:txBody>
      </p:sp>
      <p:sp>
        <p:nvSpPr>
          <p:cNvPr id="4102" name="Text Box 7"/>
          <p:cNvSpPr txBox="1">
            <a:spLocks noChangeArrowheads="1"/>
          </p:cNvSpPr>
          <p:nvPr/>
        </p:nvSpPr>
        <p:spPr bwMode="auto">
          <a:xfrm>
            <a:off x="435777" y="6240232"/>
            <a:ext cx="8811796" cy="50397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5. Я почти не занимаюсь </a:t>
            </a:r>
            <a:r>
              <a:rPr lang="ru-RU" sz="2600" i="1" dirty="0" smtClean="0">
                <a:latin typeface="Times New Roman" pitchFamily="18" charset="0"/>
                <a:cs typeface="Times New Roman" pitchFamily="18" charset="0"/>
              </a:rPr>
              <a:t>спортом.</a:t>
            </a:r>
            <a:endParaRPr lang="ru-RU" sz="2600" i="1" dirty="0">
              <a:latin typeface="Times New Roman" pitchFamily="18" charset="0"/>
              <a:cs typeface="Times New Roman" pitchFamily="18" charset="0"/>
            </a:endParaRPr>
          </a:p>
        </p:txBody>
      </p:sp>
      <p:grpSp>
        <p:nvGrpSpPr>
          <p:cNvPr id="8" name="Google Shape;117;p16"/>
          <p:cNvGrpSpPr/>
          <p:nvPr/>
        </p:nvGrpSpPr>
        <p:grpSpPr>
          <a:xfrm>
            <a:off x="0" y="0"/>
            <a:ext cx="10077450" cy="569459"/>
            <a:chOff x="0" y="135"/>
            <a:chExt cx="6348" cy="449"/>
          </a:xfrm>
        </p:grpSpPr>
        <p:pic>
          <p:nvPicPr>
            <p:cNvPr id="9" name="Google Shape;118;p16"/>
            <p:cNvPicPr preferRelativeResize="0"/>
            <p:nvPr/>
          </p:nvPicPr>
          <p:blipFill rotWithShape="1">
            <a:blip r:embed="rId3">
              <a:alphaModFix/>
            </a:blip>
            <a:srcRect/>
            <a:stretch/>
          </p:blipFill>
          <p:spPr>
            <a:xfrm>
              <a:off x="0" y="135"/>
              <a:ext cx="6348" cy="449"/>
            </a:xfrm>
            <a:prstGeom prst="rect">
              <a:avLst/>
            </a:prstGeom>
            <a:noFill/>
            <a:ln>
              <a:noFill/>
            </a:ln>
          </p:spPr>
        </p:pic>
        <p:sp>
          <p:nvSpPr>
            <p:cNvPr id="10"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1"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12" name="Text Box 3"/>
          <p:cNvSpPr txBox="1">
            <a:spLocks noChangeArrowheads="1"/>
          </p:cNvSpPr>
          <p:nvPr/>
        </p:nvSpPr>
        <p:spPr bwMode="auto">
          <a:xfrm>
            <a:off x="685011" y="559894"/>
            <a:ext cx="8034445" cy="1486773"/>
          </a:xfrm>
          <a:prstGeom prst="rect">
            <a:avLst/>
          </a:prstGeom>
          <a:noFill/>
          <a:ln w="9525">
            <a:noFill/>
            <a:miter lim="800000"/>
            <a:headEnd/>
            <a:tailEnd/>
          </a:ln>
        </p:spPr>
        <p:txBody>
          <a:bodyPr wrap="square" lIns="100794" tIns="50397" rIns="100794" bIns="50397">
            <a:spAutoFit/>
          </a:bodyPr>
          <a:lstStyle/>
          <a:p>
            <a:pPr algn="ctr">
              <a:spcBef>
                <a:spcPct val="50000"/>
              </a:spcBef>
            </a:pPr>
            <a:r>
              <a:rPr lang="ru-RU" sz="3600" b="1" i="1" dirty="0" smtClean="0">
                <a:latin typeface="Times New Roman" pitchFamily="18" charset="0"/>
                <a:cs typeface="Times New Roman" pitchFamily="18" charset="0"/>
              </a:rPr>
              <a:t>ВВОДНЫЙ ТЕСТ </a:t>
            </a:r>
          </a:p>
          <a:p>
            <a:pPr algn="ctr">
              <a:spcBef>
                <a:spcPct val="50000"/>
              </a:spcBef>
            </a:pPr>
            <a:r>
              <a:rPr lang="ru-RU" sz="3600" b="1" i="1" dirty="0" smtClean="0">
                <a:latin typeface="Times New Roman" pitchFamily="18" charset="0"/>
                <a:cs typeface="Times New Roman" pitchFamily="18" charset="0"/>
              </a:rPr>
              <a:t>				«ТВОЁ ЗДОРОВЬЕ»</a:t>
            </a:r>
            <a:endParaRPr lang="ru-RU" sz="3600" b="1" i="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t="-25000" b="-25000"/>
          </a:stretch>
        </a:blipFill>
        <a:effectLst/>
      </p:bgPr>
    </p:bg>
    <p:spTree>
      <p:nvGrpSpPr>
        <p:cNvPr id="1" name="Shape 182"/>
        <p:cNvGrpSpPr/>
        <p:nvPr/>
      </p:nvGrpSpPr>
      <p:grpSpPr>
        <a:xfrm>
          <a:off x="0" y="0"/>
          <a:ext cx="0" cy="0"/>
          <a:chOff x="0" y="0"/>
          <a:chExt cx="0" cy="0"/>
        </a:xfrm>
      </p:grpSpPr>
      <p:grpSp>
        <p:nvGrpSpPr>
          <p:cNvPr id="183" name="Google Shape;183;p21"/>
          <p:cNvGrpSpPr/>
          <p:nvPr/>
        </p:nvGrpSpPr>
        <p:grpSpPr>
          <a:xfrm>
            <a:off x="3175" y="263298"/>
            <a:ext cx="10077450" cy="712787"/>
            <a:chOff x="0" y="135"/>
            <a:chExt cx="6348" cy="449"/>
          </a:xfrm>
        </p:grpSpPr>
        <p:pic>
          <p:nvPicPr>
            <p:cNvPr id="184" name="Google Shape;184;p21"/>
            <p:cNvPicPr preferRelativeResize="0"/>
            <p:nvPr/>
          </p:nvPicPr>
          <p:blipFill rotWithShape="1">
            <a:blip r:embed="rId4">
              <a:alphaModFix/>
            </a:blip>
            <a:srcRect/>
            <a:stretch/>
          </p:blipFill>
          <p:spPr>
            <a:xfrm>
              <a:off x="0" y="135"/>
              <a:ext cx="6348" cy="449"/>
            </a:xfrm>
            <a:prstGeom prst="rect">
              <a:avLst/>
            </a:prstGeom>
            <a:noFill/>
            <a:ln>
              <a:noFill/>
            </a:ln>
          </p:spPr>
        </p:pic>
        <p:sp>
          <p:nvSpPr>
            <p:cNvPr id="185" name="Google Shape;185;p21"/>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86" name="Google Shape;186;p21"/>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87" name="Google Shape;187;p21"/>
          <p:cNvSpPr txBox="1"/>
          <p:nvPr/>
        </p:nvSpPr>
        <p:spPr>
          <a:xfrm>
            <a:off x="998537" y="2921000"/>
            <a:ext cx="7497762" cy="1687512"/>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chemeClr val="dk1"/>
              </a:buClr>
              <a:buSzPts val="1000"/>
              <a:buFont typeface="Arial"/>
              <a:buNone/>
            </a:pPr>
            <a:endParaRPr sz="1000" b="0" i="0" u="none">
              <a:solidFill>
                <a:srgbClr val="000000"/>
              </a:solidFill>
              <a:latin typeface="Arial"/>
              <a:ea typeface="Arial"/>
              <a:cs typeface="Arial"/>
              <a:sym typeface="Arial"/>
            </a:endParaRPr>
          </a:p>
          <a:p>
            <a:pPr marL="0" marR="0" lvl="0" indent="0" algn="l" rtl="0">
              <a:lnSpc>
                <a:spcPct val="100000"/>
              </a:lnSpc>
              <a:spcBef>
                <a:spcPts val="1000"/>
              </a:spcBef>
              <a:spcAft>
                <a:spcPts val="0"/>
              </a:spcAft>
              <a:buNone/>
            </a:pPr>
            <a:endParaRPr sz="1000" b="0" i="0" u="none">
              <a:solidFill>
                <a:srgbClr val="000000"/>
              </a:solidFill>
              <a:latin typeface="Arial"/>
              <a:ea typeface="Arial"/>
              <a:cs typeface="Arial"/>
              <a:sym typeface="Arial"/>
            </a:endParaRPr>
          </a:p>
        </p:txBody>
      </p:sp>
      <p:sp>
        <p:nvSpPr>
          <p:cNvPr id="188" name="Google Shape;188;p21"/>
          <p:cNvSpPr txBox="1"/>
          <p:nvPr/>
        </p:nvSpPr>
        <p:spPr>
          <a:xfrm>
            <a:off x="293913" y="666068"/>
            <a:ext cx="9399814" cy="1374775"/>
          </a:xfrm>
          <a:prstGeom prst="rect">
            <a:avLst/>
          </a:prstGeom>
          <a:noFill/>
          <a:ln>
            <a:noFill/>
          </a:ln>
        </p:spPr>
        <p:txBody>
          <a:bodyPr spcFirstLastPara="1" wrap="square" lIns="90000" tIns="45000" rIns="90000" bIns="45000" anchor="t" anchorCtr="0">
            <a:noAutofit/>
          </a:bodyPr>
          <a:lstStyle/>
          <a:p>
            <a:pPr marL="0" marR="0" lvl="0" indent="0" algn="just" rtl="0">
              <a:lnSpc>
                <a:spcPct val="150000"/>
              </a:lnSpc>
              <a:spcBef>
                <a:spcPts val="2200"/>
              </a:spcBef>
              <a:spcAft>
                <a:spcPts val="0"/>
              </a:spcAft>
              <a:buClr>
                <a:srgbClr val="000000"/>
              </a:buClr>
              <a:buSzPts val="1600"/>
              <a:buFont typeface="Verdana"/>
              <a:buNone/>
            </a:pPr>
            <a:r>
              <a:rPr lang="ru-RU" sz="2400" b="0" i="1" u="none" dirty="0" smtClean="0">
                <a:solidFill>
                  <a:srgbClr val="000000"/>
                </a:solidFill>
                <a:latin typeface="Times New Roman" pitchFamily="18" charset="0"/>
                <a:ea typeface="Verdana"/>
                <a:cs typeface="Times New Roman" pitchFamily="18" charset="0"/>
                <a:sym typeface="Verdana"/>
              </a:rPr>
              <a:t>	Кроме движения (активного отдыха) и сна (пассивного) широко используются различные методы собственной психорегуляции, такие как аутотренинг или массаж</a:t>
            </a:r>
            <a:r>
              <a:rPr lang="ru-RU" sz="2400" i="1" dirty="0" smtClean="0">
                <a:solidFill>
                  <a:srgbClr val="000000"/>
                </a:solidFill>
                <a:latin typeface="Times New Roman" pitchFamily="18" charset="0"/>
                <a:ea typeface="Verdana"/>
                <a:cs typeface="Times New Roman" pitchFamily="18" charset="0"/>
                <a:sym typeface="Verdana"/>
              </a:rPr>
              <a:t>, медитация, йога. </a:t>
            </a:r>
            <a:endParaRPr lang="ru-RU" sz="2400" i="1" dirty="0" smtClean="0">
              <a:latin typeface="Times New Roman" pitchFamily="18" charset="0"/>
              <a:cs typeface="Times New Roman" pitchFamily="18" charset="0"/>
            </a:endParaRPr>
          </a:p>
          <a:p>
            <a:pPr marL="0" marR="0" lvl="0" indent="0" algn="l" rtl="0">
              <a:lnSpc>
                <a:spcPct val="150000"/>
              </a:lnSpc>
              <a:spcBef>
                <a:spcPts val="1000"/>
              </a:spcBef>
              <a:spcAft>
                <a:spcPts val="0"/>
              </a:spcAft>
              <a:buNone/>
            </a:pPr>
            <a:endParaRPr sz="1600" b="0" i="0" u="none" dirty="0">
              <a:solidFill>
                <a:srgbClr val="000000"/>
              </a:solidFill>
              <a:latin typeface="Verdana"/>
              <a:ea typeface="Verdana"/>
              <a:cs typeface="Verdana"/>
              <a:sym typeface="Verdana"/>
            </a:endParaRPr>
          </a:p>
        </p:txBody>
      </p:sp>
      <p:pic>
        <p:nvPicPr>
          <p:cNvPr id="189" name="Google Shape;189;p21"/>
          <p:cNvPicPr preferRelativeResize="0"/>
          <p:nvPr/>
        </p:nvPicPr>
        <p:blipFill rotWithShape="1">
          <a:blip r:embed="rId6">
            <a:alphaModFix/>
          </a:blip>
          <a:srcRect/>
          <a:stretch/>
        </p:blipFill>
        <p:spPr>
          <a:xfrm>
            <a:off x="473528" y="3449638"/>
            <a:ext cx="4392385" cy="3816576"/>
          </a:xfrm>
          <a:prstGeom prst="rect">
            <a:avLst/>
          </a:prstGeom>
          <a:ln>
            <a:noFill/>
          </a:ln>
          <a:effectLst>
            <a:softEdge rad="112500"/>
          </a:effectLst>
        </p:spPr>
      </p:pic>
      <p:pic>
        <p:nvPicPr>
          <p:cNvPr id="190" name="Google Shape;190;p21"/>
          <p:cNvPicPr preferRelativeResize="0"/>
          <p:nvPr/>
        </p:nvPicPr>
        <p:blipFill rotWithShape="1">
          <a:blip r:embed="rId7">
            <a:alphaModFix/>
          </a:blip>
          <a:srcRect/>
          <a:stretch/>
        </p:blipFill>
        <p:spPr>
          <a:xfrm>
            <a:off x="5386388" y="3321049"/>
            <a:ext cx="3855583" cy="3634921"/>
          </a:xfrm>
          <a:prstGeom prst="rect">
            <a:avLst/>
          </a:prstGeom>
          <a:ln>
            <a:noFill/>
          </a:ln>
          <a:effectLst>
            <a:softEdge rad="112500"/>
          </a:effectLst>
        </p:spPr>
      </p:pic>
      <p:sp>
        <p:nvSpPr>
          <p:cNvPr id="191" name="Google Shape;191;p21"/>
          <p:cNvSpPr txBox="1"/>
          <p:nvPr/>
        </p:nvSpPr>
        <p:spPr>
          <a:xfrm>
            <a:off x="7292975" y="7051675"/>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endParaRPr dirty="0"/>
          </a:p>
        </p:txBody>
      </p:sp>
      <p:sp>
        <p:nvSpPr>
          <p:cNvPr id="12" name="TextBox 11">
            <a:extLst>
              <a:ext uri="{FF2B5EF4-FFF2-40B4-BE49-F238E27FC236}">
                <a16:creationId xmlns:a16="http://schemas.microsoft.com/office/drawing/2014/main" xmlns="" id="{D9560E25-A73B-4420-908D-150F2798A9E6}"/>
              </a:ext>
            </a:extLst>
          </p:cNvPr>
          <p:cNvSpPr txBox="1"/>
          <p:nvPr/>
        </p:nvSpPr>
        <p:spPr>
          <a:xfrm>
            <a:off x="355115" y="335758"/>
            <a:ext cx="6966436" cy="444289"/>
          </a:xfrm>
          <a:prstGeom prst="rect">
            <a:avLst/>
          </a:prstGeom>
          <a:noFill/>
        </p:spPr>
        <p:txBody>
          <a:bodyPr wrap="square">
            <a:spAutoFit/>
          </a:bodyPr>
          <a:lstStyle/>
          <a:p>
            <a:pPr marL="0" marR="0" lvl="0" indent="0" algn="l" rtl="0">
              <a:lnSpc>
                <a:spcPct val="101000"/>
              </a:lnSpc>
              <a:spcBef>
                <a:spcPts val="0"/>
              </a:spcBef>
              <a:spcAft>
                <a:spcPts val="0"/>
              </a:spcAft>
              <a:buClr>
                <a:srgbClr val="000000"/>
              </a:buClr>
              <a:buSzPts val="1600"/>
              <a:buFont typeface="Verdana"/>
              <a:buNone/>
            </a:pPr>
            <a:r>
              <a:rPr lang="ru-RU" sz="2400" b="1" dirty="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2</a:t>
            </a:r>
            <a:r>
              <a:rPr lang="ru-RU" sz="2400" b="1" i="0" u="none" dirty="0" smtClean="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 </a:t>
            </a:r>
            <a:r>
              <a:rPr lang="ru-RU" sz="2400" b="1" i="0" u="none" dirty="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Тренировка психических возможностей</a:t>
            </a:r>
            <a:endParaRPr lang="ru-RU" sz="24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tile tx="0" ty="0" sx="100000" sy="100000" flip="none" algn="tl"/>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CD05EF78-928C-46BC-8E05-D5D6E97CAB7D}"/>
              </a:ext>
            </a:extLst>
          </p:cNvPr>
          <p:cNvSpPr txBox="1"/>
          <p:nvPr/>
        </p:nvSpPr>
        <p:spPr>
          <a:xfrm>
            <a:off x="310243" y="927099"/>
            <a:ext cx="9519557" cy="2369880"/>
          </a:xfrm>
          <a:prstGeom prst="rect">
            <a:avLst/>
          </a:prstGeom>
          <a:noFill/>
        </p:spPr>
        <p:txBody>
          <a:bodyPr wrap="square">
            <a:spAutoFit/>
          </a:bodyPr>
          <a:lstStyle/>
          <a:p>
            <a:pPr algn="just"/>
            <a:r>
              <a:rPr lang="ru-RU" sz="2800" b="1" dirty="0" smtClean="0">
                <a:latin typeface="Times New Roman" panose="02020603050405020304" pitchFamily="18" charset="0"/>
                <a:cs typeface="Times New Roman" panose="02020603050405020304" pitchFamily="18" charset="0"/>
              </a:rPr>
              <a:t>     Социальное здоровье </a:t>
            </a:r>
            <a:r>
              <a:rPr lang="ru-RU" sz="2400" i="1" dirty="0" smtClean="0">
                <a:latin typeface="Times New Roman" panose="02020603050405020304" pitchFamily="18" charset="0"/>
                <a:cs typeface="Times New Roman" panose="02020603050405020304" pitchFamily="18" charset="0"/>
              </a:rPr>
              <a:t>подразумевает </a:t>
            </a:r>
            <a:r>
              <a:rPr lang="ru-RU" sz="2400" i="1" dirty="0">
                <a:latin typeface="Times New Roman" panose="02020603050405020304" pitchFamily="18" charset="0"/>
                <a:cs typeface="Times New Roman" panose="02020603050405020304" pitchFamily="18" charset="0"/>
              </a:rPr>
              <a:t>степень социальной удовлетворенности: возможность самореализации, степень экономической независимости, гарантированность образования, медицинского обслуживания, хороших жилищных условий; наличие доброжелательной атмосферы при межличностных контактах и умение строить свои взаимоотношения с другими людьми.</a:t>
            </a:r>
          </a:p>
        </p:txBody>
      </p:sp>
      <p:grpSp>
        <p:nvGrpSpPr>
          <p:cNvPr id="7" name="Google Shape;142;p18">
            <a:extLst>
              <a:ext uri="{FF2B5EF4-FFF2-40B4-BE49-F238E27FC236}">
                <a16:creationId xmlns:a16="http://schemas.microsoft.com/office/drawing/2014/main" xmlns="" id="{C5A8F9E3-67BA-48A8-A221-8E9DACBFE298}"/>
              </a:ext>
            </a:extLst>
          </p:cNvPr>
          <p:cNvGrpSpPr/>
          <p:nvPr/>
        </p:nvGrpSpPr>
        <p:grpSpPr>
          <a:xfrm>
            <a:off x="3175" y="0"/>
            <a:ext cx="10077450" cy="712787"/>
            <a:chOff x="0" y="135"/>
            <a:chExt cx="6348" cy="449"/>
          </a:xfrm>
        </p:grpSpPr>
        <p:pic>
          <p:nvPicPr>
            <p:cNvPr id="8" name="Google Shape;143;p18">
              <a:extLst>
                <a:ext uri="{FF2B5EF4-FFF2-40B4-BE49-F238E27FC236}">
                  <a16:creationId xmlns:a16="http://schemas.microsoft.com/office/drawing/2014/main" xmlns="" id="{6C57A8AC-5E77-4CDF-8757-4B5231752657}"/>
                </a:ext>
              </a:extLst>
            </p:cNvPr>
            <p:cNvPicPr preferRelativeResize="0"/>
            <p:nvPr/>
          </p:nvPicPr>
          <p:blipFill rotWithShape="1">
            <a:blip r:embed="rId3">
              <a:alphaModFix/>
            </a:blip>
            <a:srcRect/>
            <a:stretch/>
          </p:blipFill>
          <p:spPr>
            <a:xfrm>
              <a:off x="0" y="135"/>
              <a:ext cx="6348" cy="449"/>
            </a:xfrm>
            <a:prstGeom prst="rect">
              <a:avLst/>
            </a:prstGeom>
            <a:noFill/>
            <a:ln>
              <a:noFill/>
            </a:ln>
          </p:spPr>
        </p:pic>
        <p:sp>
          <p:nvSpPr>
            <p:cNvPr id="9" name="Google Shape;144;p18">
              <a:extLst>
                <a:ext uri="{FF2B5EF4-FFF2-40B4-BE49-F238E27FC236}">
                  <a16:creationId xmlns:a16="http://schemas.microsoft.com/office/drawing/2014/main" xmlns="" id="{58D70DB4-3DCB-4C59-9A4B-689FB4F9CAAC}"/>
                </a:ext>
              </a:extLst>
            </p:cNvPr>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sp>
        <p:nvSpPr>
          <p:cNvPr id="10" name="TextBox 9">
            <a:extLst>
              <a:ext uri="{FF2B5EF4-FFF2-40B4-BE49-F238E27FC236}">
                <a16:creationId xmlns:a16="http://schemas.microsoft.com/office/drawing/2014/main" xmlns="" id="{574AF0D6-66B6-4EF9-8712-AB23EEC1461E}"/>
              </a:ext>
            </a:extLst>
          </p:cNvPr>
          <p:cNvSpPr txBox="1"/>
          <p:nvPr/>
        </p:nvSpPr>
        <p:spPr>
          <a:xfrm>
            <a:off x="406439" y="213506"/>
            <a:ext cx="5036948" cy="461665"/>
          </a:xfrm>
          <a:prstGeom prst="rect">
            <a:avLst/>
          </a:prstGeom>
          <a:noFill/>
        </p:spPr>
        <p:txBody>
          <a:bodyPr wrap="square">
            <a:spAutoFit/>
          </a:bodyPr>
          <a:lstStyle/>
          <a:p>
            <a:pPr algn="ct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3</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 Социальное </a:t>
            </a:r>
            <a:r>
              <a:rPr lang="ru-RU" sz="2400" b="1"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здоровье</a:t>
            </a:r>
          </a:p>
        </p:txBody>
      </p:sp>
      <p:pic>
        <p:nvPicPr>
          <p:cNvPr id="3074" name="Picture 2">
            <a:extLst>
              <a:ext uri="{FF2B5EF4-FFF2-40B4-BE49-F238E27FC236}">
                <a16:creationId xmlns:a16="http://schemas.microsoft.com/office/drawing/2014/main" xmlns="" id="{B984EB44-BB82-4435-A9CB-A4D02FD09AFB}"/>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81843" y="3425568"/>
            <a:ext cx="7805057" cy="367324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1"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2" name="TextBox 11">
            <a:extLst>
              <a:ext uri="{FF2B5EF4-FFF2-40B4-BE49-F238E27FC236}">
                <a16:creationId xmlns:a16="http://schemas.microsoft.com/office/drawing/2014/main" xmlns="" id="{574AF0D6-66B6-4EF9-8712-AB23EEC1461E}"/>
              </a:ext>
            </a:extLst>
          </p:cNvPr>
          <p:cNvSpPr txBox="1"/>
          <p:nvPr/>
        </p:nvSpPr>
        <p:spPr>
          <a:xfrm>
            <a:off x="558839" y="365906"/>
            <a:ext cx="5036948" cy="461665"/>
          </a:xfrm>
          <a:prstGeom prst="rect">
            <a:avLst/>
          </a:prstGeom>
          <a:noFill/>
        </p:spPr>
        <p:txBody>
          <a:bodyPr wrap="square">
            <a:spAutoFit/>
          </a:bodyPr>
          <a:lstStyle/>
          <a:p>
            <a:pPr algn="ct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3</a:t>
            </a: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 Социальное </a:t>
            </a:r>
            <a:r>
              <a:rPr lang="ru-RU" sz="2400" b="1" dirty="0">
                <a:solidFill>
                  <a:schemeClr val="bg1"/>
                </a:solidFill>
                <a:effectLst>
                  <a:outerShdw blurRad="38100" dist="38100" dir="2700000" algn="tl">
                    <a:srgbClr val="000000">
                      <a:alpha val="43137"/>
                    </a:srgbClr>
                  </a:outerShdw>
                </a:effectLst>
                <a:latin typeface="Times New Roman" pitchFamily="18" charset="0"/>
                <a:ea typeface="Verdana" panose="020B0604030504040204" pitchFamily="34" charset="0"/>
                <a:cs typeface="Times New Roman" pitchFamily="18" charset="0"/>
              </a:rPr>
              <a:t>здоровье</a:t>
            </a:r>
          </a:p>
        </p:txBody>
      </p:sp>
    </p:spTree>
    <p:extLst>
      <p:ext uri="{BB962C8B-B14F-4D97-AF65-F5344CB8AC3E}">
        <p14:creationId xmlns:p14="http://schemas.microsoft.com/office/powerpoint/2010/main" xmlns="" val="38435083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t="-25000" b="-25000"/>
          </a:stretch>
        </a:blipFill>
        <a:effectLst/>
      </p:bgPr>
    </p:bg>
    <p:spTree>
      <p:nvGrpSpPr>
        <p:cNvPr id="1" name="Shape 168"/>
        <p:cNvGrpSpPr/>
        <p:nvPr/>
      </p:nvGrpSpPr>
      <p:grpSpPr>
        <a:xfrm>
          <a:off x="0" y="0"/>
          <a:ext cx="0" cy="0"/>
          <a:chOff x="0" y="0"/>
          <a:chExt cx="0" cy="0"/>
        </a:xfrm>
      </p:grpSpPr>
      <p:grpSp>
        <p:nvGrpSpPr>
          <p:cNvPr id="169" name="Google Shape;169;p20"/>
          <p:cNvGrpSpPr/>
          <p:nvPr/>
        </p:nvGrpSpPr>
        <p:grpSpPr>
          <a:xfrm>
            <a:off x="0" y="0"/>
            <a:ext cx="10077450" cy="712787"/>
            <a:chOff x="0" y="135"/>
            <a:chExt cx="6348" cy="449"/>
          </a:xfrm>
        </p:grpSpPr>
        <p:pic>
          <p:nvPicPr>
            <p:cNvPr id="170" name="Google Shape;170;p20"/>
            <p:cNvPicPr preferRelativeResize="0"/>
            <p:nvPr/>
          </p:nvPicPr>
          <p:blipFill rotWithShape="1">
            <a:blip r:embed="rId4">
              <a:alphaModFix/>
            </a:blip>
            <a:srcRect/>
            <a:stretch/>
          </p:blipFill>
          <p:spPr>
            <a:xfrm>
              <a:off x="0" y="135"/>
              <a:ext cx="6348" cy="449"/>
            </a:xfrm>
            <a:prstGeom prst="rect">
              <a:avLst/>
            </a:prstGeom>
            <a:noFill/>
            <a:ln>
              <a:noFill/>
            </a:ln>
          </p:spPr>
        </p:pic>
        <p:sp>
          <p:nvSpPr>
            <p:cNvPr id="171" name="Google Shape;171;p20"/>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72"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73" name="Google Shape;173;p20"/>
          <p:cNvSpPr txBox="1"/>
          <p:nvPr/>
        </p:nvSpPr>
        <p:spPr>
          <a:xfrm>
            <a:off x="998537" y="2921000"/>
            <a:ext cx="7497762" cy="1687512"/>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chemeClr val="dk1"/>
              </a:buClr>
              <a:buSzPts val="1000"/>
              <a:buFont typeface="Arial"/>
              <a:buNone/>
            </a:pPr>
            <a:endParaRPr sz="1000" b="0" i="0" u="none">
              <a:solidFill>
                <a:srgbClr val="000000"/>
              </a:solidFill>
              <a:latin typeface="Arial"/>
              <a:ea typeface="Arial"/>
              <a:cs typeface="Arial"/>
              <a:sym typeface="Arial"/>
            </a:endParaRPr>
          </a:p>
          <a:p>
            <a:pPr marL="0" marR="0" lvl="0" indent="0" algn="l" rtl="0">
              <a:lnSpc>
                <a:spcPct val="100000"/>
              </a:lnSpc>
              <a:spcBef>
                <a:spcPts val="1000"/>
              </a:spcBef>
              <a:spcAft>
                <a:spcPts val="0"/>
              </a:spcAft>
              <a:buNone/>
            </a:pPr>
            <a:endParaRPr sz="1000" b="0" i="0" u="none">
              <a:solidFill>
                <a:srgbClr val="000000"/>
              </a:solidFill>
              <a:latin typeface="Arial"/>
              <a:ea typeface="Arial"/>
              <a:cs typeface="Arial"/>
              <a:sym typeface="Arial"/>
            </a:endParaRPr>
          </a:p>
        </p:txBody>
      </p:sp>
      <p:sp>
        <p:nvSpPr>
          <p:cNvPr id="174" name="Google Shape;174;p20"/>
          <p:cNvSpPr txBox="1"/>
          <p:nvPr/>
        </p:nvSpPr>
        <p:spPr>
          <a:xfrm>
            <a:off x="1273628" y="228600"/>
            <a:ext cx="6319157" cy="627062"/>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4</a:t>
            </a:r>
            <a:r>
              <a:rPr lang="ru-RU" sz="2400" b="1" i="0" dirty="0" smtClean="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 Эмоции и эмоциональный стресс</a:t>
            </a:r>
            <a:endParaRPr lang="ru-RU" sz="24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l" rtl="0">
              <a:lnSpc>
                <a:spcPct val="100000"/>
              </a:lnSpc>
              <a:spcBef>
                <a:spcPts val="1000"/>
              </a:spcBef>
              <a:spcAft>
                <a:spcPts val="0"/>
              </a:spcAft>
              <a:buNone/>
            </a:pPr>
            <a:endParaRPr lang="ru-RU" sz="1600" b="1" i="0" dirty="0">
              <a:solidFill>
                <a:srgbClr val="000000"/>
              </a:solidFill>
              <a:effectLst>
                <a:outerShdw blurRad="38100" dist="38100" dir="2700000" algn="tl">
                  <a:srgbClr val="000000">
                    <a:alpha val="43137"/>
                  </a:srgbClr>
                </a:outerShdw>
              </a:effectLst>
              <a:latin typeface="Verdana"/>
              <a:ea typeface="Verdana"/>
              <a:cs typeface="Verdana"/>
              <a:sym typeface="Verdana"/>
            </a:endParaRPr>
          </a:p>
        </p:txBody>
      </p:sp>
      <p:pic>
        <p:nvPicPr>
          <p:cNvPr id="175" name="Google Shape;175;p20"/>
          <p:cNvPicPr preferRelativeResize="0"/>
          <p:nvPr/>
        </p:nvPicPr>
        <p:blipFill rotWithShape="1">
          <a:blip r:embed="rId6">
            <a:alphaModFix/>
          </a:blip>
          <a:srcRect/>
          <a:stretch/>
        </p:blipFill>
        <p:spPr>
          <a:xfrm>
            <a:off x="2319789" y="693511"/>
            <a:ext cx="5403625" cy="3927476"/>
          </a:xfrm>
          <a:prstGeom prst="rect">
            <a:avLst/>
          </a:prstGeom>
          <a:ln>
            <a:noFill/>
          </a:ln>
          <a:effectLst>
            <a:softEdge rad="112500"/>
          </a:effectLst>
        </p:spPr>
      </p:pic>
      <p:sp>
        <p:nvSpPr>
          <p:cNvPr id="176" name="Google Shape;176;p20"/>
          <p:cNvSpPr txBox="1"/>
          <p:nvPr/>
        </p:nvSpPr>
        <p:spPr>
          <a:xfrm>
            <a:off x="424543" y="4493078"/>
            <a:ext cx="9192986" cy="1117600"/>
          </a:xfrm>
          <a:prstGeom prst="rect">
            <a:avLst/>
          </a:prstGeom>
          <a:noFill/>
          <a:ln>
            <a:noFill/>
          </a:ln>
        </p:spPr>
        <p:txBody>
          <a:bodyPr spcFirstLastPara="1" wrap="square" lIns="90000" tIns="45000" rIns="90000" bIns="45000" anchor="t" anchorCtr="0">
            <a:noAutofit/>
          </a:bodyPr>
          <a:lstStyle/>
          <a:p>
            <a:pPr marL="0" marR="0" lvl="0" indent="0" algn="just" rtl="0">
              <a:lnSpc>
                <a:spcPct val="150000"/>
              </a:lnSpc>
              <a:spcBef>
                <a:spcPts val="0"/>
              </a:spcBef>
              <a:spcAft>
                <a:spcPts val="0"/>
              </a:spcAft>
              <a:buClr>
                <a:srgbClr val="000000"/>
              </a:buClr>
              <a:buSzPts val="1600"/>
              <a:buFont typeface="Verdana"/>
              <a:buNone/>
            </a:pPr>
            <a:r>
              <a:rPr lang="ru-RU" sz="2400" i="1" dirty="0" smtClean="0">
                <a:solidFill>
                  <a:srgbClr val="000000"/>
                </a:solidFill>
                <a:latin typeface="Times New Roman" pitchFamily="18" charset="0"/>
                <a:ea typeface="Verdana"/>
                <a:cs typeface="Times New Roman" pitchFamily="18" charset="0"/>
                <a:sym typeface="Verdana"/>
              </a:rPr>
              <a:t> </a:t>
            </a:r>
            <a:r>
              <a:rPr lang="ru-RU" sz="2400" i="1" dirty="0" smtClean="0">
                <a:solidFill>
                  <a:srgbClr val="000000"/>
                </a:solidFill>
                <a:latin typeface="Times New Roman" pitchFamily="18" charset="0"/>
                <a:ea typeface="Verdana"/>
                <a:cs typeface="Times New Roman" pitchFamily="18" charset="0"/>
                <a:sym typeface="Verdana"/>
              </a:rPr>
              <a:t>    </a:t>
            </a:r>
            <a:r>
              <a:rPr lang="ru-RU" sz="2400" b="0" i="1" u="none" dirty="0" smtClean="0">
                <a:solidFill>
                  <a:srgbClr val="000000"/>
                </a:solidFill>
                <a:latin typeface="Times New Roman" pitchFamily="18" charset="0"/>
                <a:ea typeface="Verdana"/>
                <a:cs typeface="Times New Roman" pitchFamily="18" charset="0"/>
                <a:sym typeface="Verdana"/>
              </a:rPr>
              <a:t>Уменьшить стресс или его нежелательные последствия может: двигательная активность, изменение отношения к ситуации. Главное здесь – понижение значимости стрессового события в глазах человека («могло быть и хуже», «это не конец света», «я всё смогу» и т.д.).</a:t>
            </a:r>
            <a:endParaRPr lang="ru-RU" sz="2400" i="1" dirty="0" smtClean="0">
              <a:latin typeface="Times New Roman" pitchFamily="18" charset="0"/>
              <a:cs typeface="Times New Roman" pitchFamily="18" charset="0"/>
            </a:endParaRPr>
          </a:p>
          <a:p>
            <a:pPr marL="0" marR="0" lvl="0" indent="0" algn="l" rtl="0">
              <a:lnSpc>
                <a:spcPct val="150000"/>
              </a:lnSpc>
              <a:spcBef>
                <a:spcPts val="1000"/>
              </a:spcBef>
              <a:spcAft>
                <a:spcPts val="0"/>
              </a:spcAft>
              <a:buNone/>
            </a:pPr>
            <a:endParaRPr lang="ru-RU" sz="2400" b="0" i="1" u="none" dirty="0">
              <a:solidFill>
                <a:srgbClr val="000000"/>
              </a:solidFill>
              <a:latin typeface="Times New Roman" pitchFamily="18" charset="0"/>
              <a:ea typeface="Verdana"/>
              <a:cs typeface="Times New Roman" pitchFamily="18" charset="0"/>
              <a:sym typeface="Verdan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25000" b="-25000"/>
          </a:stretch>
        </a:blipFill>
        <a:effectLst/>
      </p:bgPr>
    </p:bg>
    <p:spTree>
      <p:nvGrpSpPr>
        <p:cNvPr id="1" name=""/>
        <p:cNvGrpSpPr/>
        <p:nvPr/>
      </p:nvGrpSpPr>
      <p:grpSpPr>
        <a:xfrm>
          <a:off x="0" y="0"/>
          <a:ext cx="0" cy="0"/>
          <a:chOff x="0" y="0"/>
          <a:chExt cx="0" cy="0"/>
        </a:xfrm>
      </p:grpSpPr>
      <p:sp>
        <p:nvSpPr>
          <p:cNvPr id="4" name="Содержимое 2">
            <a:extLst>
              <a:ext uri="{FF2B5EF4-FFF2-40B4-BE49-F238E27FC236}">
                <a16:creationId xmlns:a16="http://schemas.microsoft.com/office/drawing/2014/main" xmlns="" id="{1602B308-62FA-47A2-B8EF-EC2EE952F5D1}"/>
              </a:ext>
            </a:extLst>
          </p:cNvPr>
          <p:cNvSpPr txBox="1">
            <a:spLocks/>
          </p:cNvSpPr>
          <p:nvPr/>
        </p:nvSpPr>
        <p:spPr>
          <a:xfrm>
            <a:off x="0" y="1122005"/>
            <a:ext cx="8958574" cy="5474738"/>
          </a:xfrm>
          <a:prstGeom prst="rect">
            <a:avLst/>
          </a:prstGeom>
        </p:spPr>
        <p:txBody>
          <a:bodyPr rtlCol="0">
            <a:normAutofit/>
          </a:bodyPr>
          <a:lstStyle>
            <a:lvl1pPr marL="251986" indent="-251986" algn="l" defTabSz="1007943" rtl="0" eaLnBrk="1" latinLnBrk="0" hangingPunct="1">
              <a:lnSpc>
                <a:spcPct val="120000"/>
              </a:lnSpc>
              <a:spcBef>
                <a:spcPts val="1102"/>
              </a:spcBef>
              <a:buClr>
                <a:schemeClr val="tx1"/>
              </a:buClr>
              <a:buFont typeface="Arial" panose="020B0604020202020204" pitchFamily="34" charset="0"/>
              <a:buChar char="•"/>
              <a:defRPr sz="2205" kern="1200" cap="all" baseline="0">
                <a:solidFill>
                  <a:schemeClr val="tx1"/>
                </a:solidFill>
                <a:effectLst/>
                <a:latin typeface="+mn-lt"/>
                <a:ea typeface="+mn-ea"/>
                <a:cs typeface="+mn-cs"/>
              </a:defRPr>
            </a:lvl1pPr>
            <a:lvl2pPr marL="755957" indent="-251986" algn="l" defTabSz="1007943" rtl="0" eaLnBrk="1" latinLnBrk="0" hangingPunct="1">
              <a:lnSpc>
                <a:spcPct val="120000"/>
              </a:lnSpc>
              <a:spcBef>
                <a:spcPts val="551"/>
              </a:spcBef>
              <a:buClr>
                <a:schemeClr val="tx1"/>
              </a:buClr>
              <a:buFont typeface="Arial" panose="020B0604020202020204" pitchFamily="34" charset="0"/>
              <a:buChar char="•"/>
              <a:defRPr sz="1984" kern="1200" cap="all" baseline="0">
                <a:solidFill>
                  <a:schemeClr val="tx1"/>
                </a:solidFill>
                <a:effectLst/>
                <a:latin typeface="+mn-lt"/>
                <a:ea typeface="+mn-ea"/>
                <a:cs typeface="+mn-cs"/>
              </a:defRPr>
            </a:lvl2pPr>
            <a:lvl3pPr marL="1259929" indent="-251986" algn="l" defTabSz="1007943" rtl="0" eaLnBrk="1" latinLnBrk="0" hangingPunct="1">
              <a:lnSpc>
                <a:spcPct val="120000"/>
              </a:lnSpc>
              <a:spcBef>
                <a:spcPts val="551"/>
              </a:spcBef>
              <a:buClr>
                <a:schemeClr val="tx1"/>
              </a:buClr>
              <a:buFont typeface="Arial" panose="020B0604020202020204" pitchFamily="34" charset="0"/>
              <a:buChar char="•"/>
              <a:defRPr sz="1764" kern="1200" cap="all" baseline="0">
                <a:solidFill>
                  <a:schemeClr val="tx1"/>
                </a:solidFill>
                <a:effectLst/>
                <a:latin typeface="+mn-lt"/>
                <a:ea typeface="+mn-ea"/>
                <a:cs typeface="+mn-cs"/>
              </a:defRPr>
            </a:lvl3pPr>
            <a:lvl4pPr marL="1763900"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4pPr>
            <a:lvl5pPr marL="2267872"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5pPr>
            <a:lvl6pPr marL="2771844"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6pPr>
            <a:lvl7pPr marL="3275815"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7pPr>
            <a:lvl8pPr marL="3779787"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8pPr>
            <a:lvl9pPr marL="4283758" indent="-251986" algn="l" defTabSz="1007943" rtl="0" eaLnBrk="1" latinLnBrk="0" hangingPunct="1">
              <a:lnSpc>
                <a:spcPct val="120000"/>
              </a:lnSpc>
              <a:spcBef>
                <a:spcPts val="551"/>
              </a:spcBef>
              <a:buClr>
                <a:schemeClr val="tx1"/>
              </a:buClr>
              <a:buFont typeface="Arial" panose="020B0604020202020204" pitchFamily="34" charset="0"/>
              <a:buChar char="•"/>
              <a:defRPr sz="1543" kern="1200" cap="all" baseline="0">
                <a:solidFill>
                  <a:schemeClr val="tx1"/>
                </a:solidFill>
                <a:effectLst/>
                <a:latin typeface="+mn-lt"/>
                <a:ea typeface="+mn-ea"/>
                <a:cs typeface="+mn-cs"/>
              </a:defRPr>
            </a:lvl9pPr>
          </a:lstStyle>
          <a:p>
            <a:pPr marL="88900" indent="0">
              <a:buClr>
                <a:schemeClr val="accent3"/>
              </a:buClr>
              <a:buFont typeface="Wingdings" pitchFamily="2" charset="2"/>
              <a:buNone/>
              <a:tabLst>
                <a:tab pos="88900" algn="l"/>
                <a:tab pos="176213" algn="l"/>
              </a:tabLst>
              <a:defRPr/>
            </a:pPr>
            <a:r>
              <a:rPr lang="ru-RU" sz="2400" i="1" dirty="0" smtClean="0">
                <a:solidFill>
                  <a:schemeClr val="bg2">
                    <a:lumMod val="10000"/>
                  </a:schemeClr>
                </a:solidFill>
                <a:latin typeface="Times New Roman" pitchFamily="18" charset="0"/>
                <a:cs typeface="Times New Roman" pitchFamily="18" charset="0"/>
              </a:rPr>
              <a:t>		Для </a:t>
            </a:r>
            <a:r>
              <a:rPr lang="ru-RU" sz="2400" i="1" dirty="0">
                <a:solidFill>
                  <a:schemeClr val="bg2">
                    <a:lumMod val="10000"/>
                  </a:schemeClr>
                </a:solidFill>
                <a:latin typeface="Times New Roman" pitchFamily="18" charset="0"/>
                <a:cs typeface="Times New Roman" pitchFamily="18" charset="0"/>
              </a:rPr>
              <a:t>гармоничного </a:t>
            </a:r>
            <a:r>
              <a:rPr lang="ru-RU" sz="2400" i="1" dirty="0" smtClean="0">
                <a:solidFill>
                  <a:schemeClr val="bg2">
                    <a:lumMod val="10000"/>
                  </a:schemeClr>
                </a:solidFill>
                <a:latin typeface="Times New Roman" pitchFamily="18" charset="0"/>
                <a:cs typeface="Times New Roman" pitchFamily="18" charset="0"/>
              </a:rPr>
              <a:t>развития </a:t>
            </a:r>
            <a:r>
              <a:rPr lang="ru-RU" sz="2400" i="1" dirty="0">
                <a:solidFill>
                  <a:schemeClr val="bg2">
                    <a:lumMod val="10000"/>
                  </a:schemeClr>
                </a:solidFill>
                <a:latin typeface="Times New Roman" pitchFamily="18" charset="0"/>
                <a:cs typeface="Times New Roman" pitchFamily="18" charset="0"/>
              </a:rPr>
              <a:t>необходимо</a:t>
            </a:r>
            <a:r>
              <a:rPr lang="ru-RU" sz="2400" i="1" dirty="0" smtClean="0">
                <a:solidFill>
                  <a:schemeClr val="bg2">
                    <a:lumMod val="10000"/>
                  </a:schemeClr>
                </a:solidFill>
                <a:latin typeface="Times New Roman" pitchFamily="18" charset="0"/>
                <a:cs typeface="Times New Roman" pitchFamily="18" charset="0"/>
              </a:rPr>
              <a:t>:</a:t>
            </a:r>
          </a:p>
          <a:p>
            <a:pPr marL="88900" indent="0">
              <a:buClr>
                <a:schemeClr val="accent3"/>
              </a:buClr>
              <a:buFont typeface="Wingdings" pitchFamily="2" charset="2"/>
              <a:buNone/>
              <a:tabLst>
                <a:tab pos="88900" algn="l"/>
                <a:tab pos="176213" algn="l"/>
              </a:tabLst>
              <a:defRPr/>
            </a:pPr>
            <a:endParaRPr lang="ru-RU" sz="2400" i="1" dirty="0">
              <a:solidFill>
                <a:schemeClr val="bg2">
                  <a:lumMod val="10000"/>
                </a:schemeClr>
              </a:solidFill>
              <a:latin typeface="Times New Roman" pitchFamily="18" charset="0"/>
              <a:cs typeface="Times New Roman" pitchFamily="18" charset="0"/>
            </a:endParaRPr>
          </a:p>
          <a:p>
            <a:pPr marL="88900" indent="0">
              <a:buClr>
                <a:schemeClr val="accent3"/>
              </a:buClr>
              <a:buFont typeface="Wingdings" pitchFamily="2" charset="2"/>
              <a:buChar char="Ø"/>
              <a:tabLst>
                <a:tab pos="88900" algn="l"/>
                <a:tab pos="176213" algn="l"/>
              </a:tabLst>
              <a:defRPr/>
            </a:pPr>
            <a:r>
              <a:rPr lang="ru-RU" sz="2400" dirty="0">
                <a:solidFill>
                  <a:schemeClr val="bg2">
                    <a:lumMod val="10000"/>
                  </a:schemeClr>
                </a:solidFill>
                <a:latin typeface="Times New Roman" pitchFamily="18" charset="0"/>
                <a:cs typeface="Times New Roman" pitchFamily="18" charset="0"/>
              </a:rPr>
              <a:t> </a:t>
            </a:r>
            <a:r>
              <a:rPr lang="ru-RU" sz="2400" cap="none" dirty="0">
                <a:solidFill>
                  <a:schemeClr val="bg2">
                    <a:lumMod val="10000"/>
                  </a:schemeClr>
                </a:solidFill>
                <a:latin typeface="Times New Roman" pitchFamily="18" charset="0"/>
                <a:cs typeface="Times New Roman" pitchFamily="18" charset="0"/>
              </a:rPr>
              <a:t>культивировать в себе положительные эмоции;</a:t>
            </a:r>
          </a:p>
          <a:p>
            <a:pPr marL="88900" indent="0">
              <a:buClr>
                <a:schemeClr val="accent3"/>
              </a:buClr>
              <a:buFont typeface="Wingdings" pitchFamily="2" charset="2"/>
              <a:buChar char="Ø"/>
              <a:tabLst>
                <a:tab pos="88900" algn="l"/>
                <a:tab pos="176213" algn="l"/>
              </a:tabLst>
              <a:defRPr/>
            </a:pPr>
            <a:r>
              <a:rPr lang="ru-RU" sz="2400" cap="none" dirty="0">
                <a:solidFill>
                  <a:schemeClr val="bg2">
                    <a:lumMod val="10000"/>
                  </a:schemeClr>
                </a:solidFill>
                <a:latin typeface="Times New Roman" pitchFamily="18" charset="0"/>
                <a:cs typeface="Times New Roman" pitchFamily="18" charset="0"/>
              </a:rPr>
              <a:t>стараться избегать стрессов;</a:t>
            </a:r>
          </a:p>
          <a:p>
            <a:pPr marL="88900" indent="0">
              <a:buClr>
                <a:schemeClr val="accent3"/>
              </a:buClr>
              <a:buFont typeface="Wingdings" pitchFamily="2" charset="2"/>
              <a:buChar char="Ø"/>
              <a:tabLst>
                <a:tab pos="88900" algn="l"/>
                <a:tab pos="176213" algn="l"/>
              </a:tabLst>
              <a:defRPr/>
            </a:pPr>
            <a:r>
              <a:rPr lang="ru-RU" sz="2400" cap="none" dirty="0">
                <a:solidFill>
                  <a:schemeClr val="bg2">
                    <a:lumMod val="10000"/>
                  </a:schemeClr>
                </a:solidFill>
                <a:latin typeface="Times New Roman" pitchFamily="18" charset="0"/>
                <a:cs typeface="Times New Roman" pitchFamily="18" charset="0"/>
              </a:rPr>
              <a:t> классическая музыка уменьшает сахар</a:t>
            </a:r>
          </a:p>
          <a:p>
            <a:pPr marL="88900" indent="0">
              <a:buClr>
                <a:schemeClr val="accent3"/>
              </a:buClr>
              <a:buFont typeface="Wingdings" pitchFamily="2" charset="2"/>
              <a:buChar char="Ø"/>
              <a:tabLst>
                <a:tab pos="88900" algn="l"/>
                <a:tab pos="176213" algn="l"/>
              </a:tabLst>
              <a:defRPr/>
            </a:pPr>
            <a:r>
              <a:rPr lang="ru-RU" sz="2400" cap="none" dirty="0" smtClean="0">
                <a:solidFill>
                  <a:schemeClr val="bg2">
                    <a:lumMod val="10000"/>
                  </a:schemeClr>
                </a:solidFill>
                <a:latin typeface="Times New Roman" pitchFamily="18" charset="0"/>
                <a:cs typeface="Times New Roman" pitchFamily="18" charset="0"/>
              </a:rPr>
              <a:t>     в </a:t>
            </a:r>
            <a:r>
              <a:rPr lang="ru-RU" sz="2400" cap="none" dirty="0">
                <a:solidFill>
                  <a:schemeClr val="bg2">
                    <a:lumMod val="10000"/>
                  </a:schemeClr>
                </a:solidFill>
                <a:latin typeface="Times New Roman" pitchFamily="18" charset="0"/>
                <a:cs typeface="Times New Roman" pitchFamily="18" charset="0"/>
              </a:rPr>
              <a:t>крови, повышает адреналин;</a:t>
            </a:r>
          </a:p>
          <a:p>
            <a:pPr marL="88900" indent="0">
              <a:buClr>
                <a:schemeClr val="accent3"/>
              </a:buClr>
              <a:buFont typeface="Wingdings" pitchFamily="2" charset="2"/>
              <a:buChar char="Ø"/>
              <a:tabLst>
                <a:tab pos="88900" algn="l"/>
                <a:tab pos="176213" algn="l"/>
              </a:tabLst>
              <a:defRPr/>
            </a:pPr>
            <a:r>
              <a:rPr lang="ru-RU" sz="2400" cap="none" dirty="0">
                <a:solidFill>
                  <a:schemeClr val="bg2">
                    <a:lumMod val="10000"/>
                  </a:schemeClr>
                </a:solidFill>
                <a:latin typeface="Times New Roman" pitchFamily="18" charset="0"/>
                <a:cs typeface="Times New Roman" pitchFamily="18" charset="0"/>
              </a:rPr>
              <a:t> необходимо создавать положительный</a:t>
            </a:r>
          </a:p>
          <a:p>
            <a:pPr marL="88900" indent="0">
              <a:buClr>
                <a:schemeClr val="accent3"/>
              </a:buClr>
              <a:buFont typeface="Wingdings" pitchFamily="2" charset="2"/>
              <a:buChar char="Ø"/>
              <a:tabLst>
                <a:tab pos="88900" algn="l"/>
                <a:tab pos="176213" algn="l"/>
              </a:tabLst>
              <a:defRPr/>
            </a:pPr>
            <a:r>
              <a:rPr lang="ru-RU" sz="2400" cap="none" dirty="0">
                <a:solidFill>
                  <a:schemeClr val="bg2">
                    <a:lumMod val="10000"/>
                  </a:schemeClr>
                </a:solidFill>
                <a:latin typeface="Times New Roman" pitchFamily="18" charset="0"/>
                <a:cs typeface="Times New Roman" pitchFamily="18" charset="0"/>
              </a:rPr>
              <a:t> эмоциональный </a:t>
            </a:r>
            <a:r>
              <a:rPr lang="ru-RU" sz="2400" cap="none" dirty="0" smtClean="0">
                <a:solidFill>
                  <a:schemeClr val="bg2">
                    <a:lumMod val="10000"/>
                  </a:schemeClr>
                </a:solidFill>
                <a:latin typeface="Times New Roman" pitchFamily="18" charset="0"/>
                <a:cs typeface="Times New Roman" pitchFamily="18" charset="0"/>
              </a:rPr>
              <a:t>фон в семье; </a:t>
            </a:r>
          </a:p>
          <a:p>
            <a:pPr marL="88900" indent="0">
              <a:buClr>
                <a:schemeClr val="accent3"/>
              </a:buClr>
              <a:buFont typeface="Wingdings" pitchFamily="2" charset="2"/>
              <a:buChar char="Ø"/>
              <a:tabLst>
                <a:tab pos="88900" algn="l"/>
                <a:tab pos="176213" algn="l"/>
              </a:tabLst>
              <a:defRPr/>
            </a:pPr>
            <a:r>
              <a:rPr lang="ru-RU" sz="2400" cap="none" dirty="0" smtClean="0">
                <a:solidFill>
                  <a:schemeClr val="bg2">
                    <a:lumMod val="10000"/>
                  </a:schemeClr>
                </a:solidFill>
                <a:latin typeface="Times New Roman" pitchFamily="18" charset="0"/>
                <a:cs typeface="Times New Roman" pitchFamily="18" charset="0"/>
              </a:rPr>
              <a:t>идти на уступки, сопереживать.</a:t>
            </a:r>
            <a:endParaRPr lang="ru-RU" sz="2400" cap="none" dirty="0">
              <a:solidFill>
                <a:schemeClr val="bg2">
                  <a:lumMod val="10000"/>
                </a:schemeClr>
              </a:solidFill>
              <a:latin typeface="Times New Roman" pitchFamily="18" charset="0"/>
              <a:cs typeface="Times New Roman" pitchFamily="18" charset="0"/>
            </a:endParaRPr>
          </a:p>
        </p:txBody>
      </p:sp>
      <p:pic>
        <p:nvPicPr>
          <p:cNvPr id="5" name="Рисунок 4" descr="Global-Marketing_discussion.jpg">
            <a:extLst>
              <a:ext uri="{FF2B5EF4-FFF2-40B4-BE49-F238E27FC236}">
                <a16:creationId xmlns:a16="http://schemas.microsoft.com/office/drawing/2014/main" xmlns="" id="{06B29441-64A2-4FE3-89C6-658B106B6A2F}"/>
              </a:ext>
            </a:extLst>
          </p:cNvPr>
          <p:cNvPicPr>
            <a:picLocks noChangeAspect="1"/>
          </p:cNvPicPr>
          <p:nvPr/>
        </p:nvPicPr>
        <p:blipFill>
          <a:blip r:embed="rId3" cstate="print"/>
          <a:stretch>
            <a:fillRect/>
          </a:stretch>
        </p:blipFill>
        <p:spPr>
          <a:xfrm>
            <a:off x="7480376" y="1646394"/>
            <a:ext cx="2392294" cy="2392294"/>
          </a:xfrm>
          <a:prstGeom prst="rect">
            <a:avLst/>
          </a:prstGeom>
          <a:ln>
            <a:noFill/>
          </a:ln>
          <a:effectLst>
            <a:softEdge rad="112500"/>
          </a:effectLst>
        </p:spPr>
      </p:pic>
      <p:pic>
        <p:nvPicPr>
          <p:cNvPr id="6" name="Picture 6" descr="5699[1]">
            <a:extLst>
              <a:ext uri="{FF2B5EF4-FFF2-40B4-BE49-F238E27FC236}">
                <a16:creationId xmlns:a16="http://schemas.microsoft.com/office/drawing/2014/main" xmlns="" id="{762CEE78-39A0-424D-AB30-66BD1732DF6A}"/>
              </a:ext>
            </a:extLst>
          </p:cNvPr>
          <p:cNvPicPr>
            <a:picLocks noChangeAspect="1" noChangeArrowheads="1"/>
          </p:cNvPicPr>
          <p:nvPr/>
        </p:nvPicPr>
        <p:blipFill rotWithShape="1">
          <a:blip r:embed="rId4" cstate="print"/>
          <a:srcRect t="12067"/>
          <a:stretch/>
        </p:blipFill>
        <p:spPr bwMode="auto">
          <a:xfrm>
            <a:off x="6001665" y="4719089"/>
            <a:ext cx="3534221" cy="2449846"/>
          </a:xfrm>
          <a:prstGeom prst="rect">
            <a:avLst/>
          </a:prstGeom>
          <a:ln>
            <a:noFill/>
          </a:ln>
          <a:effectLst>
            <a:softEdge rad="112500"/>
          </a:effectLst>
        </p:spPr>
      </p:pic>
      <p:grpSp>
        <p:nvGrpSpPr>
          <p:cNvPr id="7" name="Google Shape;169;p20"/>
          <p:cNvGrpSpPr/>
          <p:nvPr/>
        </p:nvGrpSpPr>
        <p:grpSpPr>
          <a:xfrm>
            <a:off x="0" y="0"/>
            <a:ext cx="10077450" cy="712787"/>
            <a:chOff x="0" y="135"/>
            <a:chExt cx="6348" cy="449"/>
          </a:xfrm>
        </p:grpSpPr>
        <p:pic>
          <p:nvPicPr>
            <p:cNvPr id="8" name="Google Shape;170;p20"/>
            <p:cNvPicPr preferRelativeResize="0"/>
            <p:nvPr/>
          </p:nvPicPr>
          <p:blipFill rotWithShape="1">
            <a:blip r:embed="rId5">
              <a:alphaModFix/>
            </a:blip>
            <a:srcRect/>
            <a:stretch/>
          </p:blipFill>
          <p:spPr>
            <a:xfrm>
              <a:off x="0" y="135"/>
              <a:ext cx="6348" cy="449"/>
            </a:xfrm>
            <a:prstGeom prst="rect">
              <a:avLst/>
            </a:prstGeom>
            <a:noFill/>
            <a:ln>
              <a:noFill/>
            </a:ln>
          </p:spPr>
        </p:pic>
        <p:sp>
          <p:nvSpPr>
            <p:cNvPr id="9" name="Google Shape;171;p20"/>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72;p20"/>
          <p:cNvPicPr preferRelativeResize="0"/>
          <p:nvPr/>
        </p:nvPicPr>
        <p:blipFill rotWithShape="1">
          <a:blip r:embed="rId6">
            <a:alphaModFix/>
          </a:blip>
          <a:srcRect/>
          <a:stretch/>
        </p:blipFill>
        <p:spPr>
          <a:xfrm>
            <a:off x="8135938" y="6983413"/>
            <a:ext cx="1944687" cy="576262"/>
          </a:xfrm>
          <a:prstGeom prst="rect">
            <a:avLst/>
          </a:prstGeom>
          <a:noFill/>
          <a:ln>
            <a:noFill/>
          </a:ln>
        </p:spPr>
      </p:pic>
      <p:sp>
        <p:nvSpPr>
          <p:cNvPr id="13" name="Google Shape;171;p20"/>
          <p:cNvSpPr txBox="1"/>
          <p:nvPr/>
        </p:nvSpPr>
        <p:spPr>
          <a:xfrm>
            <a:off x="703263" y="223837"/>
            <a:ext cx="6770688" cy="460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4" name="Google Shape;174;p20"/>
          <p:cNvSpPr txBox="1"/>
          <p:nvPr/>
        </p:nvSpPr>
        <p:spPr>
          <a:xfrm>
            <a:off x="457200" y="228600"/>
            <a:ext cx="7135585" cy="627062"/>
          </a:xfrm>
          <a:prstGeom prst="rect">
            <a:avLst/>
          </a:prstGeom>
          <a:noFill/>
          <a:ln>
            <a:noFill/>
          </a:ln>
        </p:spPr>
        <p:txBody>
          <a:bodyPr spcFirstLastPara="1" wrap="square" lIns="90000" tIns="45000" rIns="90000" bIns="45000" anchor="t" anchorCtr="0">
            <a:noAutofit/>
          </a:bodyPr>
          <a:lstStyle/>
          <a:p>
            <a:pPr marL="0" marR="0" lvl="0" indent="0" algn="l" rtl="0">
              <a:lnSpc>
                <a:spcPct val="101000"/>
              </a:lnSpc>
              <a:spcBef>
                <a:spcPts val="0"/>
              </a:spcBef>
              <a:spcAft>
                <a:spcPts val="0"/>
              </a:spcAft>
              <a:buClr>
                <a:srgbClr val="000000"/>
              </a:buClr>
              <a:buSzPts val="1600"/>
              <a:buFont typeface="Verdana"/>
              <a:buNone/>
            </a:pPr>
            <a:r>
              <a:rPr lang="ru-RU" sz="2400" b="1" dirty="0" smtClean="0">
                <a:solidFill>
                  <a:schemeClr val="bg1"/>
                </a:solidFill>
                <a:effectLst>
                  <a:outerShdw blurRad="38100" dist="38100" dir="2700000" algn="tl">
                    <a:srgbClr val="000000">
                      <a:alpha val="43137"/>
                    </a:srgbClr>
                  </a:outerShdw>
                </a:effectLst>
                <a:latin typeface="Times New Roman" pitchFamily="18" charset="0"/>
                <a:ea typeface="Verdana"/>
                <a:cs typeface="Times New Roman" pitchFamily="18" charset="0"/>
                <a:sym typeface="Verdana"/>
              </a:rPr>
              <a:t>5. Благоприятный эмоциональный фон в семье</a:t>
            </a:r>
            <a:endParaRPr lang="ru-RU" sz="24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l" rtl="0">
              <a:lnSpc>
                <a:spcPct val="100000"/>
              </a:lnSpc>
              <a:spcBef>
                <a:spcPts val="1000"/>
              </a:spcBef>
              <a:spcAft>
                <a:spcPts val="0"/>
              </a:spcAft>
              <a:buNone/>
            </a:pPr>
            <a:endParaRPr lang="ru-RU" sz="1600" b="1" i="0" dirty="0">
              <a:solidFill>
                <a:srgbClr val="000000"/>
              </a:solidFill>
              <a:effectLst>
                <a:outerShdw blurRad="38100" dist="38100" dir="2700000" algn="tl">
                  <a:srgbClr val="000000">
                    <a:alpha val="43137"/>
                  </a:srgbClr>
                </a:outerShdw>
              </a:effectLst>
              <a:latin typeface="Verdana"/>
              <a:ea typeface="Verdana"/>
              <a:cs typeface="Verdana"/>
              <a:sym typeface="Verdana"/>
            </a:endParaRPr>
          </a:p>
        </p:txBody>
      </p:sp>
    </p:spTree>
    <p:extLst>
      <p:ext uri="{BB962C8B-B14F-4D97-AF65-F5344CB8AC3E}">
        <p14:creationId xmlns:p14="http://schemas.microsoft.com/office/powerpoint/2010/main" xmlns="" val="22662397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2000" r="-2000"/>
          </a:stretch>
        </a:blipFill>
        <a:effectLst/>
      </p:bgPr>
    </p:bg>
    <p:spTree>
      <p:nvGrpSpPr>
        <p:cNvPr id="1" name=""/>
        <p:cNvGrpSpPr/>
        <p:nvPr/>
      </p:nvGrpSpPr>
      <p:grpSpPr>
        <a:xfrm>
          <a:off x="0" y="0"/>
          <a:ext cx="0" cy="0"/>
          <a:chOff x="0" y="0"/>
          <a:chExt cx="0" cy="0"/>
        </a:xfrm>
      </p:grpSpPr>
      <p:pic>
        <p:nvPicPr>
          <p:cNvPr id="2052" name="Picture 4" descr="https://shuwany.com/wp-content/uploads/2016/12/www.GetBg_.net_Creative_Wallpaper_Bare_075153_.jpg"/>
          <p:cNvPicPr>
            <a:picLocks noChangeAspect="1" noChangeArrowheads="1"/>
          </p:cNvPicPr>
          <p:nvPr/>
        </p:nvPicPr>
        <p:blipFill>
          <a:blip r:embed="rId3"/>
          <a:srcRect/>
          <a:stretch>
            <a:fillRect/>
          </a:stretch>
        </p:blipFill>
        <p:spPr bwMode="auto">
          <a:xfrm>
            <a:off x="348462" y="4231404"/>
            <a:ext cx="4245763" cy="298537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6" name="Google Shape;241;p25"/>
          <p:cNvGrpSpPr/>
          <p:nvPr/>
        </p:nvGrpSpPr>
        <p:grpSpPr>
          <a:xfrm>
            <a:off x="0" y="0"/>
            <a:ext cx="10077450" cy="712787"/>
            <a:chOff x="0" y="135"/>
            <a:chExt cx="6348" cy="449"/>
          </a:xfrm>
        </p:grpSpPr>
        <p:pic>
          <p:nvPicPr>
            <p:cNvPr id="7"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8"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9"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0" name="Прямоугольник 9"/>
          <p:cNvSpPr/>
          <p:nvPr/>
        </p:nvSpPr>
        <p:spPr>
          <a:xfrm rot="20883417">
            <a:off x="215611" y="1179060"/>
            <a:ext cx="9269833" cy="3053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6600" b="1" i="1" dirty="0" smtClean="0">
                <a:solidFill>
                  <a:srgbClr val="C00000"/>
                </a:solidFill>
                <a:latin typeface="Times New Roman" pitchFamily="18" charset="0"/>
                <a:cs typeface="Times New Roman" pitchFamily="18" charset="0"/>
              </a:rPr>
              <a:t>ДУХОВН</a:t>
            </a:r>
            <a:r>
              <a:rPr lang="ru-RU" sz="6600" b="1" i="1" dirty="0" smtClean="0">
                <a:solidFill>
                  <a:srgbClr val="C00000"/>
                </a:solidFill>
                <a:latin typeface="Times New Roman" pitchFamily="18" charset="0"/>
                <a:cs typeface="Times New Roman" pitchFamily="18" charset="0"/>
              </a:rPr>
              <a:t>ОЕ </a:t>
            </a:r>
            <a:endParaRPr lang="ru-RU" sz="6600" b="1" i="1" dirty="0" smtClean="0">
              <a:solidFill>
                <a:srgbClr val="C00000"/>
              </a:solidFill>
              <a:latin typeface="Times New Roman" pitchFamily="18" charset="0"/>
              <a:cs typeface="Times New Roman" pitchFamily="18" charset="0"/>
            </a:endParaRPr>
          </a:p>
          <a:p>
            <a:pPr algn="just"/>
            <a:r>
              <a:rPr lang="ru-RU" sz="6600" b="1" i="1" dirty="0" smtClean="0">
                <a:solidFill>
                  <a:srgbClr val="C00000"/>
                </a:solidFill>
                <a:latin typeface="Times New Roman" pitchFamily="18" charset="0"/>
                <a:cs typeface="Times New Roman" pitchFamily="18" charset="0"/>
              </a:rPr>
              <a:t>               </a:t>
            </a:r>
            <a:r>
              <a:rPr lang="ru-RU" sz="6600" b="1" i="1" dirty="0" smtClean="0">
                <a:solidFill>
                  <a:srgbClr val="C00000"/>
                </a:solidFill>
                <a:latin typeface="Times New Roman" pitchFamily="18" charset="0"/>
                <a:cs typeface="Times New Roman" pitchFamily="18" charset="0"/>
              </a:rPr>
              <a:t> ЗДОРОВЬЕ</a:t>
            </a:r>
            <a:endParaRPr lang="ru-RU" sz="6600" b="1" i="1" dirty="0">
              <a:solidFill>
                <a:srgbClr val="C00000"/>
              </a:solidFill>
              <a:latin typeface="Times New Roman" pitchFamily="18" charset="0"/>
              <a:cs typeface="Times New Roman" pitchFamily="18" charset="0"/>
            </a:endParaRPr>
          </a:p>
        </p:txBody>
      </p:sp>
      <p:pic>
        <p:nvPicPr>
          <p:cNvPr id="50178" name="Picture 2" descr="Духовное здоровье, абсолютное здоровье - Новости - Церковь Адвентистов  Седьмого Дня"/>
          <p:cNvPicPr>
            <a:picLocks noChangeAspect="1" noChangeArrowheads="1"/>
          </p:cNvPicPr>
          <p:nvPr/>
        </p:nvPicPr>
        <p:blipFill>
          <a:blip r:embed="rId6"/>
          <a:srcRect/>
          <a:stretch>
            <a:fillRect/>
          </a:stretch>
        </p:blipFill>
        <p:spPr bwMode="auto">
          <a:xfrm>
            <a:off x="4784271" y="4155167"/>
            <a:ext cx="4735286" cy="27688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0180" name="Picture 4" descr="Духовное и физическое здоровье — два аспекта развития личности"/>
          <p:cNvPicPr>
            <a:picLocks noChangeAspect="1" noChangeArrowheads="1"/>
          </p:cNvPicPr>
          <p:nvPr/>
        </p:nvPicPr>
        <p:blipFill>
          <a:blip r:embed="rId7"/>
          <a:srcRect/>
          <a:stretch>
            <a:fillRect/>
          </a:stretch>
        </p:blipFill>
        <p:spPr bwMode="auto">
          <a:xfrm>
            <a:off x="8115299" y="734785"/>
            <a:ext cx="1965325" cy="2912610"/>
          </a:xfrm>
          <a:prstGeom prst="rect">
            <a:avLst/>
          </a:prstGeom>
          <a:ln>
            <a:noFill/>
          </a:ln>
          <a:effectLst>
            <a:softEdge rad="112500"/>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552965" y="857343"/>
            <a:ext cx="8868620" cy="2410103"/>
          </a:xfrm>
          <a:prstGeom prst="rect">
            <a:avLst/>
          </a:prstGeom>
          <a:noFill/>
        </p:spPr>
        <p:txBody>
          <a:bodyPr wrap="square" lIns="100794" tIns="50397" rIns="100794" bIns="50397">
            <a:spAutoFit/>
          </a:bodyPr>
          <a:lstStyle/>
          <a:p>
            <a:pPr algn="just">
              <a:defRPr/>
            </a:pPr>
            <a:r>
              <a:rPr lang="ru-RU" sz="4000" b="1" i="1" dirty="0">
                <a:solidFill>
                  <a:schemeClr val="bg2">
                    <a:lumMod val="25000"/>
                  </a:schemeClr>
                </a:solidFill>
                <a:latin typeface="Times New Roman" pitchFamily="18" charset="0"/>
                <a:cs typeface="Times New Roman" pitchFamily="18" charset="0"/>
              </a:rPr>
              <a:t>Духовное здоровье</a:t>
            </a:r>
            <a:r>
              <a:rPr lang="ru-RU" sz="2200" b="1" i="1" dirty="0">
                <a:latin typeface="Times New Roman" pitchFamily="18" charset="0"/>
                <a:cs typeface="Times New Roman" pitchFamily="18" charset="0"/>
              </a:rPr>
              <a:t> – это способность познавать окружающий мир и себя, анализировать происходящие события и явления, прогнозировать развитие ситуаций, оказывающих влияние на жизнь, формировать модель (программу) поведения, направленную на решение возникающих задач, защиту своих интересов, жизни и здоровья в реальной окружающей среде.</a:t>
            </a:r>
          </a:p>
        </p:txBody>
      </p:sp>
      <p:pic>
        <p:nvPicPr>
          <p:cNvPr id="3076" name="Picture 2" descr="https://ufologov.net/wp-content/uploads/4/6/5/46580ba5a42f2568f92cb684e541b545.jpeg"/>
          <p:cNvPicPr>
            <a:picLocks noChangeAspect="1" noChangeArrowheads="1"/>
          </p:cNvPicPr>
          <p:nvPr/>
        </p:nvPicPr>
        <p:blipFill>
          <a:blip r:embed="rId3"/>
          <a:srcRect/>
          <a:stretch>
            <a:fillRect/>
          </a:stretch>
        </p:blipFill>
        <p:spPr bwMode="auto">
          <a:xfrm>
            <a:off x="814812" y="3512100"/>
            <a:ext cx="6548906" cy="4047575"/>
          </a:xfrm>
          <a:prstGeom prst="rect">
            <a:avLst/>
          </a:prstGeom>
          <a:ln>
            <a:noFill/>
          </a:ln>
          <a:effectLst>
            <a:softEdge rad="112500"/>
          </a:effectLst>
        </p:spPr>
      </p:pic>
      <p:grpSp>
        <p:nvGrpSpPr>
          <p:cNvPr id="5" name="Google Shape;241;p25"/>
          <p:cNvGrpSpPr/>
          <p:nvPr/>
        </p:nvGrpSpPr>
        <p:grpSpPr>
          <a:xfrm>
            <a:off x="0" y="0"/>
            <a:ext cx="10077450" cy="712787"/>
            <a:chOff x="0" y="135"/>
            <a:chExt cx="6348" cy="449"/>
          </a:xfrm>
        </p:grpSpPr>
        <p:pic>
          <p:nvPicPr>
            <p:cNvPr id="6"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7"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1000" r="-1000"/>
          </a:stretch>
        </a:blipFill>
        <a:effectLst/>
      </p:bgPr>
    </p:bg>
    <p:spTree>
      <p:nvGrpSpPr>
        <p:cNvPr id="1" name=""/>
        <p:cNvGrpSpPr/>
        <p:nvPr/>
      </p:nvGrpSpPr>
      <p:grpSpPr>
        <a:xfrm>
          <a:off x="0" y="0"/>
          <a:ext cx="0" cy="0"/>
          <a:chOff x="0" y="0"/>
          <a:chExt cx="0" cy="0"/>
        </a:xfrm>
      </p:grpSpPr>
      <p:sp>
        <p:nvSpPr>
          <p:cNvPr id="3" name="TextBox 2"/>
          <p:cNvSpPr txBox="1"/>
          <p:nvPr/>
        </p:nvSpPr>
        <p:spPr>
          <a:xfrm>
            <a:off x="277586" y="594479"/>
            <a:ext cx="9388928" cy="7011362"/>
          </a:xfrm>
          <a:prstGeom prst="rect">
            <a:avLst/>
          </a:prstGeom>
          <a:noFill/>
        </p:spPr>
        <p:txBody>
          <a:bodyPr wrap="square" lIns="100794" tIns="50397" rIns="100794" bIns="50397">
            <a:spAutoFit/>
          </a:bodyPr>
          <a:lstStyle/>
          <a:p>
            <a:pPr algn="ctr">
              <a:defRPr/>
            </a:pPr>
            <a:endParaRPr lang="ru-RU" sz="2800" b="1" u="sng" dirty="0" smtClean="0">
              <a:solidFill>
                <a:schemeClr val="accent2">
                  <a:lumMod val="50000"/>
                </a:schemeClr>
              </a:solidFill>
              <a:latin typeface="Times New Roman" pitchFamily="18" charset="0"/>
              <a:cs typeface="Times New Roman" pitchFamily="18" charset="0"/>
            </a:endParaRPr>
          </a:p>
          <a:p>
            <a:pPr algn="ctr">
              <a:defRPr/>
            </a:pPr>
            <a:r>
              <a:rPr lang="ru-RU" sz="2800" b="1" u="sng" dirty="0" smtClean="0">
                <a:solidFill>
                  <a:schemeClr val="accent2">
                    <a:lumMod val="50000"/>
                  </a:schemeClr>
                </a:solidFill>
                <a:latin typeface="Times New Roman" pitchFamily="18" charset="0"/>
                <a:cs typeface="Times New Roman" pitchFamily="18" charset="0"/>
              </a:rPr>
              <a:t>Правила </a:t>
            </a:r>
            <a:r>
              <a:rPr lang="ru-RU" sz="2800" b="1" u="sng" dirty="0">
                <a:solidFill>
                  <a:schemeClr val="accent2">
                    <a:lumMod val="50000"/>
                  </a:schemeClr>
                </a:solidFill>
                <a:latin typeface="Times New Roman" pitchFamily="18" charset="0"/>
                <a:cs typeface="Times New Roman" pitchFamily="18" charset="0"/>
              </a:rPr>
              <a:t>жизни для духовного </a:t>
            </a:r>
            <a:r>
              <a:rPr lang="ru-RU" sz="2800" b="1" u="sng" dirty="0" smtClean="0">
                <a:solidFill>
                  <a:schemeClr val="accent2">
                    <a:lumMod val="50000"/>
                  </a:schemeClr>
                </a:solidFill>
                <a:latin typeface="Times New Roman" pitchFamily="18" charset="0"/>
                <a:cs typeface="Times New Roman" pitchFamily="18" charset="0"/>
              </a:rPr>
              <a:t>здоровья</a:t>
            </a:r>
            <a:endParaRPr lang="ru-RU" sz="2800" b="1" u="sng" dirty="0">
              <a:solidFill>
                <a:schemeClr val="accent2">
                  <a:lumMod val="50000"/>
                </a:schemeClr>
              </a:solidFill>
              <a:latin typeface="Times New Roman" pitchFamily="18" charset="0"/>
              <a:cs typeface="Times New Roman" pitchFamily="18" charset="0"/>
            </a:endParaRPr>
          </a:p>
          <a:p>
            <a:pPr algn="just">
              <a:defRPr/>
            </a:pPr>
            <a:endParaRPr lang="ru-RU" sz="2200" b="1" u="sng" dirty="0" smtClean="0">
              <a:latin typeface="Times New Roman" pitchFamily="18" charset="0"/>
              <a:cs typeface="Times New Roman" pitchFamily="18" charset="0"/>
            </a:endParaRPr>
          </a:p>
          <a:p>
            <a:pPr algn="just">
              <a:lnSpc>
                <a:spcPct val="150000"/>
              </a:lnSpc>
              <a:defRPr/>
            </a:pPr>
            <a:r>
              <a:rPr lang="ru-RU" sz="2200" b="1" i="1"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первое: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не ставьте перед собой невыполнимых задач. Будьте скромнее в этом плане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ставьте посильные задачи, выполняйте их постепенно. Если хотеть всего и сразу, то отсутствие положительного результата вас неминуемо разочарует, что может привести к проблемам в будущем. Как говорится, упорство помогает преодолеть все трудности, но не стоит проявлять </a:t>
            </a:r>
            <a:endParaRPr lang="ru-RU" sz="2200" i="1" dirty="0" smtClean="0">
              <a:latin typeface="Times New Roman" pitchFamily="18" charset="0"/>
              <a:cs typeface="Times New Roman" pitchFamily="18" charset="0"/>
            </a:endParaRPr>
          </a:p>
          <a:p>
            <a:pPr algn="just">
              <a:lnSpc>
                <a:spcPct val="150000"/>
              </a:lnSpc>
              <a:defRPr/>
            </a:pPr>
            <a:r>
              <a:rPr lang="ru-RU" sz="2200" i="1" dirty="0" smtClean="0">
                <a:latin typeface="Times New Roman" pitchFamily="18" charset="0"/>
                <a:cs typeface="Times New Roman" pitchFamily="18" charset="0"/>
              </a:rPr>
              <a:t>безрассудство </a:t>
            </a:r>
            <a:r>
              <a:rPr lang="ru-RU" sz="2200" i="1" dirty="0">
                <a:latin typeface="Times New Roman" pitchFamily="18" charset="0"/>
                <a:cs typeface="Times New Roman" pitchFamily="18" charset="0"/>
              </a:rPr>
              <a:t>и слепо идти </a:t>
            </a:r>
            <a:endParaRPr lang="ru-RU" sz="2200" i="1" dirty="0" smtClean="0">
              <a:latin typeface="Times New Roman" pitchFamily="18" charset="0"/>
              <a:cs typeface="Times New Roman" pitchFamily="18" charset="0"/>
            </a:endParaRPr>
          </a:p>
          <a:p>
            <a:pPr algn="just">
              <a:lnSpc>
                <a:spcPct val="150000"/>
              </a:lnSpc>
              <a:defRPr/>
            </a:pPr>
            <a:r>
              <a:rPr lang="ru-RU" sz="2200" i="1" dirty="0" smtClean="0">
                <a:latin typeface="Times New Roman" pitchFamily="18" charset="0"/>
                <a:cs typeface="Times New Roman" pitchFamily="18" charset="0"/>
              </a:rPr>
              <a:t>за </a:t>
            </a:r>
            <a:r>
              <a:rPr lang="ru-RU" sz="2200" i="1" dirty="0">
                <a:latin typeface="Times New Roman" pitchFamily="18" charset="0"/>
                <a:cs typeface="Times New Roman" pitchFamily="18" charset="0"/>
              </a:rPr>
              <a:t>мечтой по непроходимым </a:t>
            </a:r>
            <a:endParaRPr lang="ru-RU" sz="2200" i="1" dirty="0" smtClean="0">
              <a:latin typeface="Times New Roman" pitchFamily="18" charset="0"/>
              <a:cs typeface="Times New Roman" pitchFamily="18" charset="0"/>
            </a:endParaRPr>
          </a:p>
          <a:p>
            <a:pPr algn="just">
              <a:lnSpc>
                <a:spcPct val="150000"/>
              </a:lnSpc>
              <a:defRPr/>
            </a:pPr>
            <a:r>
              <a:rPr lang="ru-RU" sz="2200" i="1" dirty="0" smtClean="0">
                <a:latin typeface="Times New Roman" pitchFamily="18" charset="0"/>
                <a:cs typeface="Times New Roman" pitchFamily="18" charset="0"/>
              </a:rPr>
              <a:t>дебрям</a:t>
            </a:r>
            <a:r>
              <a:rPr lang="ru-RU" sz="2200" i="1" dirty="0">
                <a:latin typeface="Times New Roman" pitchFamily="18" charset="0"/>
                <a:cs typeface="Times New Roman" pitchFamily="18" charset="0"/>
              </a:rPr>
              <a:t>.</a:t>
            </a:r>
          </a:p>
          <a:p>
            <a:pPr algn="just">
              <a:lnSpc>
                <a:spcPct val="150000"/>
              </a:lnSpc>
              <a:defRPr/>
            </a:pPr>
            <a:r>
              <a:rPr lang="ru-RU" sz="2000" b="1" i="1" dirty="0" smtClean="0">
                <a:latin typeface="Times New Roman" pitchFamily="18" charset="0"/>
                <a:cs typeface="Times New Roman" pitchFamily="18" charset="0"/>
              </a:rPr>
              <a:t>     </a:t>
            </a:r>
            <a:endParaRPr lang="ru-RU" sz="2200" dirty="0">
              <a:latin typeface="Arial" pitchFamily="34" charset="0"/>
              <a:cs typeface="Arial" pitchFamily="34" charset="0"/>
            </a:endParaRPr>
          </a:p>
          <a:p>
            <a:pPr algn="just">
              <a:defRPr/>
            </a:pPr>
            <a:endParaRPr lang="ru-RU" sz="2200" dirty="0">
              <a:latin typeface="Arial" pitchFamily="34" charset="0"/>
              <a:cs typeface="Arial" pitchFamily="34" charset="0"/>
            </a:endParaRPr>
          </a:p>
          <a:p>
            <a:pPr algn="just">
              <a:defRPr/>
            </a:pPr>
            <a:endParaRPr lang="ru-RU" sz="2200" dirty="0">
              <a:latin typeface="Arial" pitchFamily="34" charset="0"/>
              <a:cs typeface="Arial" pitchFamily="34" charset="0"/>
            </a:endParaRPr>
          </a:p>
        </p:txBody>
      </p:sp>
      <p:pic>
        <p:nvPicPr>
          <p:cNvPr id="101378" name="Picture 2" descr="Духовное здоровье человека"/>
          <p:cNvPicPr>
            <a:picLocks noChangeAspect="1" noChangeArrowheads="1"/>
          </p:cNvPicPr>
          <p:nvPr/>
        </p:nvPicPr>
        <p:blipFill>
          <a:blip r:embed="rId3"/>
          <a:srcRect/>
          <a:stretch>
            <a:fillRect/>
          </a:stretch>
        </p:blipFill>
        <p:spPr bwMode="auto">
          <a:xfrm>
            <a:off x="4534353" y="4333422"/>
            <a:ext cx="4876800" cy="2990850"/>
          </a:xfrm>
          <a:prstGeom prst="rect">
            <a:avLst/>
          </a:prstGeom>
          <a:ln>
            <a:noFill/>
          </a:ln>
          <a:effectLst>
            <a:softEdge rad="112500"/>
          </a:effectLst>
        </p:spPr>
      </p:pic>
      <p:grpSp>
        <p:nvGrpSpPr>
          <p:cNvPr id="5" name="Google Shape;241;p25"/>
          <p:cNvGrpSpPr/>
          <p:nvPr/>
        </p:nvGrpSpPr>
        <p:grpSpPr>
          <a:xfrm>
            <a:off x="3175" y="0"/>
            <a:ext cx="10077450" cy="712787"/>
            <a:chOff x="0" y="135"/>
            <a:chExt cx="6348" cy="449"/>
          </a:xfrm>
        </p:grpSpPr>
        <p:pic>
          <p:nvPicPr>
            <p:cNvPr id="6"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7"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1000" r="-1000"/>
          </a:stretch>
        </a:blipFill>
        <a:effectLst/>
      </p:bgPr>
    </p:bg>
    <p:spTree>
      <p:nvGrpSpPr>
        <p:cNvPr id="1" name=""/>
        <p:cNvGrpSpPr/>
        <p:nvPr/>
      </p:nvGrpSpPr>
      <p:grpSpPr>
        <a:xfrm>
          <a:off x="0" y="0"/>
          <a:ext cx="0" cy="0"/>
          <a:chOff x="0" y="0"/>
          <a:chExt cx="0" cy="0"/>
        </a:xfrm>
      </p:grpSpPr>
      <p:sp>
        <p:nvSpPr>
          <p:cNvPr id="3" name="TextBox 2"/>
          <p:cNvSpPr txBox="1"/>
          <p:nvPr/>
        </p:nvSpPr>
        <p:spPr>
          <a:xfrm>
            <a:off x="277585" y="1289957"/>
            <a:ext cx="9274629" cy="3487321"/>
          </a:xfrm>
          <a:prstGeom prst="rect">
            <a:avLst/>
          </a:prstGeom>
          <a:noFill/>
        </p:spPr>
        <p:txBody>
          <a:bodyPr wrap="square" lIns="100794" tIns="50397" rIns="100794" bIns="50397">
            <a:spAutoFit/>
          </a:bodyPr>
          <a:lstStyle/>
          <a:p>
            <a:pPr algn="just">
              <a:defRPr/>
            </a:pPr>
            <a:r>
              <a:rPr lang="ru-RU" sz="2200" b="1" i="1"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второе: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если вас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что-то </a:t>
            </a:r>
            <a:r>
              <a:rPr lang="ru-RU" sz="2200" i="1" dirty="0">
                <a:latin typeface="Times New Roman" pitchFamily="18" charset="0"/>
                <a:cs typeface="Times New Roman" pitchFamily="18" charset="0"/>
              </a:rPr>
              <a:t>не устраивает в жизни,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то </a:t>
            </a:r>
            <a:r>
              <a:rPr lang="ru-RU" sz="2200" i="1" dirty="0">
                <a:latin typeface="Times New Roman" pitchFamily="18" charset="0"/>
                <a:cs typeface="Times New Roman" pitchFamily="18" charset="0"/>
              </a:rPr>
              <a:t>начинайте любые изменения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с </a:t>
            </a:r>
            <a:r>
              <a:rPr lang="ru-RU" sz="2200" i="1" dirty="0">
                <a:latin typeface="Times New Roman" pitchFamily="18" charset="0"/>
                <a:cs typeface="Times New Roman" pitchFamily="18" charset="0"/>
              </a:rPr>
              <a:t>себя самих. Мир никогда не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сможет </a:t>
            </a:r>
            <a:r>
              <a:rPr lang="ru-RU" sz="2200" i="1" dirty="0">
                <a:latin typeface="Times New Roman" pitchFamily="18" charset="0"/>
                <a:cs typeface="Times New Roman" pitchFamily="18" charset="0"/>
              </a:rPr>
              <a:t>подстроиться под вас,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поэтому </a:t>
            </a:r>
            <a:r>
              <a:rPr lang="ru-RU" sz="2200" i="1" dirty="0">
                <a:latin typeface="Times New Roman" pitchFamily="18" charset="0"/>
                <a:cs typeface="Times New Roman" pitchFamily="18" charset="0"/>
              </a:rPr>
              <a:t>необходимо </a:t>
            </a:r>
            <a:endParaRPr lang="ru-RU" sz="2200" i="1" dirty="0" smtClean="0">
              <a:latin typeface="Times New Roman" pitchFamily="18" charset="0"/>
              <a:cs typeface="Times New Roman" pitchFamily="18" charset="0"/>
            </a:endParaRPr>
          </a:p>
          <a:p>
            <a:pPr algn="just">
              <a:defRPr/>
            </a:pPr>
            <a:r>
              <a:rPr lang="ru-RU" sz="2200" i="1" dirty="0" smtClean="0">
                <a:latin typeface="Times New Roman" pitchFamily="18" charset="0"/>
                <a:cs typeface="Times New Roman" pitchFamily="18" charset="0"/>
              </a:rPr>
              <a:t>подстраиваться </a:t>
            </a:r>
            <a:r>
              <a:rPr lang="ru-RU" sz="2200" i="1" dirty="0">
                <a:latin typeface="Times New Roman" pitchFamily="18" charset="0"/>
                <a:cs typeface="Times New Roman" pitchFamily="18" charset="0"/>
              </a:rPr>
              <a:t>вам под него.</a:t>
            </a:r>
          </a:p>
          <a:p>
            <a:pPr>
              <a:defRPr/>
            </a:pPr>
            <a:endParaRPr lang="ru-RU" sz="2200" i="1" dirty="0">
              <a:latin typeface="Times New Roman" pitchFamily="18" charset="0"/>
              <a:cs typeface="Times New Roman" pitchFamily="18" charset="0"/>
            </a:endParaRPr>
          </a:p>
          <a:p>
            <a:pPr>
              <a:defRPr/>
            </a:pPr>
            <a:endParaRPr lang="ru-RU" sz="2200" i="1" dirty="0">
              <a:latin typeface="Times New Roman" pitchFamily="18" charset="0"/>
              <a:cs typeface="Times New Roman" pitchFamily="18" charset="0"/>
            </a:endParaRPr>
          </a:p>
          <a:p>
            <a:pPr>
              <a:defRPr/>
            </a:pPr>
            <a:endParaRPr lang="ru-RU" sz="2200" i="1" dirty="0">
              <a:latin typeface="Times New Roman" pitchFamily="18" charset="0"/>
              <a:cs typeface="Times New Roman" pitchFamily="18" charset="0"/>
            </a:endParaRPr>
          </a:p>
        </p:txBody>
      </p:sp>
      <p:sp>
        <p:nvSpPr>
          <p:cNvPr id="4100" name="TextBox 3"/>
          <p:cNvSpPr txBox="1">
            <a:spLocks noChangeArrowheads="1"/>
          </p:cNvSpPr>
          <p:nvPr/>
        </p:nvSpPr>
        <p:spPr bwMode="auto">
          <a:xfrm>
            <a:off x="212272" y="4805641"/>
            <a:ext cx="9348046" cy="2471658"/>
          </a:xfrm>
          <a:prstGeom prst="rect">
            <a:avLst/>
          </a:prstGeom>
          <a:noFill/>
          <a:ln w="9525">
            <a:noFill/>
            <a:miter lim="800000"/>
            <a:headEnd/>
            <a:tailEnd/>
          </a:ln>
        </p:spPr>
        <p:txBody>
          <a:bodyPr wrap="square" lIns="100794" tIns="50397" rIns="100794" bIns="50397">
            <a:spAutoFit/>
          </a:bodyPr>
          <a:lstStyle/>
          <a:p>
            <a:pPr algn="just"/>
            <a:r>
              <a:rPr lang="ru-RU" sz="2200" b="1"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третье: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не вмешивайтесь в чужую жизнь. Каждый имеет право на личное пространство и на личные ошибки. Даже если вы мудры не по годам, если ваш жизненный опыт огромен, не стоит никому навязывать свою точку зрения. Это не только негативно скажется на настроении этого человека, но и на вашем духовном здоровье, потому что человек может вас просто возненавидеть. Поставьте себя на его место и поймите, что это неправильно</a:t>
            </a:r>
            <a:r>
              <a:rPr lang="ru-RU" sz="2200" i="1" dirty="0" smtClean="0">
                <a:latin typeface="Times New Roman" pitchFamily="18" charset="0"/>
                <a:cs typeface="Times New Roman" pitchFamily="18" charset="0"/>
              </a:rPr>
              <a:t>.</a:t>
            </a:r>
            <a:endParaRPr lang="ru-RU" sz="2200" i="1" dirty="0">
              <a:latin typeface="Times New Roman" pitchFamily="18" charset="0"/>
              <a:cs typeface="Times New Roman" pitchFamily="18" charset="0"/>
            </a:endParaRPr>
          </a:p>
        </p:txBody>
      </p:sp>
      <p:grpSp>
        <p:nvGrpSpPr>
          <p:cNvPr id="5" name="Google Shape;241;p25"/>
          <p:cNvGrpSpPr/>
          <p:nvPr/>
        </p:nvGrpSpPr>
        <p:grpSpPr>
          <a:xfrm>
            <a:off x="3175" y="0"/>
            <a:ext cx="10077450" cy="712787"/>
            <a:chOff x="0" y="135"/>
            <a:chExt cx="6348" cy="449"/>
          </a:xfrm>
        </p:grpSpPr>
        <p:pic>
          <p:nvPicPr>
            <p:cNvPr id="6"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7"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48130" name="Picture 2" descr="Памятка для родителей &amp;quot;Духовное здоровье&amp;quot; | Материал на тему: |  Образовательная социальная сеть"/>
          <p:cNvPicPr>
            <a:picLocks noChangeAspect="1" noChangeArrowheads="1"/>
          </p:cNvPicPr>
          <p:nvPr/>
        </p:nvPicPr>
        <p:blipFill>
          <a:blip r:embed="rId5"/>
          <a:srcRect/>
          <a:stretch>
            <a:fillRect/>
          </a:stretch>
        </p:blipFill>
        <p:spPr bwMode="auto">
          <a:xfrm>
            <a:off x="4539343" y="636473"/>
            <a:ext cx="5541282" cy="4155962"/>
          </a:xfrm>
          <a:prstGeom prst="rect">
            <a:avLst/>
          </a:prstGeom>
          <a:ln>
            <a:noFill/>
          </a:ln>
          <a:effectLst>
            <a:softEdge rad="112500"/>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1000" r="-1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391887" y="846448"/>
            <a:ext cx="8899072" cy="4493538"/>
          </a:xfrm>
          <a:prstGeom prst="rect">
            <a:avLst/>
          </a:prstGeom>
        </p:spPr>
        <p:txBody>
          <a:bodyPr wrap="square">
            <a:spAutoFit/>
          </a:bodyPr>
          <a:lstStyle/>
          <a:p>
            <a:pPr algn="just"/>
            <a:r>
              <a:rPr lang="ru-RU" sz="2200"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smtClean="0">
                <a:latin typeface="Times New Roman" pitchFamily="18" charset="0"/>
                <a:cs typeface="Times New Roman" pitchFamily="18" charset="0"/>
              </a:rPr>
              <a:t>четвертое: </a:t>
            </a:r>
            <a:r>
              <a:rPr lang="ru-RU" sz="2200" i="1" dirty="0" smtClean="0">
                <a:latin typeface="Times New Roman" pitchFamily="18" charset="0"/>
                <a:cs typeface="Times New Roman" pitchFamily="18" charset="0"/>
              </a:rPr>
              <a:t>забывайте обиды и прощайте людей. На самом деле по важности это правило должно стоять на одном из самых первых мест. Дело в том, что обиды, которые копятся внутри нас годами и десятилетиями, пожирают нашу энергетику изнутри, ломая духовное здоровье, подрывая его на корню. Это бывает трудно, однако вы заметите, как изменится ваша жизнь сразу после того, как примите это правило за необходимость</a:t>
            </a:r>
            <a:r>
              <a:rPr lang="ru-RU" sz="2200" i="1" dirty="0" smtClean="0">
                <a:latin typeface="Times New Roman" pitchFamily="18" charset="0"/>
                <a:cs typeface="Times New Roman" pitchFamily="18" charset="0"/>
              </a:rPr>
              <a:t>.</a:t>
            </a:r>
          </a:p>
          <a:p>
            <a:pPr algn="just"/>
            <a:r>
              <a:rPr lang="ru-RU" sz="2200" b="1"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smtClean="0">
                <a:latin typeface="Times New Roman" pitchFamily="18" charset="0"/>
                <a:cs typeface="Times New Roman" pitchFamily="18" charset="0"/>
              </a:rPr>
              <a:t>пятое:</a:t>
            </a:r>
            <a:r>
              <a:rPr lang="ru-RU" sz="2200" b="1" i="1" dirty="0" smtClean="0">
                <a:latin typeface="Times New Roman" pitchFamily="18" charset="0"/>
                <a:cs typeface="Times New Roman" pitchFamily="18" charset="0"/>
              </a:rPr>
              <a:t> </a:t>
            </a:r>
            <a:r>
              <a:rPr lang="ru-RU" sz="2200" i="1" dirty="0" smtClean="0">
                <a:latin typeface="Times New Roman" pitchFamily="18" charset="0"/>
                <a:cs typeface="Times New Roman" pitchFamily="18" charset="0"/>
              </a:rPr>
              <a:t>будьте искренними. Когда вы говорите правду, то экономите себе нервы, время. В современном мире невозможно всегда говорить правду, поэтому придется научиться разделять ситуации, когда ложь будет во спасение и когда нет. В любом случае, чем меньше вы лжете людям, тем проще жить.</a:t>
            </a:r>
          </a:p>
          <a:p>
            <a:pPr algn="just"/>
            <a:endParaRPr lang="ru-RU" sz="2200" i="1" dirty="0">
              <a:latin typeface="Times New Roman" pitchFamily="18" charset="0"/>
              <a:cs typeface="Times New Roman" pitchFamily="18" charset="0"/>
            </a:endParaRPr>
          </a:p>
        </p:txBody>
      </p:sp>
      <p:grpSp>
        <p:nvGrpSpPr>
          <p:cNvPr id="5" name="Google Shape;241;p25"/>
          <p:cNvGrpSpPr/>
          <p:nvPr/>
        </p:nvGrpSpPr>
        <p:grpSpPr>
          <a:xfrm>
            <a:off x="3175" y="0"/>
            <a:ext cx="10077450" cy="712787"/>
            <a:chOff x="0" y="135"/>
            <a:chExt cx="6348" cy="449"/>
          </a:xfrm>
        </p:grpSpPr>
        <p:pic>
          <p:nvPicPr>
            <p:cNvPr id="6"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7"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02402" name="Picture 2" descr="Вибрации человека и их влияние на нашу жизнь — Трансформация жизни"/>
          <p:cNvPicPr>
            <a:picLocks noChangeAspect="1" noChangeArrowheads="1"/>
          </p:cNvPicPr>
          <p:nvPr/>
        </p:nvPicPr>
        <p:blipFill>
          <a:blip r:embed="rId5"/>
          <a:srcRect t="-634" r="12182"/>
          <a:stretch>
            <a:fillRect/>
          </a:stretch>
        </p:blipFill>
        <p:spPr bwMode="auto">
          <a:xfrm>
            <a:off x="4629600" y="4996543"/>
            <a:ext cx="3648984" cy="2563132"/>
          </a:xfrm>
          <a:prstGeom prst="rect">
            <a:avLst/>
          </a:prstGeom>
          <a:ln>
            <a:noFill/>
          </a:ln>
          <a:effectLst>
            <a:softEdge rad="112500"/>
          </a:effectLst>
        </p:spPr>
      </p:pic>
      <p:pic>
        <p:nvPicPr>
          <p:cNvPr id="102404" name="Picture 4" descr="Вибрация: c_o_r_w_i_n — LiveJournal"/>
          <p:cNvPicPr>
            <a:picLocks noChangeAspect="1" noChangeArrowheads="1"/>
          </p:cNvPicPr>
          <p:nvPr/>
        </p:nvPicPr>
        <p:blipFill>
          <a:blip r:embed="rId6"/>
          <a:srcRect/>
          <a:stretch>
            <a:fillRect/>
          </a:stretch>
        </p:blipFill>
        <p:spPr bwMode="auto">
          <a:xfrm>
            <a:off x="195943" y="5118026"/>
            <a:ext cx="4336471" cy="2441649"/>
          </a:xfrm>
          <a:prstGeom prst="rect">
            <a:avLst/>
          </a:prstGeom>
          <a:ln>
            <a:noFill/>
          </a:ln>
          <a:effectLst>
            <a:softEdge rad="112500"/>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5123" name="TextBox 4"/>
          <p:cNvSpPr txBox="1">
            <a:spLocks noChangeArrowheads="1"/>
          </p:cNvSpPr>
          <p:nvPr/>
        </p:nvSpPr>
        <p:spPr bwMode="auto">
          <a:xfrm>
            <a:off x="197763" y="286988"/>
            <a:ext cx="9525840" cy="7211417"/>
          </a:xfrm>
          <a:prstGeom prst="rect">
            <a:avLst/>
          </a:prstGeom>
          <a:noFill/>
          <a:ln w="9525">
            <a:noFill/>
            <a:miter lim="800000"/>
            <a:headEnd/>
            <a:tailEnd/>
          </a:ln>
        </p:spPr>
        <p:txBody>
          <a:bodyPr lIns="100794" tIns="50397" rIns="100794" bIns="50397">
            <a:spAutoFit/>
          </a:bodyPr>
          <a:lstStyle/>
          <a:p>
            <a:pPr algn="just"/>
            <a:r>
              <a:rPr lang="ru-RU" sz="2200" b="1" i="1" dirty="0" smtClean="0">
                <a:latin typeface="Times New Roman" pitchFamily="18" charset="0"/>
                <a:cs typeface="Times New Roman" pitchFamily="18" charset="0"/>
              </a:rPr>
              <a:t>     </a:t>
            </a:r>
          </a:p>
          <a:p>
            <a:pPr algn="just"/>
            <a:r>
              <a:rPr lang="ru-RU" sz="2200" b="1" i="1"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шестое: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не ждите признания со стороны общества. В чем смысл признания? Его просто нет, потому что нет никакой надобности доказывать что-то этому миру. Все, что вы делаете, вы делаете для себя. Необходимо принять это, ведь жизнь каждого отдельного человека требует небольшого эгоизма. Не путайте </a:t>
            </a:r>
            <a:r>
              <a:rPr lang="ru-RU" sz="2200" i="1" dirty="0" smtClean="0">
                <a:latin typeface="Times New Roman" pitchFamily="18" charset="0"/>
                <a:cs typeface="Times New Roman" pitchFamily="18" charset="0"/>
              </a:rPr>
              <a:t>понятие</a:t>
            </a:r>
          </a:p>
          <a:p>
            <a:pPr algn="just"/>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«жить для себя» и «быть эгоистом». Эгоисты </a:t>
            </a:r>
            <a:endParaRPr lang="ru-RU" sz="2200" i="1" dirty="0" smtClean="0">
              <a:latin typeface="Times New Roman" pitchFamily="18" charset="0"/>
              <a:cs typeface="Times New Roman" pitchFamily="18" charset="0"/>
            </a:endParaRPr>
          </a:p>
          <a:p>
            <a:pPr algn="just"/>
            <a:r>
              <a:rPr lang="ru-RU" sz="2200" i="1" dirty="0" smtClean="0">
                <a:latin typeface="Times New Roman" pitchFamily="18" charset="0"/>
                <a:cs typeface="Times New Roman" pitchFamily="18" charset="0"/>
              </a:rPr>
              <a:t>обычно </a:t>
            </a:r>
            <a:r>
              <a:rPr lang="ru-RU" sz="2200" i="1" dirty="0">
                <a:latin typeface="Times New Roman" pitchFamily="18" charset="0"/>
                <a:cs typeface="Times New Roman" pitchFamily="18" charset="0"/>
              </a:rPr>
              <a:t>забывают о других людях, а тот, кто </a:t>
            </a:r>
            <a:r>
              <a:rPr lang="ru-RU" sz="2200" i="1" dirty="0" smtClean="0">
                <a:latin typeface="Times New Roman" pitchFamily="18" charset="0"/>
                <a:cs typeface="Times New Roman" pitchFamily="18" charset="0"/>
              </a:rPr>
              <a:t>живет</a:t>
            </a:r>
          </a:p>
          <a:p>
            <a:pPr algn="just"/>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для себя, делает добро всем своим близким, </a:t>
            </a:r>
            <a:r>
              <a:rPr lang="ru-RU" sz="2200" i="1" dirty="0" smtClean="0">
                <a:latin typeface="Times New Roman" pitchFamily="18" charset="0"/>
                <a:cs typeface="Times New Roman" pitchFamily="18" charset="0"/>
              </a:rPr>
              <a:t>потому</a:t>
            </a:r>
          </a:p>
          <a:p>
            <a:pPr algn="just"/>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что счастье близкого человека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это и ваше счастье.</a:t>
            </a:r>
          </a:p>
          <a:p>
            <a:pPr algn="just"/>
            <a:r>
              <a:rPr lang="ru-RU" sz="2200" b="1" i="1" dirty="0" smtClean="0">
                <a:latin typeface="Times New Roman" pitchFamily="18" charset="0"/>
                <a:cs typeface="Times New Roman" pitchFamily="18" charset="0"/>
              </a:rPr>
              <a:t>     </a:t>
            </a:r>
          </a:p>
          <a:p>
            <a:pPr algn="just"/>
            <a:endParaRPr lang="ru-RU" sz="2200" b="1" i="1" u="sng" dirty="0" smtClean="0">
              <a:latin typeface="Times New Roman" pitchFamily="18" charset="0"/>
              <a:cs typeface="Times New Roman" pitchFamily="18" charset="0"/>
            </a:endParaRPr>
          </a:p>
          <a:p>
            <a:pPr algn="just"/>
            <a:endParaRPr lang="ru-RU" sz="2200" b="1" i="1" u="sng" dirty="0" smtClean="0">
              <a:latin typeface="Times New Roman" pitchFamily="18" charset="0"/>
              <a:cs typeface="Times New Roman" pitchFamily="18" charset="0"/>
            </a:endParaRPr>
          </a:p>
          <a:p>
            <a:pPr algn="just"/>
            <a:endParaRPr lang="ru-RU" sz="2200" b="1" i="1" u="sng" dirty="0" smtClean="0">
              <a:latin typeface="Times New Roman" pitchFamily="18" charset="0"/>
              <a:cs typeface="Times New Roman" pitchFamily="18" charset="0"/>
            </a:endParaRPr>
          </a:p>
          <a:p>
            <a:pPr algn="just"/>
            <a:endParaRPr lang="ru-RU" sz="2200" b="1" i="1" u="sng" dirty="0" smtClean="0">
              <a:latin typeface="Times New Roman" pitchFamily="18" charset="0"/>
              <a:cs typeface="Times New Roman" pitchFamily="18" charset="0"/>
            </a:endParaRPr>
          </a:p>
          <a:p>
            <a:pPr algn="just"/>
            <a:r>
              <a:rPr lang="ru-RU" sz="2200" b="1"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седьмое</a:t>
            </a:r>
            <a:r>
              <a:rPr lang="ru-RU" sz="2200" b="1" i="1" dirty="0">
                <a:latin typeface="Times New Roman" pitchFamily="18" charset="0"/>
                <a:cs typeface="Times New Roman" pitchFamily="18" charset="0"/>
              </a:rPr>
              <a:t>:</a:t>
            </a:r>
            <a:r>
              <a:rPr lang="ru-RU" sz="2200" i="1" dirty="0">
                <a:latin typeface="Times New Roman" pitchFamily="18" charset="0"/>
                <a:cs typeface="Times New Roman" pitchFamily="18" charset="0"/>
              </a:rPr>
              <a:t> не завидуйте никому. Это страшное чувство, которое уничтожает счастье. Не бывает двух одинаковых людей. Счастье рождается не в материальных ценностях, но и любовь можно найти всегда. Рождается счастье только внутри вас. Лишь потом оно просачивается в этот мир, создавая то, о чем вы думаете, мечтаете. Изменять судьбу можно только мыслями и верой в мечту.</a:t>
            </a:r>
          </a:p>
        </p:txBody>
      </p:sp>
      <p:pic>
        <p:nvPicPr>
          <p:cNvPr id="47106" name="Picture 2" descr="Как развить духовное здоровье: 10 важных правил - AUM News"/>
          <p:cNvPicPr>
            <a:picLocks noChangeAspect="1" noChangeArrowheads="1"/>
          </p:cNvPicPr>
          <p:nvPr/>
        </p:nvPicPr>
        <p:blipFill>
          <a:blip r:embed="rId3"/>
          <a:srcRect r="1096" b="8106"/>
          <a:stretch>
            <a:fillRect/>
          </a:stretch>
        </p:blipFill>
        <p:spPr bwMode="auto">
          <a:xfrm>
            <a:off x="3666217" y="3510642"/>
            <a:ext cx="2946854" cy="182880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5" name="Google Shape;241;p25"/>
          <p:cNvGrpSpPr/>
          <p:nvPr/>
        </p:nvGrpSpPr>
        <p:grpSpPr>
          <a:xfrm>
            <a:off x="3175" y="0"/>
            <a:ext cx="10077450" cy="712787"/>
            <a:chOff x="0" y="135"/>
            <a:chExt cx="6348" cy="449"/>
          </a:xfrm>
        </p:grpSpPr>
        <p:pic>
          <p:nvPicPr>
            <p:cNvPr id="6" name="Google Shape;242;p25"/>
            <p:cNvPicPr preferRelativeResize="0"/>
            <p:nvPr/>
          </p:nvPicPr>
          <p:blipFill rotWithShape="1">
            <a:blip r:embed="rId4">
              <a:alphaModFix/>
            </a:blip>
            <a:srcRect/>
            <a:stretch/>
          </p:blipFill>
          <p:spPr>
            <a:xfrm>
              <a:off x="0" y="135"/>
              <a:ext cx="6348" cy="449"/>
            </a:xfrm>
            <a:prstGeom prst="rect">
              <a:avLst/>
            </a:prstGeom>
            <a:noFill/>
            <a:ln>
              <a:noFill/>
            </a:ln>
          </p:spPr>
        </p:pic>
        <p:sp>
          <p:nvSpPr>
            <p:cNvPr id="7"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172;p20"/>
          <p:cNvPicPr preferRelativeResize="0"/>
          <p:nvPr/>
        </p:nvPicPr>
        <p:blipFill rotWithShape="1">
          <a:blip r:embed="rId5">
            <a:alphaModFix/>
          </a:blip>
          <a:srcRect/>
          <a:stretch/>
        </p:blipFill>
        <p:spPr>
          <a:xfrm>
            <a:off x="8135938" y="6983413"/>
            <a:ext cx="1944687" cy="576262"/>
          </a:xfrm>
          <a:prstGeom prst="rect">
            <a:avLst/>
          </a:prstGeom>
          <a:noFill/>
          <a:ln>
            <a:noFill/>
          </a:ln>
        </p:spPr>
      </p:pic>
      <p:pic>
        <p:nvPicPr>
          <p:cNvPr id="47108" name="Picture 4" descr="10 хороших ритуалов, которые желательно применять КАЖДОМУ)"/>
          <p:cNvPicPr>
            <a:picLocks noChangeAspect="1" noChangeArrowheads="1"/>
          </p:cNvPicPr>
          <p:nvPr/>
        </p:nvPicPr>
        <p:blipFill>
          <a:blip r:embed="rId6"/>
          <a:srcRect l="55305" t="3200" r="2374" b="3543"/>
          <a:stretch>
            <a:fillRect/>
          </a:stretch>
        </p:blipFill>
        <p:spPr bwMode="auto">
          <a:xfrm>
            <a:off x="6939643" y="1992086"/>
            <a:ext cx="2579915" cy="3331028"/>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516283" y="524978"/>
            <a:ext cx="9128566" cy="50397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6. В последнее время я несколько прибавил в </a:t>
            </a:r>
            <a:r>
              <a:rPr lang="ru-RU" sz="2600" i="1" dirty="0" smtClean="0">
                <a:latin typeface="Times New Roman" pitchFamily="18" charset="0"/>
                <a:cs typeface="Times New Roman" pitchFamily="18" charset="0"/>
              </a:rPr>
              <a:t>весе.</a:t>
            </a:r>
            <a:endParaRPr lang="ru-RU" sz="2600" i="1" dirty="0">
              <a:latin typeface="Times New Roman" pitchFamily="18" charset="0"/>
              <a:cs typeface="Times New Roman" pitchFamily="18" charset="0"/>
            </a:endParaRPr>
          </a:p>
        </p:txBody>
      </p:sp>
      <p:sp>
        <p:nvSpPr>
          <p:cNvPr id="5123" name="Text Box 3"/>
          <p:cNvSpPr txBox="1">
            <a:spLocks noChangeArrowheads="1"/>
          </p:cNvSpPr>
          <p:nvPr/>
        </p:nvSpPr>
        <p:spPr bwMode="auto">
          <a:xfrm>
            <a:off x="516283" y="1319443"/>
            <a:ext cx="8890551" cy="50397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7. У меня часто кружится </a:t>
            </a:r>
            <a:r>
              <a:rPr lang="ru-RU" sz="2600" i="1" dirty="0" smtClean="0">
                <a:latin typeface="Times New Roman" pitchFamily="18" charset="0"/>
                <a:cs typeface="Times New Roman" pitchFamily="18" charset="0"/>
              </a:rPr>
              <a:t>голова.</a:t>
            </a:r>
            <a:endParaRPr lang="ru-RU" sz="2600" i="1" dirty="0">
              <a:latin typeface="Times New Roman" pitchFamily="18" charset="0"/>
              <a:cs typeface="Times New Roman" pitchFamily="18" charset="0"/>
            </a:endParaRPr>
          </a:p>
        </p:txBody>
      </p:sp>
      <p:sp>
        <p:nvSpPr>
          <p:cNvPr id="5124" name="Text Box 4"/>
          <p:cNvSpPr txBox="1">
            <a:spLocks noChangeArrowheads="1"/>
          </p:cNvSpPr>
          <p:nvPr/>
        </p:nvSpPr>
        <p:spPr bwMode="auto">
          <a:xfrm>
            <a:off x="516282" y="2112160"/>
            <a:ext cx="7462463" cy="50397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8. В настоящее время я </a:t>
            </a:r>
            <a:r>
              <a:rPr lang="ru-RU" sz="2600" i="1" dirty="0" smtClean="0">
                <a:latin typeface="Times New Roman" pitchFamily="18" charset="0"/>
                <a:cs typeface="Times New Roman" pitchFamily="18" charset="0"/>
              </a:rPr>
              <a:t>курю.</a:t>
            </a:r>
            <a:endParaRPr lang="ru-RU" sz="2600" i="1" dirty="0">
              <a:latin typeface="Times New Roman" pitchFamily="18" charset="0"/>
              <a:cs typeface="Times New Roman" pitchFamily="18" charset="0"/>
            </a:endParaRPr>
          </a:p>
        </p:txBody>
      </p:sp>
      <p:sp>
        <p:nvSpPr>
          <p:cNvPr id="5125" name="Text Box 5"/>
          <p:cNvSpPr txBox="1">
            <a:spLocks noChangeArrowheads="1"/>
          </p:cNvSpPr>
          <p:nvPr/>
        </p:nvSpPr>
        <p:spPr bwMode="auto">
          <a:xfrm>
            <a:off x="334271" y="2770131"/>
            <a:ext cx="5738605" cy="378777"/>
          </a:xfrm>
          <a:prstGeom prst="rect">
            <a:avLst/>
          </a:prstGeom>
          <a:noFill/>
          <a:ln w="9525">
            <a:noFill/>
            <a:miter lim="800000"/>
            <a:headEnd/>
            <a:tailEnd/>
          </a:ln>
        </p:spPr>
        <p:txBody>
          <a:bodyPr lIns="100794" tIns="50397" rIns="100794" bIns="50397">
            <a:spAutoFit/>
          </a:bodyPr>
          <a:lstStyle/>
          <a:p>
            <a:endParaRPr lang="ru-RU"/>
          </a:p>
        </p:txBody>
      </p:sp>
      <p:sp>
        <p:nvSpPr>
          <p:cNvPr id="5126" name="Text Box 6"/>
          <p:cNvSpPr txBox="1">
            <a:spLocks noChangeArrowheads="1"/>
          </p:cNvSpPr>
          <p:nvPr/>
        </p:nvSpPr>
        <p:spPr bwMode="auto">
          <a:xfrm>
            <a:off x="516283" y="2985372"/>
            <a:ext cx="9128566" cy="501888"/>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9. В детстве я перенес несколько серьезных </a:t>
            </a:r>
            <a:r>
              <a:rPr lang="ru-RU" sz="2600" i="1" dirty="0" smtClean="0">
                <a:latin typeface="Times New Roman" pitchFamily="18" charset="0"/>
                <a:cs typeface="Times New Roman" pitchFamily="18" charset="0"/>
              </a:rPr>
              <a:t>заболеваний.</a:t>
            </a:r>
            <a:endParaRPr lang="ru-RU" sz="2600" i="1" dirty="0">
              <a:latin typeface="Times New Roman" pitchFamily="18" charset="0"/>
              <a:cs typeface="Times New Roman" pitchFamily="18" charset="0"/>
            </a:endParaRPr>
          </a:p>
        </p:txBody>
      </p:sp>
      <p:sp>
        <p:nvSpPr>
          <p:cNvPr id="5127" name="Text Box 7"/>
          <p:cNvSpPr txBox="1">
            <a:spLocks noChangeArrowheads="1"/>
          </p:cNvSpPr>
          <p:nvPr/>
        </p:nvSpPr>
        <p:spPr bwMode="auto">
          <a:xfrm>
            <a:off x="435778" y="4096575"/>
            <a:ext cx="9368330" cy="906461"/>
          </a:xfrm>
          <a:prstGeom prst="rect">
            <a:avLst/>
          </a:prstGeom>
          <a:noFill/>
          <a:ln w="9525">
            <a:noFill/>
            <a:miter lim="800000"/>
            <a:headEnd/>
            <a:tailEnd/>
          </a:ln>
        </p:spPr>
        <p:txBody>
          <a:bodyPr lIns="100794" tIns="50397" rIns="100794" bIns="50397">
            <a:spAutoFit/>
          </a:bodyPr>
          <a:lstStyle/>
          <a:p>
            <a:pPr>
              <a:spcBef>
                <a:spcPct val="50000"/>
              </a:spcBef>
            </a:pPr>
            <a:r>
              <a:rPr lang="ru-RU" sz="2600" i="1" dirty="0">
                <a:latin typeface="Times New Roman" pitchFamily="18" charset="0"/>
                <a:cs typeface="Times New Roman" pitchFamily="18" charset="0"/>
              </a:rPr>
              <a:t>10. У меня плохой сон и неприятные ощущения утром после </a:t>
            </a:r>
            <a:r>
              <a:rPr lang="ru-RU" sz="2600" i="1" dirty="0" smtClean="0">
                <a:latin typeface="Times New Roman" pitchFamily="18" charset="0"/>
                <a:cs typeface="Times New Roman" pitchFamily="18" charset="0"/>
              </a:rPr>
              <a:t>пробуждения.</a:t>
            </a:r>
            <a:endParaRPr lang="ru-RU" sz="2600" i="1" dirty="0">
              <a:latin typeface="Times New Roman" pitchFamily="18" charset="0"/>
              <a:cs typeface="Times New Roman" pitchFamily="18" charset="0"/>
            </a:endParaRPr>
          </a:p>
        </p:txBody>
      </p:sp>
      <p:sp>
        <p:nvSpPr>
          <p:cNvPr id="5128" name="Rectangle 8"/>
          <p:cNvSpPr>
            <a:spLocks noChangeArrowheads="1"/>
          </p:cNvSpPr>
          <p:nvPr/>
        </p:nvSpPr>
        <p:spPr bwMode="auto">
          <a:xfrm>
            <a:off x="276518" y="5367020"/>
            <a:ext cx="9209071" cy="963553"/>
          </a:xfrm>
          <a:prstGeom prst="rect">
            <a:avLst/>
          </a:prstGeom>
          <a:noFill/>
          <a:ln w="9525">
            <a:noFill/>
            <a:miter lim="800000"/>
            <a:headEnd/>
            <a:tailEnd/>
          </a:ln>
        </p:spPr>
        <p:txBody>
          <a:bodyPr lIns="100794" tIns="50397" rIns="100794" bIns="50397">
            <a:spAutoFit/>
          </a:bodyPr>
          <a:lstStyle/>
          <a:p>
            <a:pPr algn="ctr">
              <a:spcBef>
                <a:spcPct val="50000"/>
              </a:spcBef>
            </a:pPr>
            <a:r>
              <a:rPr lang="ru-RU" sz="2800" b="1" dirty="0">
                <a:latin typeface="Times New Roman" pitchFamily="18" charset="0"/>
                <a:cs typeface="Times New Roman" pitchFamily="18" charset="0"/>
              </a:rPr>
              <a:t>За каждый ответ «да» поставьте себе по 1 баллу и подсчитайте </a:t>
            </a:r>
            <a:r>
              <a:rPr lang="ru-RU" sz="2800" b="1" dirty="0" smtClean="0">
                <a:latin typeface="Times New Roman" pitchFamily="18" charset="0"/>
                <a:cs typeface="Times New Roman" pitchFamily="18" charset="0"/>
              </a:rPr>
              <a:t>сумму</a:t>
            </a:r>
            <a:endParaRPr lang="ru-RU" sz="2800" b="1" dirty="0">
              <a:latin typeface="Times New Roman" pitchFamily="18" charset="0"/>
              <a:cs typeface="Times New Roman" pitchFamily="18" charset="0"/>
            </a:endParaRPr>
          </a:p>
        </p:txBody>
      </p:sp>
      <p:grpSp>
        <p:nvGrpSpPr>
          <p:cNvPr id="9" name="Google Shape;117;p16"/>
          <p:cNvGrpSpPr/>
          <p:nvPr/>
        </p:nvGrpSpPr>
        <p:grpSpPr>
          <a:xfrm>
            <a:off x="0" y="0"/>
            <a:ext cx="10077450" cy="569459"/>
            <a:chOff x="0" y="135"/>
            <a:chExt cx="6348" cy="449"/>
          </a:xfrm>
        </p:grpSpPr>
        <p:pic>
          <p:nvPicPr>
            <p:cNvPr id="10" name="Google Shape;118;p16"/>
            <p:cNvPicPr preferRelativeResize="0"/>
            <p:nvPr/>
          </p:nvPicPr>
          <p:blipFill rotWithShape="1">
            <a:blip r:embed="rId3">
              <a:alphaModFix/>
            </a:blip>
            <a:srcRect/>
            <a:stretch/>
          </p:blipFill>
          <p:spPr>
            <a:xfrm>
              <a:off x="0" y="135"/>
              <a:ext cx="6348" cy="449"/>
            </a:xfrm>
            <a:prstGeom prst="rect">
              <a:avLst/>
            </a:prstGeom>
            <a:noFill/>
            <a:ln>
              <a:noFill/>
            </a:ln>
          </p:spPr>
        </p:pic>
        <p:sp>
          <p:nvSpPr>
            <p:cNvPr id="11"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2"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6147" name="TextBox 2"/>
          <p:cNvSpPr txBox="1">
            <a:spLocks noChangeArrowheads="1"/>
          </p:cNvSpPr>
          <p:nvPr/>
        </p:nvSpPr>
        <p:spPr bwMode="auto">
          <a:xfrm>
            <a:off x="212272" y="865414"/>
            <a:ext cx="9559179" cy="3487321"/>
          </a:xfrm>
          <a:prstGeom prst="rect">
            <a:avLst/>
          </a:prstGeom>
          <a:noFill/>
          <a:ln w="9525">
            <a:noFill/>
            <a:miter lim="800000"/>
            <a:headEnd/>
            <a:tailEnd/>
          </a:ln>
        </p:spPr>
        <p:txBody>
          <a:bodyPr wrap="square" lIns="100794" tIns="50397" rIns="100794" bIns="50397">
            <a:spAutoFit/>
          </a:bodyPr>
          <a:lstStyle/>
          <a:p>
            <a:pPr algn="just"/>
            <a:r>
              <a:rPr lang="ru-RU" sz="2200" b="1" i="1" u="sng" dirty="0">
                <a:latin typeface="Times New Roman" pitchFamily="18" charset="0"/>
                <a:cs typeface="Times New Roman" pitchFamily="18" charset="0"/>
              </a:rPr>
              <a:t>Правило восьмое: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если вы не можете изменить что-то, то просто смиритесь. Ярким примером являются отношения с людьми любых </a:t>
            </a:r>
            <a:r>
              <a:rPr lang="ru-RU" sz="2200" i="1" dirty="0" smtClean="0">
                <a:latin typeface="Times New Roman" pitchFamily="18" charset="0"/>
                <a:cs typeface="Times New Roman" pitchFamily="18" charset="0"/>
              </a:rPr>
              <a:t>   порядков – </a:t>
            </a:r>
            <a:r>
              <a:rPr lang="ru-RU" sz="2200" i="1" dirty="0">
                <a:latin typeface="Times New Roman" pitchFamily="18" charset="0"/>
                <a:cs typeface="Times New Roman" pitchFamily="18" charset="0"/>
              </a:rPr>
              <a:t>родители, любовь, брак, дети. Примерно к 12-13 годам человек формируется полностью, поэтому менять его уже нет смысла. Это закон природы, мы так устроены. Вы можете сказать человеку, что вас что-то обижает в его поведении, но не стоит надеяться на то, что ваши советы или приказы изменят человека. Он вас может просто возненавидеть. Если кто-то не подходит вам, просто не общайтесь с ним. Вообще, людей менять труднее всего, поэтому, если вы имеете проблемы с любовью, деньгами или здоровьем, то это изменить вам под силу всегда</a:t>
            </a:r>
            <a:r>
              <a:rPr lang="ru-RU" sz="2200" i="1" dirty="0" smtClean="0">
                <a:latin typeface="Times New Roman" pitchFamily="18" charset="0"/>
                <a:cs typeface="Times New Roman" pitchFamily="18" charset="0"/>
              </a:rPr>
              <a:t>.</a:t>
            </a:r>
            <a:endParaRPr lang="ru-RU" sz="2200" i="1" dirty="0">
              <a:latin typeface="Times New Roman" pitchFamily="18" charset="0"/>
              <a:cs typeface="Times New Roman" pitchFamily="18" charset="0"/>
            </a:endParaRPr>
          </a:p>
        </p:txBody>
      </p:sp>
      <p:grpSp>
        <p:nvGrpSpPr>
          <p:cNvPr id="4"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46082" name="AutoShape 2" descr="Как развить духовное здоровье... - Познавательный сайт ,,1000 мелочей&quot; -  медиаплатформа МирТесен"/>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4" name="AutoShape 4" descr="Как развить духовное здоровье... - Познавательный сайт ,,1000 мелочей&quot; -  медиаплатформа МирТесен"/>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6" name="AutoShape 6" descr="Как развить духовное здоровье... - Познавательный сайт ,,1000 мелочей&quot; -  медиаплатформа МирТесен"/>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8" name="AutoShape 8" descr="Как развить духовное здоровье... - Познавательный сайт ,,1000 мелочей&quot; -  медиаплатформа МирТесен"/>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90" name="AutoShape 10" descr="Как развить духовное здоровь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6091" name="Picture 11"/>
          <p:cNvPicPr>
            <a:picLocks noChangeAspect="1" noChangeArrowheads="1"/>
          </p:cNvPicPr>
          <p:nvPr/>
        </p:nvPicPr>
        <p:blipFill>
          <a:blip r:embed="rId5"/>
          <a:srcRect/>
          <a:stretch>
            <a:fillRect/>
          </a:stretch>
        </p:blipFill>
        <p:spPr bwMode="auto">
          <a:xfrm>
            <a:off x="1943100" y="4365073"/>
            <a:ext cx="5115151" cy="3194601"/>
          </a:xfrm>
          <a:prstGeom prst="rect">
            <a:avLst/>
          </a:prstGeom>
          <a:ln>
            <a:noFill/>
          </a:ln>
          <a:effectLst>
            <a:softEdge rad="11250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6147" name="TextBox 2"/>
          <p:cNvSpPr txBox="1">
            <a:spLocks noChangeArrowheads="1"/>
          </p:cNvSpPr>
          <p:nvPr/>
        </p:nvSpPr>
        <p:spPr bwMode="auto">
          <a:xfrm>
            <a:off x="277586" y="359229"/>
            <a:ext cx="9526522" cy="5180092"/>
          </a:xfrm>
          <a:prstGeom prst="rect">
            <a:avLst/>
          </a:prstGeom>
          <a:noFill/>
          <a:ln w="9525">
            <a:noFill/>
            <a:miter lim="800000"/>
            <a:headEnd/>
            <a:tailEnd/>
          </a:ln>
        </p:spPr>
        <p:txBody>
          <a:bodyPr wrap="square" lIns="100794" tIns="50397" rIns="100794" bIns="50397">
            <a:spAutoFit/>
          </a:bodyPr>
          <a:lstStyle/>
          <a:p>
            <a:pPr algn="just"/>
            <a:r>
              <a:rPr lang="ru-RU" sz="2200" b="1" dirty="0" smtClean="0">
                <a:latin typeface="Times New Roman" pitchFamily="18" charset="0"/>
                <a:cs typeface="Times New Roman" pitchFamily="18" charset="0"/>
              </a:rPr>
              <a:t>  </a:t>
            </a:r>
          </a:p>
          <a:p>
            <a:pPr algn="just"/>
            <a:r>
              <a:rPr lang="ru-RU" sz="2200" b="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a:latin typeface="Times New Roman" pitchFamily="18" charset="0"/>
                <a:cs typeface="Times New Roman" pitchFamily="18" charset="0"/>
              </a:rPr>
              <a:t>девятое:</a:t>
            </a:r>
            <a:r>
              <a:rPr lang="ru-RU" sz="2200" b="1" i="1" dirty="0">
                <a:latin typeface="Times New Roman" pitchFamily="18" charset="0"/>
                <a:cs typeface="Times New Roman" pitchFamily="18" charset="0"/>
              </a:rPr>
              <a:t> </a:t>
            </a:r>
            <a:r>
              <a:rPr lang="ru-RU" sz="2200" i="1" dirty="0">
                <a:latin typeface="Times New Roman" pitchFamily="18" charset="0"/>
                <a:cs typeface="Times New Roman" pitchFamily="18" charset="0"/>
              </a:rPr>
              <a:t>умейте отдыхать. Перезагрузка нужна не только телефонам и компьютерам. Отдыхайте своевременно. Это касается не только отпуска раз в полгода, но и отдыха в течение рабочего дня. Отключайте мозг, закрывая глаза и не думая ни о чем. Это трудно, но потом у вас станет получаться все лучше и лучше. Это нечто вроде медитации, поэтому сначала нужно снижать пульс глубоким дыханием и постепенно отключаться от мира. 10 минут будет более чем достаточно.</a:t>
            </a:r>
          </a:p>
          <a:p>
            <a:pPr algn="just"/>
            <a:r>
              <a:rPr lang="ru-RU" sz="2200" i="1" dirty="0" smtClean="0">
                <a:latin typeface="Times New Roman" pitchFamily="18" charset="0"/>
                <a:cs typeface="Times New Roman" pitchFamily="18" charset="0"/>
              </a:rPr>
              <a:t>     Правильно </a:t>
            </a:r>
            <a:r>
              <a:rPr lang="ru-RU" sz="2200" i="1" dirty="0">
                <a:latin typeface="Times New Roman" pitchFamily="18" charset="0"/>
                <a:cs typeface="Times New Roman" pitchFamily="18" charset="0"/>
              </a:rPr>
              <a:t>распределяйте свое время. Это очень важно в нашем динамичном мире. Дело в том, что нужно отдыхать и работать попеременно, оставляя попутно время на семью или вторую половинку, на развлечения, без которых жизнь станет скучной и однообразной. Необходимо все успевать, поэтому планируйте дела заранее как можно чаще, отдавая работе 60 процентов времени, отдыху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10, остальным делам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20 и развлечениям </a:t>
            </a:r>
            <a:r>
              <a:rPr lang="ru-RU" sz="2200" i="1" dirty="0" smtClean="0">
                <a:latin typeface="Times New Roman" pitchFamily="18" charset="0"/>
                <a:cs typeface="Times New Roman" pitchFamily="18" charset="0"/>
              </a:rPr>
              <a:t>– </a:t>
            </a:r>
            <a:r>
              <a:rPr lang="ru-RU" sz="2200" i="1" dirty="0">
                <a:latin typeface="Times New Roman" pitchFamily="18" charset="0"/>
                <a:cs typeface="Times New Roman" pitchFamily="18" charset="0"/>
              </a:rPr>
              <a:t>10.</a:t>
            </a:r>
          </a:p>
        </p:txBody>
      </p:sp>
      <p:grpSp>
        <p:nvGrpSpPr>
          <p:cNvPr id="4"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03428" name="Picture 4" descr="Как работает мозг человека? Зависят ли умственные способности от массы  мозга? от Алина Фомичева за 20 мая 2018 на Anews.com"/>
          <p:cNvPicPr>
            <a:picLocks noChangeAspect="1" noChangeArrowheads="1"/>
          </p:cNvPicPr>
          <p:nvPr/>
        </p:nvPicPr>
        <p:blipFill>
          <a:blip r:embed="rId5"/>
          <a:srcRect/>
          <a:stretch>
            <a:fillRect/>
          </a:stretch>
        </p:blipFill>
        <p:spPr bwMode="auto">
          <a:xfrm>
            <a:off x="3543301" y="5249148"/>
            <a:ext cx="4776560" cy="23105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6147" name="TextBox 2"/>
          <p:cNvSpPr txBox="1">
            <a:spLocks noChangeArrowheads="1"/>
          </p:cNvSpPr>
          <p:nvPr/>
        </p:nvSpPr>
        <p:spPr bwMode="auto">
          <a:xfrm>
            <a:off x="277586" y="359229"/>
            <a:ext cx="9526522" cy="4841537"/>
          </a:xfrm>
          <a:prstGeom prst="rect">
            <a:avLst/>
          </a:prstGeom>
          <a:noFill/>
          <a:ln w="9525">
            <a:noFill/>
            <a:miter lim="800000"/>
            <a:headEnd/>
            <a:tailEnd/>
          </a:ln>
        </p:spPr>
        <p:txBody>
          <a:bodyPr wrap="square" lIns="100794" tIns="50397" rIns="100794" bIns="50397">
            <a:spAutoFit/>
          </a:bodyPr>
          <a:lstStyle/>
          <a:p>
            <a:pPr algn="just"/>
            <a:r>
              <a:rPr lang="ru-RU" sz="2200" b="1" dirty="0" smtClean="0">
                <a:latin typeface="Times New Roman" pitchFamily="18" charset="0"/>
                <a:cs typeface="Times New Roman" pitchFamily="18" charset="0"/>
              </a:rPr>
              <a:t>  </a:t>
            </a:r>
          </a:p>
          <a:p>
            <a:pPr algn="just"/>
            <a:r>
              <a:rPr lang="ru-RU" sz="2200" i="1" dirty="0" smtClean="0">
                <a:latin typeface="Times New Roman" pitchFamily="18" charset="0"/>
                <a:cs typeface="Times New Roman" pitchFamily="18" charset="0"/>
              </a:rPr>
              <a:t> </a:t>
            </a:r>
            <a:r>
              <a:rPr lang="ru-RU" sz="2200" i="1" dirty="0" smtClean="0">
                <a:latin typeface="Times New Roman" pitchFamily="18" charset="0"/>
                <a:cs typeface="Times New Roman" pitchFamily="18" charset="0"/>
              </a:rPr>
              <a:t>     </a:t>
            </a:r>
            <a:r>
              <a:rPr lang="ru-RU" sz="2200" b="1" i="1" u="sng" dirty="0" smtClean="0">
                <a:latin typeface="Times New Roman" pitchFamily="18" charset="0"/>
                <a:cs typeface="Times New Roman" pitchFamily="18" charset="0"/>
              </a:rPr>
              <a:t>Правило </a:t>
            </a:r>
            <a:r>
              <a:rPr lang="ru-RU" sz="2200" b="1" i="1" u="sng" dirty="0" smtClean="0">
                <a:latin typeface="Times New Roman" pitchFamily="18" charset="0"/>
                <a:cs typeface="Times New Roman" pitchFamily="18" charset="0"/>
              </a:rPr>
              <a:t>десятое:</a:t>
            </a:r>
            <a:r>
              <a:rPr lang="ru-RU" sz="2200" b="1" i="1" dirty="0" smtClean="0">
                <a:latin typeface="Times New Roman" pitchFamily="18" charset="0"/>
                <a:cs typeface="Times New Roman" pitchFamily="18" charset="0"/>
              </a:rPr>
              <a:t> </a:t>
            </a:r>
            <a:r>
              <a:rPr lang="ru-RU" sz="2200" i="1" dirty="0" smtClean="0">
                <a:latin typeface="Times New Roman" pitchFamily="18" charset="0"/>
                <a:cs typeface="Times New Roman" pitchFamily="18" charset="0"/>
              </a:rPr>
              <a:t>помните о том, что все хорошее и все плохое возвращается к вам. Это эффект бумеранга, когда любой хороший поступок делает вас лучше, а плохой забирает удачу, здоровье и настроение. Еще этот закон называют кармой, но не имеет значения, как это называть. Имеет смысл лишь то, насколько хорошо вы это понимаете. Если хотите, чтобы люди к вам хорошо относились, а удача не отворачивалась от вас, поступайте по совести.</a:t>
            </a:r>
          </a:p>
          <a:p>
            <a:pPr algn="just"/>
            <a:r>
              <a:rPr lang="ru-RU" sz="2200" i="1" dirty="0" smtClean="0">
                <a:latin typeface="Times New Roman" pitchFamily="18" charset="0"/>
                <a:cs typeface="Times New Roman" pitchFamily="18" charset="0"/>
              </a:rPr>
              <a:t>     </a:t>
            </a:r>
          </a:p>
          <a:p>
            <a:pPr algn="just"/>
            <a:r>
              <a:rPr lang="ru-RU" sz="2200" i="1"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Каждое </a:t>
            </a:r>
            <a:r>
              <a:rPr lang="ru-RU" sz="2200" b="1" i="1" dirty="0" smtClean="0">
                <a:latin typeface="Times New Roman" pitchFamily="18" charset="0"/>
                <a:cs typeface="Times New Roman" pitchFamily="18" charset="0"/>
              </a:rPr>
              <a:t>это правило требует особого отношения. Это проверенные временем догмы, так что не совершайте ошибку, пропуская эту информацию мимо. Это простейшие правила, которые под силу выполнять всем. Определяющим моментом тут является лишь ваше желание становиться лучше.</a:t>
            </a:r>
          </a:p>
        </p:txBody>
      </p:sp>
      <p:grpSp>
        <p:nvGrpSpPr>
          <p:cNvPr id="2"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04452" name="Picture 4" descr="Что такое здоровье? | Здоровый портал"/>
          <p:cNvPicPr>
            <a:picLocks noChangeAspect="1" noChangeArrowheads="1"/>
          </p:cNvPicPr>
          <p:nvPr/>
        </p:nvPicPr>
        <p:blipFill>
          <a:blip r:embed="rId5"/>
          <a:srcRect/>
          <a:stretch>
            <a:fillRect/>
          </a:stretch>
        </p:blipFill>
        <p:spPr bwMode="auto">
          <a:xfrm>
            <a:off x="538842" y="5166632"/>
            <a:ext cx="4849586" cy="2393043"/>
          </a:xfrm>
          <a:prstGeom prst="rect">
            <a:avLst/>
          </a:prstGeom>
          <a:ln>
            <a:noFill/>
          </a:ln>
          <a:effectLst>
            <a:softEdge rad="112500"/>
          </a:effectLst>
        </p:spPr>
      </p:pic>
      <p:pic>
        <p:nvPicPr>
          <p:cNvPr id="104454" name="Picture 6" descr="Аскетика – это забота о духовном здоровье, а не ограничение свободы /  Православие.Ru"/>
          <p:cNvPicPr>
            <a:picLocks noChangeAspect="1" noChangeArrowheads="1"/>
          </p:cNvPicPr>
          <p:nvPr/>
        </p:nvPicPr>
        <p:blipFill>
          <a:blip r:embed="rId6"/>
          <a:srcRect/>
          <a:stretch>
            <a:fillRect/>
          </a:stretch>
        </p:blipFill>
        <p:spPr bwMode="auto">
          <a:xfrm>
            <a:off x="5682344" y="4947555"/>
            <a:ext cx="3282042" cy="2164739"/>
          </a:xfrm>
          <a:prstGeom prst="rect">
            <a:avLst/>
          </a:prstGeom>
          <a:ln>
            <a:noFill/>
          </a:ln>
          <a:effectLst>
            <a:softEdge rad="112500"/>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7171" name="TextBox 2"/>
          <p:cNvSpPr txBox="1">
            <a:spLocks noChangeArrowheads="1"/>
          </p:cNvSpPr>
          <p:nvPr/>
        </p:nvSpPr>
        <p:spPr bwMode="auto">
          <a:xfrm>
            <a:off x="624807" y="1047492"/>
            <a:ext cx="8733041" cy="6041866"/>
          </a:xfrm>
          <a:prstGeom prst="rect">
            <a:avLst/>
          </a:prstGeom>
          <a:noFill/>
          <a:ln w="9525">
            <a:noFill/>
            <a:miter lim="800000"/>
            <a:headEnd/>
            <a:tailEnd/>
          </a:ln>
        </p:spPr>
        <p:txBody>
          <a:bodyPr lIns="100794" tIns="50397" rIns="100794" bIns="50397">
            <a:spAutoFit/>
          </a:bodyPr>
          <a:lstStyle/>
          <a:p>
            <a:pPr algn="just"/>
            <a:r>
              <a:rPr lang="ru-RU" sz="2200" i="1" dirty="0" smtClean="0">
                <a:latin typeface="Times New Roman" pitchFamily="18" charset="0"/>
                <a:cs typeface="Times New Roman" pitchFamily="18" charset="0"/>
              </a:rPr>
              <a:t>     Духовное </a:t>
            </a:r>
            <a:r>
              <a:rPr lang="ru-RU" sz="2200" i="1" dirty="0">
                <a:latin typeface="Times New Roman" pitchFamily="18" charset="0"/>
                <a:cs typeface="Times New Roman" pitchFamily="18" charset="0"/>
              </a:rPr>
              <a:t>здоровье проявляется в позитивных мыслях, добросердечных поступках, миролюбивой философии, устойчивой морали, развитом интеллекте и многих других критериях. Главным же является внутренняя гармония личности с самим собой. Ибо внутренний конфликт разрушает личность и отравляет жизнь.</a:t>
            </a:r>
          </a:p>
          <a:p>
            <a:pPr algn="just"/>
            <a:r>
              <a:rPr lang="ru-RU" sz="2200" i="1" dirty="0" smtClean="0">
                <a:latin typeface="Times New Roman" pitchFamily="18" charset="0"/>
                <a:cs typeface="Times New Roman" pitchFamily="18" charset="0"/>
              </a:rPr>
              <a:t>     </a:t>
            </a:r>
            <a:r>
              <a:rPr lang="ru-RU" sz="2800" b="1" i="1" dirty="0" smtClean="0">
                <a:solidFill>
                  <a:srgbClr val="C00000"/>
                </a:solidFill>
                <a:latin typeface="Times New Roman" pitchFamily="18" charset="0"/>
                <a:cs typeface="Times New Roman" pitchFamily="18" charset="0"/>
              </a:rPr>
              <a:t>Духовное </a:t>
            </a:r>
            <a:r>
              <a:rPr lang="ru-RU" sz="2800" b="1" i="1" dirty="0">
                <a:solidFill>
                  <a:srgbClr val="C00000"/>
                </a:solidFill>
                <a:latin typeface="Times New Roman" pitchFamily="18" charset="0"/>
                <a:cs typeface="Times New Roman" pitchFamily="18" charset="0"/>
              </a:rPr>
              <a:t>здоровье </a:t>
            </a:r>
            <a:r>
              <a:rPr lang="ru-RU" sz="2200" i="1" dirty="0">
                <a:latin typeface="Times New Roman" pitchFamily="18" charset="0"/>
                <a:cs typeface="Times New Roman" pitchFamily="18" charset="0"/>
              </a:rPr>
              <a:t>– это душа, чистая как у младенца! Душа, освобожденная от зла, ненависти, злобы. Помимо этого духовно здоровый человек относиться с уважением ко всему живому на земле, к каждому из своих ближних.</a:t>
            </a:r>
          </a:p>
          <a:p>
            <a:pPr algn="just"/>
            <a:r>
              <a:rPr lang="ru-RU" sz="2200" i="1" dirty="0" smtClean="0">
                <a:latin typeface="Times New Roman" pitchFamily="18" charset="0"/>
                <a:cs typeface="Times New Roman" pitchFamily="18" charset="0"/>
              </a:rPr>
              <a:t>    </a:t>
            </a:r>
            <a:r>
              <a:rPr lang="ru-RU" sz="2200" b="1" i="1" dirty="0" smtClean="0">
                <a:solidFill>
                  <a:srgbClr val="C00000"/>
                </a:solidFill>
                <a:latin typeface="Times New Roman" pitchFamily="18" charset="0"/>
                <a:cs typeface="Times New Roman" pitchFamily="18" charset="0"/>
              </a:rPr>
              <a:t> </a:t>
            </a:r>
            <a:r>
              <a:rPr lang="ru-RU" sz="2800" b="1" i="1" dirty="0" smtClean="0">
                <a:solidFill>
                  <a:srgbClr val="C00000"/>
                </a:solidFill>
                <a:latin typeface="Times New Roman" pitchFamily="18" charset="0"/>
                <a:cs typeface="Times New Roman" pitchFamily="18" charset="0"/>
              </a:rPr>
              <a:t>Человек</a:t>
            </a:r>
            <a:r>
              <a:rPr lang="ru-RU" sz="2200" b="1" i="1" dirty="0" smtClean="0">
                <a:solidFill>
                  <a:srgbClr val="C00000"/>
                </a:solidFill>
                <a:latin typeface="Times New Roman" pitchFamily="18" charset="0"/>
                <a:cs typeface="Times New Roman" pitchFamily="18" charset="0"/>
              </a:rPr>
              <a:t> </a:t>
            </a:r>
            <a:r>
              <a:rPr lang="ru-RU" sz="2200" i="1" dirty="0">
                <a:latin typeface="Times New Roman" pitchFamily="18" charset="0"/>
                <a:cs typeface="Times New Roman" pitchFamily="18" charset="0"/>
              </a:rPr>
              <a:t>– это не только физическое тело, но еще и дух и душа. Когда эти три составляющие гармонично развиты, то человек счастлив, здоров и спокоен. Если же происходят нарушения на одном из уровней, то неизменно страдает и другие. И наоборот, улучшение духовного состояния ведет к исцелению телесных болезней.</a:t>
            </a:r>
          </a:p>
          <a:p>
            <a:pPr algn="just"/>
            <a:r>
              <a:rPr lang="ru-RU" sz="2200" i="1" dirty="0">
                <a:latin typeface="Times New Roman" pitchFamily="18" charset="0"/>
                <a:cs typeface="Times New Roman" pitchFamily="18" charset="0"/>
              </a:rPr>
              <a:t>Достижению духовного здоровья способствуют религия, йога, духовные практики, чтение соответствующей литературы и работа над собой.</a:t>
            </a:r>
          </a:p>
        </p:txBody>
      </p:sp>
      <p:grpSp>
        <p:nvGrpSpPr>
          <p:cNvPr id="4"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1000" b="-1000"/>
          </a:stretch>
        </a:blipFill>
        <a:effectLst/>
      </p:bgPr>
    </p:bg>
    <p:spTree>
      <p:nvGrpSpPr>
        <p:cNvPr id="1" name=""/>
        <p:cNvGrpSpPr/>
        <p:nvPr/>
      </p:nvGrpSpPr>
      <p:grpSpPr>
        <a:xfrm>
          <a:off x="0" y="0"/>
          <a:ext cx="0" cy="0"/>
          <a:chOff x="0" y="0"/>
          <a:chExt cx="0" cy="0"/>
        </a:xfrm>
      </p:grpSpPr>
      <p:sp>
        <p:nvSpPr>
          <p:cNvPr id="3" name="TextBox 2"/>
          <p:cNvSpPr txBox="1"/>
          <p:nvPr/>
        </p:nvSpPr>
        <p:spPr>
          <a:xfrm>
            <a:off x="445192" y="748368"/>
            <a:ext cx="9123351" cy="3564265"/>
          </a:xfrm>
          <a:prstGeom prst="rect">
            <a:avLst/>
          </a:prstGeom>
          <a:noFill/>
        </p:spPr>
        <p:txBody>
          <a:bodyPr wrap="square" lIns="100794" tIns="50397" rIns="100794" bIns="50397">
            <a:spAutoFit/>
          </a:bodyPr>
          <a:lstStyle/>
          <a:p>
            <a:pPr>
              <a:defRPr/>
            </a:pPr>
            <a:r>
              <a:rPr lang="ru-RU" sz="3100" b="1" dirty="0">
                <a:solidFill>
                  <a:schemeClr val="accent2">
                    <a:lumMod val="75000"/>
                  </a:schemeClr>
                </a:solidFill>
                <a:latin typeface="Times New Roman" pitchFamily="18" charset="0"/>
                <a:cs typeface="Times New Roman" pitchFamily="18" charset="0"/>
              </a:rPr>
              <a:t>Для поддержания духовного здоровья нужно придерживаться следующих принципов: </a:t>
            </a:r>
            <a:endParaRPr lang="ru-RU" sz="3100" b="1" dirty="0" smtClean="0">
              <a:solidFill>
                <a:schemeClr val="accent2">
                  <a:lumMod val="75000"/>
                </a:schemeClr>
              </a:solidFill>
              <a:latin typeface="Times New Roman" pitchFamily="18" charset="0"/>
              <a:cs typeface="Times New Roman" pitchFamily="18" charset="0"/>
            </a:endParaRPr>
          </a:p>
          <a:p>
            <a:pPr>
              <a:defRPr/>
            </a:pPr>
            <a:r>
              <a:rPr lang="ru-RU" sz="3100" b="1" i="1" dirty="0" smtClean="0">
                <a:solidFill>
                  <a:schemeClr val="accent2">
                    <a:lumMod val="75000"/>
                  </a:schemeClr>
                </a:solidFill>
                <a:latin typeface="Times New Roman" pitchFamily="18" charset="0"/>
                <a:cs typeface="Times New Roman" pitchFamily="18" charset="0"/>
              </a:rPr>
              <a:t>      </a:t>
            </a:r>
            <a:r>
              <a:rPr lang="ru-RU" sz="2200" b="1" i="1" u="sng" dirty="0" smtClean="0">
                <a:solidFill>
                  <a:schemeClr val="accent2">
                    <a:lumMod val="75000"/>
                  </a:schemeClr>
                </a:solidFill>
                <a:latin typeface="Times New Roman" pitchFamily="18" charset="0"/>
                <a:cs typeface="Times New Roman" pitchFamily="18" charset="0"/>
              </a:rPr>
              <a:t>1. Принцип </a:t>
            </a:r>
            <a:r>
              <a:rPr lang="ru-RU" sz="2200" b="1" i="1" u="sng" dirty="0">
                <a:solidFill>
                  <a:schemeClr val="accent2">
                    <a:lumMod val="75000"/>
                  </a:schemeClr>
                </a:solidFill>
                <a:latin typeface="Times New Roman" pitchFamily="18" charset="0"/>
                <a:cs typeface="Times New Roman" pitchFamily="18" charset="0"/>
              </a:rPr>
              <a:t>обретения смысла жизни. </a:t>
            </a:r>
            <a:r>
              <a:rPr lang="ru-RU" sz="2200" dirty="0">
                <a:latin typeface="Times New Roman" pitchFamily="18" charset="0"/>
                <a:cs typeface="Times New Roman" pitchFamily="18" charset="0"/>
              </a:rPr>
              <a:t>Люди, не видящие смысла в жизни, не добиваются значимых успехов в жизни, они несчастны и могут представлять опасность для окружающих. Важно понять, что для разных людей смысл жизни реализуется по-разному. Лучшие традиции материализма, а также некоторый опыт религиозного идеалистического мировоззрения позволяют активизировать процесс педагогической ориентации учащейся молодежи на здоровый образ </a:t>
            </a:r>
            <a:r>
              <a:rPr lang="ru-RU" sz="2200" dirty="0" smtClean="0">
                <a:latin typeface="Times New Roman" pitchFamily="18" charset="0"/>
                <a:cs typeface="Times New Roman" pitchFamily="18" charset="0"/>
              </a:rPr>
              <a:t>жизни.</a:t>
            </a:r>
          </a:p>
        </p:txBody>
      </p:sp>
      <p:grpSp>
        <p:nvGrpSpPr>
          <p:cNvPr id="4"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43010" name="Picture 2" descr="Как сберечь и укрепить духовное здоровье: 11 важных правил"/>
          <p:cNvPicPr>
            <a:picLocks noChangeAspect="1" noChangeArrowheads="1"/>
          </p:cNvPicPr>
          <p:nvPr/>
        </p:nvPicPr>
        <p:blipFill>
          <a:blip r:embed="rId5"/>
          <a:srcRect/>
          <a:stretch>
            <a:fillRect/>
          </a:stretch>
        </p:blipFill>
        <p:spPr bwMode="auto">
          <a:xfrm>
            <a:off x="1494518" y="4669971"/>
            <a:ext cx="4938939" cy="28897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t="-1000" b="-1000"/>
          </a:stretch>
        </a:blipFill>
        <a:effectLst/>
      </p:bgPr>
    </p:bg>
    <p:spTree>
      <p:nvGrpSpPr>
        <p:cNvPr id="1" name=""/>
        <p:cNvGrpSpPr/>
        <p:nvPr/>
      </p:nvGrpSpPr>
      <p:grpSpPr>
        <a:xfrm>
          <a:off x="0" y="0"/>
          <a:ext cx="0" cy="0"/>
          <a:chOff x="0" y="0"/>
          <a:chExt cx="0" cy="0"/>
        </a:xfrm>
      </p:grpSpPr>
      <p:sp>
        <p:nvSpPr>
          <p:cNvPr id="3" name="TextBox 2"/>
          <p:cNvSpPr txBox="1"/>
          <p:nvPr/>
        </p:nvSpPr>
        <p:spPr>
          <a:xfrm>
            <a:off x="445192" y="927983"/>
            <a:ext cx="9319294" cy="3148766"/>
          </a:xfrm>
          <a:prstGeom prst="rect">
            <a:avLst/>
          </a:prstGeom>
          <a:noFill/>
        </p:spPr>
        <p:txBody>
          <a:bodyPr wrap="square" lIns="100794" tIns="50397" rIns="100794" bIns="50397">
            <a:spAutoFit/>
          </a:bodyPr>
          <a:lstStyle/>
          <a:p>
            <a:pPr marL="457200" indent="-457200" algn="just">
              <a:defRPr/>
            </a:pPr>
            <a:r>
              <a:rPr lang="ru-RU" sz="2200" b="1" i="1" dirty="0" smtClean="0">
                <a:solidFill>
                  <a:schemeClr val="accent2">
                    <a:lumMod val="75000"/>
                  </a:schemeClr>
                </a:solidFill>
                <a:latin typeface="Times New Roman" pitchFamily="18" charset="0"/>
                <a:cs typeface="Times New Roman" pitchFamily="18" charset="0"/>
              </a:rPr>
              <a:t>               </a:t>
            </a:r>
            <a:r>
              <a:rPr lang="ru-RU" sz="2200" b="1" i="1" u="sng" dirty="0" smtClean="0">
                <a:solidFill>
                  <a:schemeClr val="accent2">
                    <a:lumMod val="75000"/>
                  </a:schemeClr>
                </a:solidFill>
                <a:latin typeface="Times New Roman" pitchFamily="18" charset="0"/>
                <a:cs typeface="Times New Roman" pitchFamily="18" charset="0"/>
              </a:rPr>
              <a:t>2. Принцип </a:t>
            </a:r>
            <a:r>
              <a:rPr lang="ru-RU" sz="2200" b="1" i="1" u="sng" dirty="0">
                <a:solidFill>
                  <a:schemeClr val="accent2">
                    <a:lumMod val="75000"/>
                  </a:schemeClr>
                </a:solidFill>
                <a:latin typeface="Times New Roman" pitchFamily="18" charset="0"/>
                <a:cs typeface="Times New Roman" pitchFamily="18" charset="0"/>
              </a:rPr>
              <a:t>самосовершенствования.</a:t>
            </a:r>
            <a:r>
              <a:rPr lang="ru-RU" sz="2200" b="1" i="1" dirty="0">
                <a:solidFill>
                  <a:schemeClr val="accent2">
                    <a:lumMod val="75000"/>
                  </a:schemeClr>
                </a:solidFill>
                <a:latin typeface="Times New Roman" pitchFamily="18" charset="0"/>
                <a:cs typeface="Times New Roman" pitchFamily="18" charset="0"/>
              </a:rPr>
              <a:t> </a:t>
            </a:r>
            <a:r>
              <a:rPr lang="ru-RU" sz="2200" dirty="0">
                <a:latin typeface="Times New Roman" pitchFamily="18" charset="0"/>
                <a:cs typeface="Times New Roman" pitchFamily="18" charset="0"/>
              </a:rPr>
              <a:t>Консультации со специалистами не помешают, но желательно, чтобы окончательный выбор оздоровительной программы остался за самим человеком. Однако надо иметь в виду, что успех от дорогостоящих методик, при осуществлении которых человек прикладывает минимум усилий, является весьма кратковременным и при этом возможен возврат к более негативному состоянию. Педагог может приобщить обучающегося к процессу самосовершенствования, именно этот процесс приведет к здоровому долголетию.</a:t>
            </a:r>
          </a:p>
        </p:txBody>
      </p:sp>
      <p:grpSp>
        <p:nvGrpSpPr>
          <p:cNvPr id="2"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0"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05474" name="Picture 2" descr="Духовное здоровье это"/>
          <p:cNvPicPr>
            <a:picLocks noChangeAspect="1" noChangeArrowheads="1"/>
          </p:cNvPicPr>
          <p:nvPr/>
        </p:nvPicPr>
        <p:blipFill>
          <a:blip r:embed="rId5"/>
          <a:srcRect/>
          <a:stretch>
            <a:fillRect/>
          </a:stretch>
        </p:blipFill>
        <p:spPr bwMode="auto">
          <a:xfrm>
            <a:off x="1420586" y="4233837"/>
            <a:ext cx="5380718" cy="30221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357023" y="1136074"/>
            <a:ext cx="9287826" cy="3825875"/>
          </a:xfrm>
          <a:prstGeom prst="rect">
            <a:avLst/>
          </a:prstGeom>
          <a:noFill/>
          <a:ln w="9525">
            <a:noFill/>
            <a:miter lim="800000"/>
            <a:headEnd/>
            <a:tailEnd/>
          </a:ln>
        </p:spPr>
        <p:txBody>
          <a:bodyPr lIns="100794" tIns="50397" rIns="100794" bIns="50397">
            <a:spAutoFit/>
          </a:bodyPr>
          <a:lstStyle/>
          <a:p>
            <a:pPr algn="just"/>
            <a:r>
              <a:rPr lang="ru-RU" b="1" dirty="0" smtClean="0">
                <a:solidFill>
                  <a:schemeClr val="accent2">
                    <a:lumMod val="75000"/>
                  </a:schemeClr>
                </a:solidFill>
              </a:rPr>
              <a:t>      </a:t>
            </a:r>
            <a:r>
              <a:rPr lang="ru-RU" b="1" u="sng" dirty="0" smtClean="0">
                <a:solidFill>
                  <a:schemeClr val="accent2">
                    <a:lumMod val="75000"/>
                  </a:schemeClr>
                </a:solidFill>
              </a:rPr>
              <a:t>3</a:t>
            </a:r>
            <a:r>
              <a:rPr lang="ru-RU" sz="2200" b="1" u="sng" dirty="0">
                <a:solidFill>
                  <a:schemeClr val="accent2">
                    <a:lumMod val="75000"/>
                  </a:schemeClr>
                </a:solidFill>
                <a:latin typeface="Times New Roman" pitchFamily="18" charset="0"/>
                <a:cs typeface="Times New Roman" pitchFamily="18" charset="0"/>
              </a:rPr>
              <a:t>. Принцип сохранения оптимизма и эмоционального равновесия. </a:t>
            </a:r>
            <a:r>
              <a:rPr lang="ru-RU" sz="2200" dirty="0">
                <a:latin typeface="Times New Roman" pitchFamily="18" charset="0"/>
                <a:cs typeface="Times New Roman" pitchFamily="18" charset="0"/>
              </a:rPr>
              <a:t>Рекомендуется следить за самооценкой, добиваясь правильного восприятия собственного Я.</a:t>
            </a:r>
          </a:p>
          <a:p>
            <a:pPr algn="just"/>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     </a:t>
            </a:r>
            <a:r>
              <a:rPr lang="ru-RU" sz="2200" b="1" u="sng" dirty="0" smtClean="0">
                <a:solidFill>
                  <a:schemeClr val="accent2">
                    <a:lumMod val="75000"/>
                  </a:schemeClr>
                </a:solidFill>
                <a:latin typeface="Times New Roman" pitchFamily="18" charset="0"/>
                <a:cs typeface="Times New Roman" pitchFamily="18" charset="0"/>
              </a:rPr>
              <a:t>4</a:t>
            </a:r>
            <a:r>
              <a:rPr lang="ru-RU" sz="2200" b="1" u="sng" dirty="0">
                <a:solidFill>
                  <a:schemeClr val="accent2">
                    <a:lumMod val="75000"/>
                  </a:schemeClr>
                </a:solidFill>
                <a:latin typeface="Times New Roman" pitchFamily="18" charset="0"/>
                <a:cs typeface="Times New Roman" pitchFamily="18" charset="0"/>
              </a:rPr>
              <a:t>. Принцип укрепления позитивных социальных контактов с окружающими</a:t>
            </a:r>
            <a:r>
              <a:rPr lang="ru-RU" sz="2200" dirty="0">
                <a:latin typeface="Times New Roman" pitchFamily="18" charset="0"/>
                <a:cs typeface="Times New Roman" pitchFamily="18" charset="0"/>
              </a:rPr>
              <a:t>. Эффективны меры по укреплению семьи, правильное сексуальное воспитание детей. При этом лучше отдать предпочтение неагрессивным методам воспитания, а также оградить детей от просмотра телепередач, содержащих сцены насилия. </a:t>
            </a:r>
          </a:p>
          <a:p>
            <a:pPr algn="just"/>
            <a:r>
              <a:rPr lang="ru-RU" sz="2200" b="1" dirty="0" smtClean="0">
                <a:solidFill>
                  <a:schemeClr val="accent2">
                    <a:lumMod val="75000"/>
                  </a:schemeClr>
                </a:solidFill>
                <a:latin typeface="Times New Roman" pitchFamily="18" charset="0"/>
                <a:cs typeface="Times New Roman" pitchFamily="18" charset="0"/>
              </a:rPr>
              <a:t>      </a:t>
            </a:r>
            <a:r>
              <a:rPr lang="ru-RU" sz="2200" b="1" u="sng" dirty="0" smtClean="0">
                <a:solidFill>
                  <a:schemeClr val="accent2">
                    <a:lumMod val="75000"/>
                  </a:schemeClr>
                </a:solidFill>
                <a:latin typeface="Times New Roman" pitchFamily="18" charset="0"/>
                <a:cs typeface="Times New Roman" pitchFamily="18" charset="0"/>
              </a:rPr>
              <a:t>5</a:t>
            </a:r>
            <a:r>
              <a:rPr lang="ru-RU" sz="2200" b="1" u="sng" dirty="0">
                <a:solidFill>
                  <a:schemeClr val="accent2">
                    <a:lumMod val="75000"/>
                  </a:schemeClr>
                </a:solidFill>
                <a:latin typeface="Times New Roman" pitchFamily="18" charset="0"/>
                <a:cs typeface="Times New Roman" pitchFamily="18" charset="0"/>
              </a:rPr>
              <a:t>. Принцип повышения социального статуса.</a:t>
            </a:r>
            <a:r>
              <a:rPr lang="ru-RU" sz="2200" dirty="0">
                <a:latin typeface="Times New Roman" pitchFamily="18" charset="0"/>
                <a:cs typeface="Times New Roman" pitchFamily="18" charset="0"/>
              </a:rPr>
              <a:t> Это увеличивает продолжительность жизни, так как у человека появляется чувство удовлетворенности жизнью</a:t>
            </a:r>
            <a:r>
              <a:rPr lang="ru-RU" sz="2200"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grpSp>
        <p:nvGrpSpPr>
          <p:cNvPr id="3" name="Google Shape;241;p25"/>
          <p:cNvGrpSpPr/>
          <p:nvPr/>
        </p:nvGrpSpPr>
        <p:grpSpPr>
          <a:xfrm>
            <a:off x="3175" y="0"/>
            <a:ext cx="10077450" cy="712787"/>
            <a:chOff x="0" y="135"/>
            <a:chExt cx="6348" cy="449"/>
          </a:xfrm>
        </p:grpSpPr>
        <p:pic>
          <p:nvPicPr>
            <p:cNvPr id="4"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5"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6"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106498" name="Picture 2" descr="Ученые: Оптимизм снижает риск смерти от 5 видов болезней — Российская газета"/>
          <p:cNvPicPr>
            <a:picLocks noChangeAspect="1" noChangeArrowheads="1"/>
          </p:cNvPicPr>
          <p:nvPr/>
        </p:nvPicPr>
        <p:blipFill>
          <a:blip r:embed="rId5"/>
          <a:srcRect/>
          <a:stretch>
            <a:fillRect/>
          </a:stretch>
        </p:blipFill>
        <p:spPr bwMode="auto">
          <a:xfrm>
            <a:off x="3200400" y="4919008"/>
            <a:ext cx="3598182" cy="23959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340694" y="1136074"/>
            <a:ext cx="9287826" cy="3487321"/>
          </a:xfrm>
          <a:prstGeom prst="rect">
            <a:avLst/>
          </a:prstGeom>
          <a:noFill/>
          <a:ln w="9525">
            <a:noFill/>
            <a:miter lim="800000"/>
            <a:headEnd/>
            <a:tailEnd/>
          </a:ln>
        </p:spPr>
        <p:txBody>
          <a:bodyPr lIns="100794" tIns="50397" rIns="100794" bIns="50397">
            <a:spAutoFit/>
          </a:bodyPr>
          <a:lstStyle/>
          <a:p>
            <a:pPr algn="just"/>
            <a:r>
              <a:rPr lang="ru-RU" sz="2200" dirty="0" smtClean="0">
                <a:latin typeface="Times New Roman" pitchFamily="18" charset="0"/>
                <a:cs typeface="Times New Roman" pitchFamily="18" charset="0"/>
              </a:rPr>
              <a:t>    </a:t>
            </a:r>
            <a:r>
              <a:rPr lang="ru-RU" sz="2200" b="1" u="sng" dirty="0" smtClean="0">
                <a:solidFill>
                  <a:schemeClr val="accent2">
                    <a:lumMod val="75000"/>
                  </a:schemeClr>
                </a:solidFill>
                <a:latin typeface="Times New Roman" pitchFamily="18" charset="0"/>
                <a:cs typeface="Times New Roman" pitchFamily="18" charset="0"/>
              </a:rPr>
              <a:t>6</a:t>
            </a:r>
            <a:r>
              <a:rPr lang="ru-RU" sz="2200" b="1" u="sng" dirty="0">
                <a:solidFill>
                  <a:schemeClr val="accent2">
                    <a:lumMod val="75000"/>
                  </a:schemeClr>
                </a:solidFill>
                <a:latin typeface="Times New Roman" pitchFamily="18" charset="0"/>
                <a:cs typeface="Times New Roman" pitchFamily="18" charset="0"/>
              </a:rPr>
              <a:t>. Принцип совершения добрых дел</a:t>
            </a:r>
            <a:r>
              <a:rPr lang="ru-RU" sz="2200" dirty="0">
                <a:latin typeface="Times New Roman" pitchFamily="18" charset="0"/>
                <a:cs typeface="Times New Roman" pitchFamily="18" charset="0"/>
              </a:rPr>
              <a:t>. Чтобы быть здоровым, надо духовно совершенствоваться, стремиться совершать хорошие поступки.</a:t>
            </a:r>
          </a:p>
          <a:p>
            <a:pPr algn="just"/>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    </a:t>
            </a:r>
            <a:r>
              <a:rPr lang="ru-RU" sz="2200" b="1" u="sng" dirty="0" smtClean="0">
                <a:solidFill>
                  <a:schemeClr val="accent2">
                    <a:lumMod val="75000"/>
                  </a:schemeClr>
                </a:solidFill>
                <a:latin typeface="Times New Roman" pitchFamily="18" charset="0"/>
                <a:cs typeface="Times New Roman" pitchFamily="18" charset="0"/>
              </a:rPr>
              <a:t>7</a:t>
            </a:r>
            <a:r>
              <a:rPr lang="ru-RU" sz="2200" b="1" u="sng" dirty="0">
                <a:solidFill>
                  <a:schemeClr val="accent2">
                    <a:lumMod val="75000"/>
                  </a:schemeClr>
                </a:solidFill>
                <a:latin typeface="Times New Roman" pitchFamily="18" charset="0"/>
                <a:cs typeface="Times New Roman" pitchFamily="18" charset="0"/>
              </a:rPr>
              <a:t>. Принцип разумности желаний. </a:t>
            </a:r>
            <a:r>
              <a:rPr lang="ru-RU" sz="2200" dirty="0">
                <a:latin typeface="Times New Roman" pitchFamily="18" charset="0"/>
                <a:cs typeface="Times New Roman" pitchFamily="18" charset="0"/>
              </a:rPr>
              <a:t>Неосуществимые желания вызывают фрустрацию, порождают печаль или агрессию. Поэтому правильное формирование педагогами потребностей молодого поколения - залог его здоровья. </a:t>
            </a:r>
          </a:p>
          <a:p>
            <a:pPr algn="just"/>
            <a:r>
              <a:rPr lang="ru-RU" sz="2200" b="1" dirty="0" smtClean="0">
                <a:latin typeface="Times New Roman" pitchFamily="18" charset="0"/>
                <a:cs typeface="Times New Roman" pitchFamily="18" charset="0"/>
              </a:rPr>
              <a:t>     </a:t>
            </a:r>
            <a:r>
              <a:rPr lang="ru-RU" sz="2200" b="1" dirty="0" smtClean="0">
                <a:solidFill>
                  <a:schemeClr val="accent2">
                    <a:lumMod val="75000"/>
                  </a:schemeClr>
                </a:solidFill>
                <a:latin typeface="Times New Roman" pitchFamily="18" charset="0"/>
                <a:cs typeface="Times New Roman" pitchFamily="18" charset="0"/>
              </a:rPr>
              <a:t>Таким </a:t>
            </a:r>
            <a:r>
              <a:rPr lang="ru-RU" sz="2200" b="1" dirty="0">
                <a:solidFill>
                  <a:schemeClr val="accent2">
                    <a:lumMod val="75000"/>
                  </a:schemeClr>
                </a:solidFill>
                <a:latin typeface="Times New Roman" pitchFamily="18" charset="0"/>
                <a:cs typeface="Times New Roman" pitchFamily="18" charset="0"/>
              </a:rPr>
              <a:t>образом, </a:t>
            </a:r>
            <a:r>
              <a:rPr lang="ru-RU" sz="2200" dirty="0">
                <a:latin typeface="Times New Roman" pitchFamily="18" charset="0"/>
                <a:cs typeface="Times New Roman" pitchFamily="18" charset="0"/>
              </a:rPr>
              <a:t>чтобы оставаться здоровым человеком, следует не только тщательно следить за своим физическим состоянием, проводить профилактику, вести здоровый образ жизни, но стараться поддерживать душевное равновесие, следить за эмоциональным состоянием.</a:t>
            </a:r>
          </a:p>
        </p:txBody>
      </p:sp>
      <p:grpSp>
        <p:nvGrpSpPr>
          <p:cNvPr id="4" name="Google Shape;241;p25"/>
          <p:cNvGrpSpPr/>
          <p:nvPr/>
        </p:nvGrpSpPr>
        <p:grpSpPr>
          <a:xfrm>
            <a:off x="3175" y="0"/>
            <a:ext cx="10077450" cy="712787"/>
            <a:chOff x="0" y="135"/>
            <a:chExt cx="6348" cy="449"/>
          </a:xfrm>
        </p:grpSpPr>
        <p:pic>
          <p:nvPicPr>
            <p:cNvPr id="5"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6"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7"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pic>
        <p:nvPicPr>
          <p:cNvPr id="41986" name="Picture 2" descr="ЩедрыйВторник: главное, делать добрые дела не молча, а вслух! |  Милосердие.ru"/>
          <p:cNvPicPr>
            <a:picLocks noChangeAspect="1" noChangeArrowheads="1"/>
          </p:cNvPicPr>
          <p:nvPr/>
        </p:nvPicPr>
        <p:blipFill>
          <a:blip r:embed="rId5"/>
          <a:srcRect/>
          <a:stretch>
            <a:fillRect/>
          </a:stretch>
        </p:blipFill>
        <p:spPr bwMode="auto">
          <a:xfrm>
            <a:off x="3412672" y="4844750"/>
            <a:ext cx="3021239" cy="24699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grpSp>
        <p:nvGrpSpPr>
          <p:cNvPr id="3" name="Google Shape;241;p25"/>
          <p:cNvGrpSpPr/>
          <p:nvPr/>
        </p:nvGrpSpPr>
        <p:grpSpPr>
          <a:xfrm>
            <a:off x="3175" y="0"/>
            <a:ext cx="10077450" cy="712787"/>
            <a:chOff x="0" y="135"/>
            <a:chExt cx="6348" cy="449"/>
          </a:xfrm>
        </p:grpSpPr>
        <p:pic>
          <p:nvPicPr>
            <p:cNvPr id="4"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5"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6"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7" name="Прямоугольник 6"/>
          <p:cNvSpPr/>
          <p:nvPr/>
        </p:nvSpPr>
        <p:spPr>
          <a:xfrm>
            <a:off x="489857" y="979715"/>
            <a:ext cx="8866413" cy="3785652"/>
          </a:xfrm>
          <a:prstGeom prst="rect">
            <a:avLst/>
          </a:prstGeom>
        </p:spPr>
        <p:txBody>
          <a:bodyPr wrap="square">
            <a:spAutoFit/>
          </a:bodyPr>
          <a:lstStyle/>
          <a:p>
            <a:pPr algn="ctr"/>
            <a:r>
              <a:rPr lang="ru-RU" sz="3100" b="1" dirty="0" smtClean="0">
                <a:solidFill>
                  <a:srgbClr val="C00000"/>
                </a:solidFill>
                <a:latin typeface="Times New Roman" pitchFamily="18" charset="0"/>
                <a:cs typeface="Times New Roman" pitchFamily="18" charset="0"/>
              </a:rPr>
              <a:t>Несколько советов для тех, кто хочет сохранить физическое, психическое и духовное здоровье</a:t>
            </a:r>
          </a:p>
          <a:p>
            <a:endParaRPr lang="ru-RU" sz="1000" dirty="0" smtClean="0">
              <a:latin typeface="inherit"/>
            </a:endParaRPr>
          </a:p>
          <a:p>
            <a:pPr>
              <a:buFont typeface="Wingdings" pitchFamily="2" charset="2"/>
              <a:buChar char="Ø"/>
            </a:pPr>
            <a:r>
              <a:rPr lang="ru-RU" sz="2400" dirty="0" smtClean="0">
                <a:latin typeface="Times New Roman" pitchFamily="18" charset="0"/>
                <a:cs typeface="Times New Roman" pitchFamily="18" charset="0"/>
              </a:rPr>
              <a:t>определите, что Ваш стиль – здоровый образ жизни и четко его придерживайтесь;</a:t>
            </a:r>
          </a:p>
          <a:p>
            <a:pPr>
              <a:buFont typeface="Wingdings" pitchFamily="2" charset="2"/>
              <a:buChar char="Ø"/>
            </a:pPr>
            <a:r>
              <a:rPr lang="ru-RU" sz="2400" dirty="0" smtClean="0">
                <a:latin typeface="Times New Roman" pitchFamily="18" charset="0"/>
                <a:cs typeface="Times New Roman" pitchFamily="18" charset="0"/>
              </a:rPr>
              <a:t> берегите здоровье с юных лет, существует много болезней, которые выявляются с возрастом, хотя их корни в детстве; </a:t>
            </a:r>
          </a:p>
          <a:p>
            <a:pPr>
              <a:buFont typeface="Wingdings" pitchFamily="2" charset="2"/>
              <a:buChar char="Ø"/>
            </a:pPr>
            <a:r>
              <a:rPr lang="ru-RU" sz="2400" dirty="0" smtClean="0">
                <a:latin typeface="Times New Roman" pitchFamily="18" charset="0"/>
                <a:cs typeface="Times New Roman" pitchFamily="18" charset="0"/>
              </a:rPr>
              <a:t>при существенных недомоганиях начинайте периодически проходить медосмотры;</a:t>
            </a:r>
          </a:p>
          <a:p>
            <a:pPr>
              <a:buFont typeface="Wingdings" pitchFamily="2" charset="2"/>
              <a:buChar char="Ø"/>
            </a:pPr>
            <a:r>
              <a:rPr lang="ru-RU" sz="2400" dirty="0" smtClean="0">
                <a:latin typeface="Times New Roman" pitchFamily="18" charset="0"/>
                <a:cs typeface="Times New Roman" pitchFamily="18" charset="0"/>
              </a:rPr>
              <a:t> будьте умеренными во всем; </a:t>
            </a:r>
            <a:endParaRPr lang="ru-RU" sz="2400" dirty="0">
              <a:latin typeface="Times New Roman" pitchFamily="18" charset="0"/>
              <a:cs typeface="Times New Roman" pitchFamily="18" charset="0"/>
            </a:endParaRPr>
          </a:p>
        </p:txBody>
      </p:sp>
      <p:pic>
        <p:nvPicPr>
          <p:cNvPr id="39938" name="Picture 2" descr="Дистанционное обучение, ГБОУ Школа &quot;Тропарево&quot;, Москва"/>
          <p:cNvPicPr>
            <a:picLocks noChangeAspect="1" noChangeArrowheads="1"/>
          </p:cNvPicPr>
          <p:nvPr/>
        </p:nvPicPr>
        <p:blipFill>
          <a:blip r:embed="rId5"/>
          <a:srcRect/>
          <a:stretch>
            <a:fillRect/>
          </a:stretch>
        </p:blipFill>
        <p:spPr bwMode="auto">
          <a:xfrm>
            <a:off x="4744357" y="4114800"/>
            <a:ext cx="3444875" cy="3444875"/>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grpSp>
        <p:nvGrpSpPr>
          <p:cNvPr id="3" name="Google Shape;241;p25"/>
          <p:cNvGrpSpPr/>
          <p:nvPr/>
        </p:nvGrpSpPr>
        <p:grpSpPr>
          <a:xfrm>
            <a:off x="3175" y="0"/>
            <a:ext cx="10077450" cy="712787"/>
            <a:chOff x="0" y="135"/>
            <a:chExt cx="6348" cy="449"/>
          </a:xfrm>
        </p:grpSpPr>
        <p:pic>
          <p:nvPicPr>
            <p:cNvPr id="4"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5"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6"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7" name="Прямоугольник 6"/>
          <p:cNvSpPr/>
          <p:nvPr/>
        </p:nvSpPr>
        <p:spPr>
          <a:xfrm>
            <a:off x="555171" y="945593"/>
            <a:ext cx="8752115" cy="4154984"/>
          </a:xfrm>
          <a:prstGeom prst="rect">
            <a:avLst/>
          </a:prstGeom>
        </p:spPr>
        <p:txBody>
          <a:bodyPr wrap="square">
            <a:spAutoFit/>
          </a:bodyPr>
          <a:lstStyle/>
          <a:p>
            <a:pPr algn="just">
              <a:buFont typeface="Wingdings" pitchFamily="2" charset="2"/>
              <a:buChar char="Ø"/>
            </a:pPr>
            <a:r>
              <a:rPr lang="ru-RU" sz="2400" dirty="0" smtClean="0">
                <a:latin typeface="Times New Roman" pitchFamily="18" charset="0"/>
                <a:cs typeface="Times New Roman" pitchFamily="18" charset="0"/>
              </a:rPr>
              <a:t>не полнейте, чтобы не затруднять работу всего организма, убыстряя процесс старения; </a:t>
            </a:r>
          </a:p>
          <a:p>
            <a:pPr algn="just">
              <a:buFont typeface="Wingdings" pitchFamily="2" charset="2"/>
              <a:buChar char="Ø"/>
            </a:pPr>
            <a:r>
              <a:rPr lang="ru-RU" sz="2400" dirty="0" smtClean="0">
                <a:latin typeface="Times New Roman" pitchFamily="18" charset="0"/>
                <a:cs typeface="Times New Roman" pitchFamily="18" charset="0"/>
              </a:rPr>
              <a:t>будьте всегда доброжелательны, спокойны и рассудительны, раздражительность и суета наносят вред сердцу и нервной системе;</a:t>
            </a:r>
          </a:p>
          <a:p>
            <a:pPr algn="just">
              <a:buFont typeface="Wingdings" pitchFamily="2" charset="2"/>
              <a:buChar char="Ø"/>
            </a:pPr>
            <a:r>
              <a:rPr lang="ru-RU" sz="2400" dirty="0" smtClean="0">
                <a:latin typeface="Times New Roman" pitchFamily="18" charset="0"/>
                <a:cs typeface="Times New Roman" pitchFamily="18" charset="0"/>
              </a:rPr>
              <a:t> не держите зла, чаще улыбайтесь, улыбка помогает снять напряжение; </a:t>
            </a:r>
          </a:p>
          <a:p>
            <a:pPr algn="just">
              <a:buFont typeface="Wingdings" pitchFamily="2" charset="2"/>
              <a:buChar char="Ø"/>
            </a:pPr>
            <a:r>
              <a:rPr lang="ru-RU" sz="2400" dirty="0" smtClean="0">
                <a:latin typeface="Times New Roman" pitchFamily="18" charset="0"/>
                <a:cs typeface="Times New Roman" pitchFamily="18" charset="0"/>
              </a:rPr>
              <a:t>любите близких, они ваша главная ценность в жизни;</a:t>
            </a:r>
          </a:p>
          <a:p>
            <a:pPr algn="just">
              <a:buFont typeface="Wingdings" pitchFamily="2" charset="2"/>
              <a:buChar char="Ø"/>
            </a:pPr>
            <a:r>
              <a:rPr lang="ru-RU" sz="2400" dirty="0" smtClean="0">
                <a:latin typeface="Times New Roman" pitchFamily="18" charset="0"/>
                <a:cs typeface="Times New Roman" pitchFamily="18" charset="0"/>
              </a:rPr>
              <a:t> выберете такой вид трудовой деятельности, который Вам интересен и приносит не только материальное, но и моральное удовлетворение;</a:t>
            </a:r>
          </a:p>
        </p:txBody>
      </p:sp>
      <p:pic>
        <p:nvPicPr>
          <p:cNvPr id="108546" name="Picture 2" descr="Республиканская акция «Молодежь за здоровый образ жизни» | Министерство  образования и молодежной политики Чувашской Республики"/>
          <p:cNvPicPr>
            <a:picLocks noChangeAspect="1" noChangeArrowheads="1"/>
          </p:cNvPicPr>
          <p:nvPr/>
        </p:nvPicPr>
        <p:blipFill>
          <a:blip r:embed="rId5"/>
          <a:srcRect/>
          <a:stretch>
            <a:fillRect/>
          </a:stretch>
        </p:blipFill>
        <p:spPr bwMode="auto">
          <a:xfrm>
            <a:off x="4000500" y="4864888"/>
            <a:ext cx="3773714" cy="269478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357022" y="684221"/>
            <a:ext cx="9128566" cy="378777"/>
          </a:xfrm>
          <a:prstGeom prst="rect">
            <a:avLst/>
          </a:prstGeom>
          <a:noFill/>
          <a:ln w="9525">
            <a:noFill/>
            <a:miter lim="800000"/>
            <a:headEnd/>
            <a:tailEnd/>
          </a:ln>
        </p:spPr>
        <p:txBody>
          <a:bodyPr lIns="100794" tIns="50397" rIns="100794" bIns="50397">
            <a:spAutoFit/>
          </a:bodyPr>
          <a:lstStyle/>
          <a:p>
            <a:pPr>
              <a:spcBef>
                <a:spcPct val="50000"/>
              </a:spcBef>
            </a:pPr>
            <a:endParaRPr lang="ru-RU"/>
          </a:p>
        </p:txBody>
      </p:sp>
      <p:sp>
        <p:nvSpPr>
          <p:cNvPr id="6147" name="Text Box 3"/>
          <p:cNvSpPr txBox="1">
            <a:spLocks noChangeArrowheads="1"/>
          </p:cNvSpPr>
          <p:nvPr/>
        </p:nvSpPr>
        <p:spPr bwMode="auto">
          <a:xfrm>
            <a:off x="2166606" y="548246"/>
            <a:ext cx="5161069" cy="578832"/>
          </a:xfrm>
          <a:prstGeom prst="rect">
            <a:avLst/>
          </a:prstGeom>
          <a:noFill/>
          <a:ln w="9525">
            <a:noFill/>
            <a:miter lim="800000"/>
            <a:headEnd/>
            <a:tailEnd/>
          </a:ln>
        </p:spPr>
        <p:txBody>
          <a:bodyPr lIns="100794" tIns="50397" rIns="100794" bIns="50397">
            <a:spAutoFit/>
          </a:bodyPr>
          <a:lstStyle/>
          <a:p>
            <a:pPr>
              <a:spcBef>
                <a:spcPct val="50000"/>
              </a:spcBef>
            </a:pPr>
            <a:r>
              <a:rPr lang="ru-RU" sz="3100" b="1" i="1" dirty="0">
                <a:latin typeface="Times New Roman" pitchFamily="18" charset="0"/>
                <a:cs typeface="Times New Roman" pitchFamily="18" charset="0"/>
              </a:rPr>
              <a:t>Результаты:</a:t>
            </a:r>
          </a:p>
        </p:txBody>
      </p:sp>
      <p:sp>
        <p:nvSpPr>
          <p:cNvPr id="6148" name="Text Box 4"/>
          <p:cNvSpPr txBox="1">
            <a:spLocks noChangeArrowheads="1"/>
          </p:cNvSpPr>
          <p:nvPr/>
        </p:nvSpPr>
        <p:spPr bwMode="auto">
          <a:xfrm>
            <a:off x="373350" y="1300664"/>
            <a:ext cx="8969307" cy="1302107"/>
          </a:xfrm>
          <a:prstGeom prst="rect">
            <a:avLst/>
          </a:prstGeom>
          <a:noFill/>
          <a:ln w="9525">
            <a:noFill/>
            <a:miter lim="800000"/>
            <a:headEnd/>
            <a:tailEnd/>
          </a:ln>
        </p:spPr>
        <p:txBody>
          <a:bodyPr lIns="100794" tIns="50397" rIns="100794" bIns="50397">
            <a:spAutoFit/>
          </a:bodyPr>
          <a:lstStyle/>
          <a:p>
            <a:pPr algn="just">
              <a:spcBef>
                <a:spcPct val="50000"/>
              </a:spcBef>
            </a:pPr>
            <a:r>
              <a:rPr lang="ru-RU" sz="2600" b="1" dirty="0">
                <a:latin typeface="Times New Roman" pitchFamily="18" charset="0"/>
                <a:cs typeface="Times New Roman" pitchFamily="18" charset="0"/>
              </a:rPr>
              <a:t>1-2 балла.</a:t>
            </a:r>
            <a:r>
              <a:rPr lang="ru-RU" sz="2600" dirty="0">
                <a:latin typeface="Times New Roman" pitchFamily="18" charset="0"/>
                <a:cs typeface="Times New Roman" pitchFamily="18" charset="0"/>
              </a:rPr>
              <a:t> </a:t>
            </a:r>
            <a:r>
              <a:rPr lang="ru-RU" sz="2600" i="1" dirty="0">
                <a:latin typeface="Times New Roman" pitchFamily="18" charset="0"/>
                <a:cs typeface="Times New Roman" pitchFamily="18" charset="0"/>
              </a:rPr>
              <a:t>Несмотря на некоторые признаки ухудшения здоровья, вы в хорошей форме. Ни в коем случае не оставляйте усилий по сохранению своего </a:t>
            </a:r>
            <a:r>
              <a:rPr lang="ru-RU" sz="2600" i="1" dirty="0" smtClean="0">
                <a:latin typeface="Times New Roman" pitchFamily="18" charset="0"/>
                <a:cs typeface="Times New Roman" pitchFamily="18" charset="0"/>
              </a:rPr>
              <a:t>самочувствия</a:t>
            </a:r>
            <a:endParaRPr lang="ru-RU" sz="2600" i="1" dirty="0">
              <a:latin typeface="Times New Roman" pitchFamily="18" charset="0"/>
              <a:cs typeface="Times New Roman" pitchFamily="18" charset="0"/>
            </a:endParaRPr>
          </a:p>
        </p:txBody>
      </p:sp>
      <p:sp>
        <p:nvSpPr>
          <p:cNvPr id="6149" name="Text Box 5"/>
          <p:cNvSpPr txBox="1">
            <a:spLocks noChangeArrowheads="1"/>
          </p:cNvSpPr>
          <p:nvPr/>
        </p:nvSpPr>
        <p:spPr bwMode="auto">
          <a:xfrm>
            <a:off x="389679" y="2844206"/>
            <a:ext cx="8890551" cy="1302107"/>
          </a:xfrm>
          <a:prstGeom prst="rect">
            <a:avLst/>
          </a:prstGeom>
          <a:noFill/>
          <a:ln w="9525">
            <a:noFill/>
            <a:miter lim="800000"/>
            <a:headEnd/>
            <a:tailEnd/>
          </a:ln>
        </p:spPr>
        <p:txBody>
          <a:bodyPr lIns="100794" tIns="50397" rIns="100794" bIns="50397">
            <a:spAutoFit/>
          </a:bodyPr>
          <a:lstStyle/>
          <a:p>
            <a:pPr algn="just">
              <a:spcBef>
                <a:spcPct val="50000"/>
              </a:spcBef>
            </a:pPr>
            <a:r>
              <a:rPr lang="ru-RU" sz="2600" b="1" dirty="0">
                <a:latin typeface="Times New Roman" pitchFamily="18" charset="0"/>
                <a:cs typeface="Times New Roman" pitchFamily="18" charset="0"/>
              </a:rPr>
              <a:t>3-6 баллов.</a:t>
            </a:r>
            <a:r>
              <a:rPr lang="ru-RU" sz="2600" dirty="0">
                <a:latin typeface="Times New Roman" pitchFamily="18" charset="0"/>
                <a:cs typeface="Times New Roman" pitchFamily="18" charset="0"/>
              </a:rPr>
              <a:t> </a:t>
            </a:r>
            <a:r>
              <a:rPr lang="ru-RU" sz="2600" i="1" dirty="0">
                <a:latin typeface="Times New Roman" pitchFamily="18" charset="0"/>
                <a:cs typeface="Times New Roman" pitchFamily="18" charset="0"/>
              </a:rPr>
              <a:t>Ваше отношение к своему здоровью трудно назвать нормальным, уже чувствуется, что вы его расстроили довольно </a:t>
            </a:r>
            <a:r>
              <a:rPr lang="ru-RU" sz="2600" i="1" dirty="0" smtClean="0">
                <a:latin typeface="Times New Roman" pitchFamily="18" charset="0"/>
                <a:cs typeface="Times New Roman" pitchFamily="18" charset="0"/>
              </a:rPr>
              <a:t>основательно</a:t>
            </a:r>
            <a:endParaRPr lang="ru-RU" sz="2600" i="1" dirty="0">
              <a:latin typeface="Times New Roman" pitchFamily="18" charset="0"/>
              <a:cs typeface="Times New Roman" pitchFamily="18" charset="0"/>
            </a:endParaRPr>
          </a:p>
        </p:txBody>
      </p:sp>
      <p:sp>
        <p:nvSpPr>
          <p:cNvPr id="6150" name="Text Box 6"/>
          <p:cNvSpPr txBox="1">
            <a:spLocks noChangeArrowheads="1"/>
          </p:cNvSpPr>
          <p:nvPr/>
        </p:nvSpPr>
        <p:spPr bwMode="auto">
          <a:xfrm>
            <a:off x="419449" y="4412165"/>
            <a:ext cx="8890551" cy="1702216"/>
          </a:xfrm>
          <a:prstGeom prst="rect">
            <a:avLst/>
          </a:prstGeom>
          <a:noFill/>
          <a:ln w="9525">
            <a:noFill/>
            <a:miter lim="800000"/>
            <a:headEnd/>
            <a:tailEnd/>
          </a:ln>
        </p:spPr>
        <p:txBody>
          <a:bodyPr lIns="100794" tIns="50397" rIns="100794" bIns="50397">
            <a:spAutoFit/>
          </a:bodyPr>
          <a:lstStyle/>
          <a:p>
            <a:pPr algn="just">
              <a:spcBef>
                <a:spcPct val="50000"/>
              </a:spcBef>
            </a:pPr>
            <a:r>
              <a:rPr lang="ru-RU" sz="2600" b="1" dirty="0">
                <a:latin typeface="Times New Roman" pitchFamily="18" charset="0"/>
                <a:cs typeface="Times New Roman" pitchFamily="18" charset="0"/>
              </a:rPr>
              <a:t>7-10 баллов.</a:t>
            </a:r>
            <a:r>
              <a:rPr lang="ru-RU" sz="2600" dirty="0">
                <a:latin typeface="Times New Roman" pitchFamily="18" charset="0"/>
                <a:cs typeface="Times New Roman" pitchFamily="18" charset="0"/>
              </a:rPr>
              <a:t> </a:t>
            </a:r>
            <a:r>
              <a:rPr lang="ru-RU" sz="2600" i="1" dirty="0">
                <a:latin typeface="Times New Roman" pitchFamily="18" charset="0"/>
                <a:cs typeface="Times New Roman" pitchFamily="18" charset="0"/>
              </a:rPr>
              <a:t>Как вы умудрились довести себя до такой степени? Удивительно, что вы еще в состоянии ходить и учиться. Вам немедленно нужно менять свои привычки, иначе…</a:t>
            </a:r>
          </a:p>
        </p:txBody>
      </p:sp>
      <p:sp>
        <p:nvSpPr>
          <p:cNvPr id="7" name="Text Box 6"/>
          <p:cNvSpPr txBox="1">
            <a:spLocks noChangeArrowheads="1"/>
          </p:cNvSpPr>
          <p:nvPr/>
        </p:nvSpPr>
        <p:spPr bwMode="auto">
          <a:xfrm>
            <a:off x="604506" y="6328051"/>
            <a:ext cx="8890551" cy="532666"/>
          </a:xfrm>
          <a:prstGeom prst="rect">
            <a:avLst/>
          </a:prstGeom>
          <a:noFill/>
          <a:ln w="9525">
            <a:noFill/>
            <a:miter lim="800000"/>
            <a:headEnd/>
            <a:tailEnd/>
          </a:ln>
        </p:spPr>
        <p:txBody>
          <a:bodyPr wrap="square" lIns="100794" tIns="50397" rIns="100794" bIns="50397">
            <a:spAutoFit/>
          </a:bodyPr>
          <a:lstStyle/>
          <a:p>
            <a:pPr algn="ctr">
              <a:spcBef>
                <a:spcPct val="50000"/>
              </a:spcBef>
            </a:pPr>
            <a:r>
              <a:rPr lang="ru-RU" sz="2800" b="1" i="1" dirty="0" smtClean="0">
                <a:latin typeface="Times New Roman" pitchFamily="18" charset="0"/>
                <a:cs typeface="Times New Roman" pitchFamily="18" charset="0"/>
              </a:rPr>
              <a:t>А теперь давайте улучшать наши результаты!</a:t>
            </a:r>
            <a:endParaRPr lang="ru-RU" sz="2800" b="1" i="1" dirty="0">
              <a:latin typeface="Times New Roman" pitchFamily="18" charset="0"/>
              <a:cs typeface="Times New Roman" pitchFamily="18" charset="0"/>
            </a:endParaRPr>
          </a:p>
        </p:txBody>
      </p:sp>
      <p:grpSp>
        <p:nvGrpSpPr>
          <p:cNvPr id="8" name="Google Shape;117;p16"/>
          <p:cNvGrpSpPr/>
          <p:nvPr/>
        </p:nvGrpSpPr>
        <p:grpSpPr>
          <a:xfrm>
            <a:off x="0" y="0"/>
            <a:ext cx="10077450" cy="569459"/>
            <a:chOff x="0" y="135"/>
            <a:chExt cx="6348" cy="449"/>
          </a:xfrm>
        </p:grpSpPr>
        <p:pic>
          <p:nvPicPr>
            <p:cNvPr id="9" name="Google Shape;118;p16"/>
            <p:cNvPicPr preferRelativeResize="0"/>
            <p:nvPr/>
          </p:nvPicPr>
          <p:blipFill rotWithShape="1">
            <a:blip r:embed="rId3">
              <a:alphaModFix/>
            </a:blip>
            <a:srcRect/>
            <a:stretch/>
          </p:blipFill>
          <p:spPr>
            <a:xfrm>
              <a:off x="0" y="135"/>
              <a:ext cx="6348" cy="449"/>
            </a:xfrm>
            <a:prstGeom prst="rect">
              <a:avLst/>
            </a:prstGeom>
            <a:noFill/>
            <a:ln>
              <a:noFill/>
            </a:ln>
          </p:spPr>
        </p:pic>
        <p:sp>
          <p:nvSpPr>
            <p:cNvPr id="10"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1" name="Google Shape;120;p16"/>
          <p:cNvPicPr preferRelativeResize="0"/>
          <p:nvPr/>
        </p:nvPicPr>
        <p:blipFill rotWithShape="1">
          <a:blip r:embed="rId4">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grpSp>
        <p:nvGrpSpPr>
          <p:cNvPr id="3" name="Google Shape;241;p25"/>
          <p:cNvGrpSpPr/>
          <p:nvPr/>
        </p:nvGrpSpPr>
        <p:grpSpPr>
          <a:xfrm>
            <a:off x="3175" y="0"/>
            <a:ext cx="10077450" cy="712787"/>
            <a:chOff x="0" y="135"/>
            <a:chExt cx="6348" cy="449"/>
          </a:xfrm>
        </p:grpSpPr>
        <p:pic>
          <p:nvPicPr>
            <p:cNvPr id="4" name="Google Shape;242;p25"/>
            <p:cNvPicPr preferRelativeResize="0"/>
            <p:nvPr/>
          </p:nvPicPr>
          <p:blipFill rotWithShape="1">
            <a:blip r:embed="rId3">
              <a:alphaModFix/>
            </a:blip>
            <a:srcRect/>
            <a:stretch/>
          </p:blipFill>
          <p:spPr>
            <a:xfrm>
              <a:off x="0" y="135"/>
              <a:ext cx="6348" cy="449"/>
            </a:xfrm>
            <a:prstGeom prst="rect">
              <a:avLst/>
            </a:prstGeom>
            <a:noFill/>
            <a:ln>
              <a:noFill/>
            </a:ln>
          </p:spPr>
        </p:pic>
        <p:sp>
          <p:nvSpPr>
            <p:cNvPr id="5" name="Google Shape;243;p25"/>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6" name="Google Shape;172;p20"/>
          <p:cNvPicPr preferRelativeResize="0"/>
          <p:nvPr/>
        </p:nvPicPr>
        <p:blipFill rotWithShape="1">
          <a:blip r:embed="rId4">
            <a:alphaModFix/>
          </a:blip>
          <a:srcRect/>
          <a:stretch/>
        </p:blipFill>
        <p:spPr>
          <a:xfrm>
            <a:off x="8135938" y="6983413"/>
            <a:ext cx="1944687" cy="576262"/>
          </a:xfrm>
          <a:prstGeom prst="rect">
            <a:avLst/>
          </a:prstGeom>
          <a:noFill/>
          <a:ln>
            <a:noFill/>
          </a:ln>
        </p:spPr>
      </p:pic>
      <p:sp>
        <p:nvSpPr>
          <p:cNvPr id="7" name="Прямоугольник 6"/>
          <p:cNvSpPr/>
          <p:nvPr/>
        </p:nvSpPr>
        <p:spPr>
          <a:xfrm>
            <a:off x="604158" y="921394"/>
            <a:ext cx="8817427" cy="4893647"/>
          </a:xfrm>
          <a:prstGeom prst="rect">
            <a:avLst/>
          </a:prstGeom>
        </p:spPr>
        <p:txBody>
          <a:bodyPr wrap="square">
            <a:spAutoFit/>
          </a:bodyPr>
          <a:lstStyle/>
          <a:p>
            <a:pPr algn="just">
              <a:buFont typeface="Wingdings" pitchFamily="2" charset="2"/>
              <a:buChar char="Ø"/>
            </a:pPr>
            <a:r>
              <a:rPr lang="ru-RU" sz="2400" dirty="0" smtClean="0">
                <a:latin typeface="Times New Roman" pitchFamily="18" charset="0"/>
                <a:cs typeface="Times New Roman" pitchFamily="18" charset="0"/>
              </a:rPr>
              <a:t>занимайтесь физическим трудом или фитнесом, стараясь как можно больше времени проводить на свежем воздухе; </a:t>
            </a:r>
          </a:p>
          <a:p>
            <a:pPr algn="just">
              <a:buFont typeface="Wingdings" pitchFamily="2" charset="2"/>
              <a:buChar char="Ø"/>
            </a:pPr>
            <a:r>
              <a:rPr lang="ru-RU" sz="2400" dirty="0" smtClean="0">
                <a:latin typeface="Times New Roman" pitchFamily="18" charset="0"/>
                <a:cs typeface="Times New Roman" pitchFamily="18" charset="0"/>
              </a:rPr>
              <a:t>активно отдыхайте, отсутствие движений облегчает возникновение ряда болезней;</a:t>
            </a:r>
          </a:p>
          <a:p>
            <a:pPr algn="just">
              <a:buFont typeface="Wingdings" pitchFamily="2" charset="2"/>
              <a:buChar char="Ø"/>
            </a:pPr>
            <a:r>
              <a:rPr lang="ru-RU" sz="2400" dirty="0" smtClean="0">
                <a:latin typeface="Times New Roman" pitchFamily="18" charset="0"/>
                <a:cs typeface="Times New Roman" pitchFamily="18" charset="0"/>
              </a:rPr>
              <a:t> спите 8 часов, сон восстанавливает силы и часто лечит лучше всяких лекарств;</a:t>
            </a:r>
          </a:p>
          <a:p>
            <a:pPr algn="just">
              <a:buFont typeface="Wingdings" pitchFamily="2" charset="2"/>
              <a:buChar char="Ø"/>
            </a:pPr>
            <a:r>
              <a:rPr lang="ru-RU" sz="2400" dirty="0" smtClean="0">
                <a:latin typeface="Times New Roman" pitchFamily="18" charset="0"/>
                <a:cs typeface="Times New Roman" pitchFamily="18" charset="0"/>
              </a:rPr>
              <a:t> не курите, тем более не пытайтесь уйти от проблем в мир алкогольного или наркотического дурмана; </a:t>
            </a:r>
          </a:p>
          <a:p>
            <a:pPr algn="just">
              <a:buFont typeface="Wingdings" pitchFamily="2" charset="2"/>
              <a:buChar char="Ø"/>
            </a:pPr>
            <a:r>
              <a:rPr lang="ru-RU" sz="2400" dirty="0" smtClean="0">
                <a:latin typeface="Times New Roman" pitchFamily="18" charset="0"/>
                <a:cs typeface="Times New Roman" pitchFamily="18" charset="0"/>
              </a:rPr>
              <a:t>уделяйте время своим увлечениям, это помогает расслабиться и делает жизнь разнообразней;</a:t>
            </a:r>
          </a:p>
          <a:p>
            <a:pPr algn="just">
              <a:buFont typeface="Wingdings" pitchFamily="2" charset="2"/>
              <a:buChar char="Ø"/>
            </a:pPr>
            <a:r>
              <a:rPr lang="ru-RU" sz="2400" dirty="0" smtClean="0">
                <a:latin typeface="Times New Roman" pitchFamily="18" charset="0"/>
                <a:cs typeface="Times New Roman" pitchFamily="18" charset="0"/>
              </a:rPr>
              <a:t> не поддавайтесь унынию и </a:t>
            </a:r>
            <a:endParaRPr lang="ru-RU" sz="2400"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не </a:t>
            </a:r>
            <a:r>
              <a:rPr lang="ru-RU" sz="2400" dirty="0" smtClean="0">
                <a:latin typeface="Times New Roman" pitchFamily="18" charset="0"/>
                <a:cs typeface="Times New Roman" pitchFamily="18" charset="0"/>
              </a:rPr>
              <a:t>разрешайте себе падать </a:t>
            </a:r>
            <a:endParaRPr lang="ru-RU" sz="2400"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духом</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107522" name="Picture 2" descr="Конкурс &quot;Мы за здоровый образ жизни&quot; - ГБУ КО ПОО КОЛЛЕДЖ АГРОТЕХНОЛОГИЙ И  ПРИРОДООБУСТРОЙСТВА"/>
          <p:cNvPicPr>
            <a:picLocks noChangeAspect="1" noChangeArrowheads="1"/>
          </p:cNvPicPr>
          <p:nvPr/>
        </p:nvPicPr>
        <p:blipFill>
          <a:blip r:embed="rId5"/>
          <a:srcRect/>
          <a:stretch>
            <a:fillRect/>
          </a:stretch>
        </p:blipFill>
        <p:spPr bwMode="auto">
          <a:xfrm>
            <a:off x="4914900" y="4245542"/>
            <a:ext cx="3715203" cy="3009785"/>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6000"/>
            <a:lum/>
          </a:blip>
          <a:srcRect/>
          <a:stretch>
            <a:fillRect l="-6000" r="-6000"/>
          </a:stretch>
        </a:blipFill>
        <a:effectLst/>
      </p:bgPr>
    </p:bg>
    <p:spTree>
      <p:nvGrpSpPr>
        <p:cNvPr id="1" name="Shape 253"/>
        <p:cNvGrpSpPr/>
        <p:nvPr/>
      </p:nvGrpSpPr>
      <p:grpSpPr>
        <a:xfrm>
          <a:off x="0" y="0"/>
          <a:ext cx="0" cy="0"/>
          <a:chOff x="0" y="0"/>
          <a:chExt cx="0" cy="0"/>
        </a:xfrm>
      </p:grpSpPr>
      <p:grpSp>
        <p:nvGrpSpPr>
          <p:cNvPr id="254" name="Google Shape;254;p26"/>
          <p:cNvGrpSpPr/>
          <p:nvPr/>
        </p:nvGrpSpPr>
        <p:grpSpPr>
          <a:xfrm>
            <a:off x="3175" y="0"/>
            <a:ext cx="10077450" cy="712787"/>
            <a:chOff x="0" y="135"/>
            <a:chExt cx="6348" cy="449"/>
          </a:xfrm>
        </p:grpSpPr>
        <p:pic>
          <p:nvPicPr>
            <p:cNvPr id="255" name="Google Shape;255;p26"/>
            <p:cNvPicPr preferRelativeResize="0"/>
            <p:nvPr/>
          </p:nvPicPr>
          <p:blipFill rotWithShape="1">
            <a:blip r:embed="rId4">
              <a:alphaModFix/>
            </a:blip>
            <a:srcRect/>
            <a:stretch/>
          </p:blipFill>
          <p:spPr>
            <a:xfrm>
              <a:off x="0" y="135"/>
              <a:ext cx="6348" cy="449"/>
            </a:xfrm>
            <a:prstGeom prst="rect">
              <a:avLst/>
            </a:prstGeom>
            <a:noFill/>
            <a:ln>
              <a:noFill/>
            </a:ln>
          </p:spPr>
        </p:pic>
        <p:sp>
          <p:nvSpPr>
            <p:cNvPr id="256" name="Google Shape;256;p2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257" name="Google Shape;257;p26"/>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258" name="Google Shape;258;p26"/>
          <p:cNvSpPr txBox="1"/>
          <p:nvPr/>
        </p:nvSpPr>
        <p:spPr>
          <a:xfrm>
            <a:off x="360362" y="993245"/>
            <a:ext cx="5327650" cy="1687512"/>
          </a:xfrm>
          <a:prstGeom prst="rect">
            <a:avLst/>
          </a:prstGeom>
          <a:noFill/>
          <a:ln>
            <a:noFill/>
          </a:ln>
        </p:spPr>
        <p:txBody>
          <a:bodyPr spcFirstLastPara="1" wrap="square" lIns="90000" tIns="53800" rIns="90000" bIns="45000" anchor="t" anchorCtr="0">
            <a:noAutofit/>
          </a:bodyPr>
          <a:lstStyle/>
          <a:p>
            <a:pPr marL="0" marR="0" lvl="0" indent="0" algn="l" rtl="0">
              <a:lnSpc>
                <a:spcPct val="150000"/>
              </a:lnSpc>
              <a:spcBef>
                <a:spcPts val="2200"/>
              </a:spcBef>
              <a:spcAft>
                <a:spcPts val="0"/>
              </a:spcAft>
              <a:buClr>
                <a:srgbClr val="000000"/>
              </a:buClr>
              <a:buSzPts val="1600"/>
              <a:buFont typeface="Verdana"/>
              <a:buNone/>
            </a:pPr>
            <a:r>
              <a:rPr lang="ru-RU" sz="2100" b="0" i="0" u="none" dirty="0" smtClean="0">
                <a:solidFill>
                  <a:srgbClr val="000000"/>
                </a:solidFill>
                <a:latin typeface="Times New Roman" pitchFamily="18" charset="0"/>
                <a:ea typeface="Verdana"/>
                <a:cs typeface="Times New Roman" pitchFamily="18" charset="0"/>
                <a:sym typeface="Verdana"/>
              </a:rPr>
              <a:t>1. Валеология принципиально отличается от других наук о здоровье: её методы позволяют </a:t>
            </a:r>
            <a:r>
              <a:rPr lang="ru-RU" sz="2100" b="1" i="0" u="none" dirty="0" smtClean="0">
                <a:solidFill>
                  <a:srgbClr val="000000"/>
                </a:solidFill>
                <a:latin typeface="Times New Roman" pitchFamily="18" charset="0"/>
                <a:ea typeface="Verdana"/>
                <a:cs typeface="Times New Roman" pitchFamily="18" charset="0"/>
                <a:sym typeface="Verdana"/>
              </a:rPr>
              <a:t>сохранить здоровье, а не бороться с последствиями его </a:t>
            </a:r>
            <a:r>
              <a:rPr lang="ru-RU" sz="2100" b="1" i="0" u="none" dirty="0" smtClean="0">
                <a:solidFill>
                  <a:srgbClr val="000000"/>
                </a:solidFill>
                <a:latin typeface="Times New Roman" pitchFamily="18" charset="0"/>
                <a:ea typeface="Verdana"/>
                <a:cs typeface="Times New Roman" pitchFamily="18" charset="0"/>
                <a:sym typeface="Verdana"/>
              </a:rPr>
              <a:t>утраты</a:t>
            </a:r>
            <a:r>
              <a:rPr lang="ru-RU" sz="2100" dirty="0" smtClean="0">
                <a:solidFill>
                  <a:srgbClr val="000000"/>
                </a:solidFill>
                <a:latin typeface="Times New Roman" pitchFamily="18" charset="0"/>
                <a:ea typeface="Verdana"/>
                <a:cs typeface="Times New Roman" pitchFamily="18" charset="0"/>
                <a:sym typeface="Verdana"/>
              </a:rPr>
              <a:t>.</a:t>
            </a:r>
            <a:r>
              <a:rPr lang="ru-RU" sz="2100" dirty="0" smtClean="0">
                <a:latin typeface="Times New Roman" pitchFamily="18" charset="0"/>
                <a:cs typeface="Times New Roman" pitchFamily="18" charset="0"/>
                <a:sym typeface="Verdana"/>
              </a:rPr>
              <a:t>       </a:t>
            </a:r>
            <a:r>
              <a:rPr lang="ru-RU" sz="2100" b="0" i="0" u="none" dirty="0" smtClean="0">
                <a:solidFill>
                  <a:srgbClr val="000000"/>
                </a:solidFill>
                <a:latin typeface="Times New Roman" pitchFamily="18" charset="0"/>
                <a:ea typeface="Verdana"/>
                <a:cs typeface="Times New Roman" pitchFamily="18" charset="0"/>
                <a:sym typeface="Verdana"/>
              </a:rPr>
              <a:t>2</a:t>
            </a:r>
            <a:r>
              <a:rPr lang="ru-RU" sz="2100" b="0" i="0" u="none" dirty="0" smtClean="0">
                <a:solidFill>
                  <a:srgbClr val="000000"/>
                </a:solidFill>
                <a:latin typeface="Times New Roman" pitchFamily="18" charset="0"/>
                <a:ea typeface="Verdana"/>
                <a:cs typeface="Times New Roman" pitchFamily="18" charset="0"/>
                <a:sym typeface="Verdana"/>
              </a:rPr>
              <a:t>. </a:t>
            </a:r>
            <a:r>
              <a:rPr lang="ru-RU" sz="2100" b="1" i="0" u="none" dirty="0" smtClean="0">
                <a:solidFill>
                  <a:srgbClr val="000000"/>
                </a:solidFill>
                <a:latin typeface="Times New Roman" pitchFamily="18" charset="0"/>
                <a:ea typeface="Verdana"/>
                <a:cs typeface="Times New Roman" pitchFamily="18" charset="0"/>
                <a:sym typeface="Verdana"/>
              </a:rPr>
              <a:t>Цель</a:t>
            </a:r>
            <a:r>
              <a:rPr lang="ru-RU" sz="2100" b="0" i="0" u="none" dirty="0" smtClean="0">
                <a:solidFill>
                  <a:srgbClr val="000000"/>
                </a:solidFill>
                <a:latin typeface="Times New Roman" pitchFamily="18" charset="0"/>
                <a:ea typeface="Verdana"/>
                <a:cs typeface="Times New Roman" pitchFamily="18" charset="0"/>
                <a:sym typeface="Verdana"/>
              </a:rPr>
              <a:t> валеологии: </a:t>
            </a:r>
            <a:r>
              <a:rPr lang="ru-RU" sz="2100" b="1" i="0" u="none" dirty="0" smtClean="0">
                <a:solidFill>
                  <a:srgbClr val="000000"/>
                </a:solidFill>
                <a:latin typeface="Times New Roman" pitchFamily="18" charset="0"/>
                <a:ea typeface="Verdana"/>
                <a:cs typeface="Times New Roman" pitchFamily="18" charset="0"/>
                <a:sym typeface="Verdana"/>
              </a:rPr>
              <a:t>формирование главного фактора, влияющего на организм </a:t>
            </a:r>
            <a:r>
              <a:rPr lang="ru-RU" sz="2100" b="1" i="0" u="none" dirty="0" smtClean="0">
                <a:solidFill>
                  <a:srgbClr val="000000"/>
                </a:solidFill>
                <a:latin typeface="Times New Roman" pitchFamily="18" charset="0"/>
                <a:ea typeface="Verdana"/>
                <a:cs typeface="Times New Roman" pitchFamily="18" charset="0"/>
                <a:sym typeface="Verdana"/>
              </a:rPr>
              <a:t>   человека </a:t>
            </a:r>
            <a:r>
              <a:rPr lang="ru-RU" sz="2100" b="1" i="0" u="none" dirty="0" smtClean="0">
                <a:solidFill>
                  <a:srgbClr val="000000"/>
                </a:solidFill>
                <a:latin typeface="Times New Roman" pitchFamily="18" charset="0"/>
                <a:ea typeface="Verdana"/>
                <a:cs typeface="Times New Roman" pitchFamily="18" charset="0"/>
                <a:sym typeface="Verdana"/>
              </a:rPr>
              <a:t>‒ правильного образа </a:t>
            </a:r>
            <a:r>
              <a:rPr lang="ru-RU" sz="2100" b="1" i="0" u="none" dirty="0" smtClean="0">
                <a:solidFill>
                  <a:srgbClr val="000000"/>
                </a:solidFill>
                <a:latin typeface="Times New Roman" pitchFamily="18" charset="0"/>
                <a:ea typeface="Verdana"/>
                <a:cs typeface="Times New Roman" pitchFamily="18" charset="0"/>
                <a:sym typeface="Verdana"/>
              </a:rPr>
              <a:t>жизни</a:t>
            </a:r>
            <a:r>
              <a:rPr lang="ru-RU" sz="2100" dirty="0" smtClean="0">
                <a:solidFill>
                  <a:srgbClr val="000000"/>
                </a:solidFill>
                <a:latin typeface="Times New Roman" pitchFamily="18" charset="0"/>
                <a:ea typeface="Verdana"/>
                <a:cs typeface="Times New Roman" pitchFamily="18" charset="0"/>
                <a:sym typeface="Verdana"/>
              </a:rPr>
              <a:t>.</a:t>
            </a:r>
            <a:r>
              <a:rPr lang="ru-RU" sz="2100" dirty="0" smtClean="0">
                <a:latin typeface="Times New Roman" pitchFamily="18" charset="0"/>
                <a:cs typeface="Times New Roman" pitchFamily="18" charset="0"/>
                <a:sym typeface="Verdana"/>
              </a:rPr>
              <a:t>                                                     </a:t>
            </a:r>
            <a:r>
              <a:rPr lang="ru-RU" sz="2100" b="0" i="0" u="none" dirty="0" smtClean="0">
                <a:solidFill>
                  <a:srgbClr val="000000"/>
                </a:solidFill>
                <a:latin typeface="Times New Roman" pitchFamily="18" charset="0"/>
                <a:ea typeface="Verdana"/>
                <a:cs typeface="Times New Roman" pitchFamily="18" charset="0"/>
                <a:sym typeface="Verdana"/>
              </a:rPr>
              <a:t>3</a:t>
            </a:r>
            <a:r>
              <a:rPr lang="ru-RU" sz="2100" b="0" i="0" u="none" dirty="0" smtClean="0">
                <a:solidFill>
                  <a:srgbClr val="000000"/>
                </a:solidFill>
                <a:latin typeface="Times New Roman" pitchFamily="18" charset="0"/>
                <a:ea typeface="Verdana"/>
                <a:cs typeface="Times New Roman" pitchFamily="18" charset="0"/>
                <a:sym typeface="Verdana"/>
              </a:rPr>
              <a:t>. </a:t>
            </a:r>
            <a:r>
              <a:rPr lang="ru-RU" sz="2100" b="1" i="0" u="none" dirty="0" smtClean="0">
                <a:solidFill>
                  <a:srgbClr val="000000"/>
                </a:solidFill>
                <a:latin typeface="Times New Roman" pitchFamily="18" charset="0"/>
                <a:ea typeface="Verdana"/>
                <a:cs typeface="Times New Roman" pitchFamily="18" charset="0"/>
                <a:sym typeface="Verdana"/>
              </a:rPr>
              <a:t>Решения</a:t>
            </a:r>
            <a:r>
              <a:rPr lang="ru-RU" sz="2100" b="0" i="0" u="none" dirty="0" smtClean="0">
                <a:solidFill>
                  <a:srgbClr val="000000"/>
                </a:solidFill>
                <a:latin typeface="Times New Roman" pitchFamily="18" charset="0"/>
                <a:ea typeface="Verdana"/>
                <a:cs typeface="Times New Roman" pitchFamily="18" charset="0"/>
                <a:sym typeface="Verdana"/>
              </a:rPr>
              <a:t>: на первом месте </a:t>
            </a:r>
            <a:r>
              <a:rPr lang="ru-RU" sz="2100" b="1" dirty="0" smtClean="0">
                <a:solidFill>
                  <a:srgbClr val="000000"/>
                </a:solidFill>
                <a:latin typeface="Times New Roman" pitchFamily="18" charset="0"/>
                <a:ea typeface="Verdana"/>
                <a:cs typeface="Times New Roman" pitchFamily="18" charset="0"/>
                <a:sym typeface="Verdana"/>
              </a:rPr>
              <a:t>‒</a:t>
            </a:r>
            <a:r>
              <a:rPr lang="ru-RU" sz="2100" b="0" i="0" u="none" dirty="0" smtClean="0">
                <a:solidFill>
                  <a:srgbClr val="000000"/>
                </a:solidFill>
                <a:latin typeface="Times New Roman" pitchFamily="18" charset="0"/>
                <a:ea typeface="Verdana"/>
                <a:cs typeface="Times New Roman" pitchFamily="18" charset="0"/>
                <a:sym typeface="Verdana"/>
              </a:rPr>
              <a:t> движение и борьба с гипокинезией. А также планирование жизнедеятельности, сон, питание, борьба со стрессом.</a:t>
            </a:r>
            <a:endParaRPr lang="ru-RU" sz="2100" dirty="0">
              <a:latin typeface="Times New Roman" pitchFamily="18" charset="0"/>
              <a:cs typeface="Times New Roman" pitchFamily="18" charset="0"/>
            </a:endParaRPr>
          </a:p>
        </p:txBody>
      </p:sp>
      <p:pic>
        <p:nvPicPr>
          <p:cNvPr id="259" name="Google Shape;259;p26"/>
          <p:cNvPicPr preferRelativeResize="0"/>
          <p:nvPr/>
        </p:nvPicPr>
        <p:blipFill rotWithShape="1">
          <a:blip r:embed="rId6">
            <a:alphaModFix/>
          </a:blip>
          <a:srcRect/>
          <a:stretch/>
        </p:blipFill>
        <p:spPr>
          <a:xfrm>
            <a:off x="5842000" y="4284663"/>
            <a:ext cx="3691467" cy="2374900"/>
          </a:xfrm>
          <a:prstGeom prst="rect">
            <a:avLst/>
          </a:prstGeom>
          <a:noFill/>
          <a:ln>
            <a:noFill/>
          </a:ln>
        </p:spPr>
      </p:pic>
      <p:pic>
        <p:nvPicPr>
          <p:cNvPr id="260" name="Google Shape;260;p26"/>
          <p:cNvPicPr preferRelativeResize="0"/>
          <p:nvPr/>
        </p:nvPicPr>
        <p:blipFill rotWithShape="1">
          <a:blip r:embed="rId7">
            <a:alphaModFix/>
          </a:blip>
          <a:srcRect/>
          <a:stretch/>
        </p:blipFill>
        <p:spPr>
          <a:xfrm>
            <a:off x="5858265" y="1354667"/>
            <a:ext cx="3878401" cy="2463795"/>
          </a:xfrm>
          <a:prstGeom prst="rect">
            <a:avLst/>
          </a:prstGeom>
          <a:noFill/>
          <a:ln>
            <a:noFill/>
          </a:ln>
        </p:spPr>
      </p:pic>
      <p:sp>
        <p:nvSpPr>
          <p:cNvPr id="261" name="Google Shape;261;p26"/>
          <p:cNvSpPr txBox="1"/>
          <p:nvPr/>
        </p:nvSpPr>
        <p:spPr>
          <a:xfrm>
            <a:off x="7321550" y="7126287"/>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a:solidFill>
                  <a:srgbClr val="898989"/>
                </a:solidFill>
                <a:latin typeface="Arial"/>
                <a:ea typeface="Arial"/>
                <a:cs typeface="Arial"/>
                <a:sym typeface="Arial"/>
              </a:rPr>
              <a:t>13</a:t>
            </a:r>
            <a:endParaRPr/>
          </a:p>
        </p:txBody>
      </p:sp>
      <p:sp>
        <p:nvSpPr>
          <p:cNvPr id="11" name="TextBox 10">
            <a:extLst>
              <a:ext uri="{FF2B5EF4-FFF2-40B4-BE49-F238E27FC236}">
                <a16:creationId xmlns:a16="http://schemas.microsoft.com/office/drawing/2014/main" xmlns="" id="{8A2739BA-6E87-4D5A-B03D-5E795F28FEDE}"/>
              </a:ext>
            </a:extLst>
          </p:cNvPr>
          <p:cNvSpPr txBox="1"/>
          <p:nvPr/>
        </p:nvSpPr>
        <p:spPr>
          <a:xfrm>
            <a:off x="442005" y="0"/>
            <a:ext cx="5269424" cy="579967"/>
          </a:xfrm>
          <a:prstGeom prst="rect">
            <a:avLst/>
          </a:prstGeom>
          <a:noFill/>
        </p:spPr>
        <p:txBody>
          <a:bodyPr wrap="square">
            <a:spAutoFit/>
          </a:bodyPr>
          <a:lstStyle/>
          <a:p>
            <a:pPr marL="0" marR="0" lvl="0" indent="0" algn="ctr" rtl="0">
              <a:lnSpc>
                <a:spcPct val="150000"/>
              </a:lnSpc>
              <a:spcBef>
                <a:spcPts val="0"/>
              </a:spcBef>
              <a:spcAft>
                <a:spcPts val="0"/>
              </a:spcAft>
              <a:buClr>
                <a:srgbClr val="000000"/>
              </a:buClr>
              <a:buSzPts val="1600"/>
              <a:buFont typeface="Verdana"/>
              <a:buNone/>
            </a:pPr>
            <a:r>
              <a:rPr lang="ru-RU" sz="2400" b="1" i="0" u="none" dirty="0">
                <a:solidFill>
                  <a:schemeClr val="bg1"/>
                </a:solidFill>
                <a:latin typeface="Times New Roman" pitchFamily="18" charset="0"/>
                <a:ea typeface="Verdana"/>
                <a:cs typeface="Times New Roman" pitchFamily="18" charset="0"/>
                <a:sym typeface="Verdana"/>
              </a:rPr>
              <a:t>Выводы</a:t>
            </a:r>
            <a:r>
              <a:rPr lang="ru-RU" sz="2400" b="0" i="0" u="none" dirty="0">
                <a:solidFill>
                  <a:schemeClr val="bg1"/>
                </a:solidFill>
                <a:latin typeface="Times New Roman" pitchFamily="18" charset="0"/>
                <a:ea typeface="Verdana"/>
                <a:cs typeface="Times New Roman" pitchFamily="18" charset="0"/>
                <a:sym typeface="Verdana"/>
              </a:rPr>
              <a:t>:</a:t>
            </a:r>
            <a:endParaRPr lang="ru-RU" sz="2400" dirty="0">
              <a:solidFill>
                <a:schemeClr val="bg1"/>
              </a:solidFill>
              <a:latin typeface="Times New Roman" pitchFamily="18" charset="0"/>
              <a:cs typeface="Times New Roman"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8000" r="-8000"/>
          </a:stretch>
        </a:blipFill>
        <a:effectLst/>
      </p:bgPr>
    </p:bg>
    <p:spTree>
      <p:nvGrpSpPr>
        <p:cNvPr id="1" name=""/>
        <p:cNvGrpSpPr/>
        <p:nvPr/>
      </p:nvGrpSpPr>
      <p:grpSpPr>
        <a:xfrm>
          <a:off x="0" y="0"/>
          <a:ext cx="0" cy="0"/>
          <a:chOff x="0" y="0"/>
          <a:chExt cx="0" cy="0"/>
        </a:xfrm>
      </p:grpSpPr>
      <p:sp>
        <p:nvSpPr>
          <p:cNvPr id="41986" name="Rectangle 3"/>
          <p:cNvSpPr>
            <a:spLocks noGrp="1" noChangeArrowheads="1"/>
          </p:cNvSpPr>
          <p:nvPr>
            <p:ph sz="quarter" idx="1"/>
          </p:nvPr>
        </p:nvSpPr>
        <p:spPr>
          <a:xfrm>
            <a:off x="450969" y="1835020"/>
            <a:ext cx="9048908" cy="2857408"/>
          </a:xfrm>
        </p:spPr>
        <p:txBody>
          <a:bodyPr>
            <a:normAutofit/>
          </a:bodyPr>
          <a:lstStyle/>
          <a:p>
            <a:pPr eaLnBrk="1" hangingPunct="1">
              <a:buFontTx/>
              <a:buBlip>
                <a:blip r:embed="rId3"/>
              </a:buBlip>
            </a:pPr>
            <a:r>
              <a:rPr lang="ru-RU" b="1" i="1" dirty="0" smtClean="0">
                <a:solidFill>
                  <a:srgbClr val="0000FF"/>
                </a:solidFill>
                <a:latin typeface="Bookman Old Style" pitchFamily="18" charset="0"/>
              </a:rPr>
              <a:t>Никогда не болеть;</a:t>
            </a:r>
          </a:p>
          <a:p>
            <a:pPr eaLnBrk="1" hangingPunct="1">
              <a:buFontTx/>
              <a:buBlip>
                <a:blip r:embed="rId3"/>
              </a:buBlip>
            </a:pPr>
            <a:r>
              <a:rPr lang="ru-RU" b="1" i="1" dirty="0" smtClean="0">
                <a:solidFill>
                  <a:srgbClr val="0000FF"/>
                </a:solidFill>
                <a:latin typeface="Bookman Old Style" pitchFamily="18" charset="0"/>
              </a:rPr>
              <a:t>Правильно питаться;</a:t>
            </a:r>
          </a:p>
          <a:p>
            <a:pPr eaLnBrk="1" hangingPunct="1">
              <a:buFontTx/>
              <a:buBlip>
                <a:blip r:embed="rId3"/>
              </a:buBlip>
            </a:pPr>
            <a:r>
              <a:rPr lang="ru-RU" b="1" i="1" dirty="0" smtClean="0">
                <a:solidFill>
                  <a:srgbClr val="0000FF"/>
                </a:solidFill>
                <a:latin typeface="Bookman Old Style" pitchFamily="18" charset="0"/>
              </a:rPr>
              <a:t>Быть бодрыми;</a:t>
            </a:r>
          </a:p>
          <a:p>
            <a:pPr eaLnBrk="1" hangingPunct="1">
              <a:buFontTx/>
              <a:buBlip>
                <a:blip r:embed="rId3"/>
              </a:buBlip>
            </a:pPr>
            <a:r>
              <a:rPr lang="ru-RU" b="1" i="1" dirty="0" smtClean="0">
                <a:solidFill>
                  <a:srgbClr val="0000FF"/>
                </a:solidFill>
                <a:latin typeface="Bookman Old Style" pitchFamily="18" charset="0"/>
              </a:rPr>
              <a:t>Вершить добрые дела.</a:t>
            </a:r>
          </a:p>
        </p:txBody>
      </p:sp>
      <p:sp>
        <p:nvSpPr>
          <p:cNvPr id="41987" name="Rectangle 4"/>
          <p:cNvSpPr>
            <a:spLocks noChangeArrowheads="1"/>
          </p:cNvSpPr>
          <p:nvPr/>
        </p:nvSpPr>
        <p:spPr bwMode="auto">
          <a:xfrm>
            <a:off x="1" y="3903077"/>
            <a:ext cx="8964000" cy="3656598"/>
          </a:xfrm>
          <a:prstGeom prst="rect">
            <a:avLst/>
          </a:prstGeom>
          <a:noFill/>
          <a:ln w="9525">
            <a:noFill/>
            <a:miter lim="800000"/>
            <a:headEnd/>
            <a:tailEnd/>
          </a:ln>
        </p:spPr>
        <p:txBody>
          <a:bodyPr wrap="square" lIns="100794" tIns="50397" rIns="100794" bIns="50397">
            <a:spAutoFit/>
          </a:bodyPr>
          <a:lstStyle/>
          <a:p>
            <a:pPr algn="ctr"/>
            <a:r>
              <a:rPr lang="ru-RU" sz="3500" b="1" i="1" dirty="0">
                <a:solidFill>
                  <a:srgbClr val="0000FF"/>
                </a:solidFill>
                <a:latin typeface="Bookman Old Style" pitchFamily="18" charset="0"/>
              </a:rPr>
              <a:t>В общем, </a:t>
            </a:r>
            <a:r>
              <a:rPr lang="ru-RU" sz="4900" b="1" i="1" dirty="0" smtClean="0">
                <a:solidFill>
                  <a:srgbClr val="CC0000"/>
                </a:solidFill>
                <a:latin typeface="Bookman Old Style" pitchFamily="18" charset="0"/>
              </a:rPr>
              <a:t> </a:t>
            </a:r>
          </a:p>
          <a:p>
            <a:pPr algn="ctr"/>
            <a:r>
              <a:rPr lang="ru-RU" sz="4900" b="1" i="1" dirty="0" smtClean="0">
                <a:solidFill>
                  <a:srgbClr val="CC0000"/>
                </a:solidFill>
                <a:latin typeface="Bookman Old Style" pitchFamily="18" charset="0"/>
              </a:rPr>
              <a:t>Мы за физическое, психическое и духовное </a:t>
            </a:r>
            <a:r>
              <a:rPr lang="ru-RU" sz="4900" b="1" i="1" dirty="0" smtClean="0">
                <a:solidFill>
                  <a:srgbClr val="CC0000"/>
                </a:solidFill>
                <a:latin typeface="Bookman Old Style" pitchFamily="18" charset="0"/>
              </a:rPr>
              <a:t>здоровье</a:t>
            </a:r>
            <a:endParaRPr lang="ru-RU" sz="4900" b="1" i="1" dirty="0" smtClean="0">
              <a:solidFill>
                <a:srgbClr val="CC0000"/>
              </a:solidFill>
              <a:latin typeface="Bookman Old Style" pitchFamily="18" charset="0"/>
            </a:endParaRPr>
          </a:p>
          <a:p>
            <a:r>
              <a:rPr lang="ru-RU" sz="3500" b="1" i="1" dirty="0" smtClean="0">
                <a:solidFill>
                  <a:srgbClr val="990033"/>
                </a:solidFill>
                <a:latin typeface="Bookman Old Style" pitchFamily="18" charset="0"/>
              </a:rPr>
              <a:t> «Мы за здоровый образ жизни!»</a:t>
            </a:r>
            <a:endParaRPr lang="ru-RU" sz="3500" b="1" i="1" dirty="0">
              <a:solidFill>
                <a:srgbClr val="990033"/>
              </a:solidFill>
              <a:latin typeface="Bookman Old Style" pitchFamily="18" charset="0"/>
            </a:endParaRPr>
          </a:p>
        </p:txBody>
      </p:sp>
      <p:sp>
        <p:nvSpPr>
          <p:cNvPr id="41988" name="WordArt 5"/>
          <p:cNvSpPr>
            <a:spLocks noChangeArrowheads="1" noChangeShapeType="1" noTextEdit="1"/>
          </p:cNvSpPr>
          <p:nvPr/>
        </p:nvSpPr>
        <p:spPr bwMode="auto">
          <a:xfrm>
            <a:off x="2058671" y="932046"/>
            <a:ext cx="5318579" cy="713969"/>
          </a:xfrm>
          <a:prstGeom prst="rect">
            <a:avLst/>
          </a:prstGeom>
        </p:spPr>
        <p:txBody>
          <a:bodyPr wrap="none" lIns="100794" tIns="50397" rIns="100794" bIns="50397" fromWordArt="1">
            <a:prstTxWarp prst="textPlain">
              <a:avLst>
                <a:gd name="adj" fmla="val 50000"/>
              </a:avLst>
            </a:prstTxWarp>
          </a:bodyPr>
          <a:lstStyle/>
          <a:p>
            <a:pPr algn="ctr"/>
            <a:r>
              <a:rPr lang="ru-RU" sz="4000" b="1" i="1" kern="10" dirty="0" smtClean="0">
                <a:ln w="12700">
                  <a:solidFill>
                    <a:srgbClr val="3366FF"/>
                  </a:solidFill>
                  <a:round/>
                  <a:headEnd/>
                  <a:tailEnd/>
                </a:ln>
                <a:solidFill>
                  <a:srgbClr val="7030A0"/>
                </a:solidFill>
                <a:latin typeface="Arial"/>
                <a:cs typeface="Arial"/>
              </a:rPr>
              <a:t>Желаем </a:t>
            </a:r>
            <a:r>
              <a:rPr lang="ru-RU" sz="4000" b="1" i="1" kern="10" dirty="0">
                <a:ln w="12700">
                  <a:solidFill>
                    <a:srgbClr val="3366FF"/>
                  </a:solidFill>
                  <a:round/>
                  <a:headEnd/>
                  <a:tailEnd/>
                </a:ln>
                <a:solidFill>
                  <a:srgbClr val="7030A0"/>
                </a:solidFill>
                <a:latin typeface="Arial"/>
                <a:cs typeface="Arial"/>
              </a:rPr>
              <a:t>вам</a:t>
            </a:r>
            <a:r>
              <a:rPr lang="ru-RU" sz="4000" b="1" i="1" kern="10" dirty="0">
                <a:ln w="12700">
                  <a:solidFill>
                    <a:srgbClr val="3366FF"/>
                  </a:solidFill>
                  <a:round/>
                  <a:headEnd/>
                  <a:tailEnd/>
                </a:ln>
                <a:gradFill rotWithShape="1">
                  <a:gsLst>
                    <a:gs pos="0">
                      <a:srgbClr val="FFFFCC"/>
                    </a:gs>
                    <a:gs pos="100000">
                      <a:schemeClr val="accent1"/>
                    </a:gs>
                  </a:gsLst>
                  <a:path path="rect">
                    <a:fillToRect l="50000" t="50000" r="50000" b="50000"/>
                  </a:path>
                </a:gradFill>
                <a:latin typeface="Arial"/>
                <a:cs typeface="Arial"/>
              </a:rPr>
              <a:t>:</a:t>
            </a:r>
          </a:p>
        </p:txBody>
      </p:sp>
      <p:grpSp>
        <p:nvGrpSpPr>
          <p:cNvPr id="5" name="Google Shape;254;p26"/>
          <p:cNvGrpSpPr/>
          <p:nvPr/>
        </p:nvGrpSpPr>
        <p:grpSpPr>
          <a:xfrm>
            <a:off x="3175" y="0"/>
            <a:ext cx="10077450" cy="712787"/>
            <a:chOff x="0" y="135"/>
            <a:chExt cx="6348" cy="449"/>
          </a:xfrm>
        </p:grpSpPr>
        <p:pic>
          <p:nvPicPr>
            <p:cNvPr id="6" name="Google Shape;255;p26"/>
            <p:cNvPicPr preferRelativeResize="0"/>
            <p:nvPr/>
          </p:nvPicPr>
          <p:blipFill rotWithShape="1">
            <a:blip r:embed="rId4">
              <a:alphaModFix/>
            </a:blip>
            <a:srcRect/>
            <a:stretch/>
          </p:blipFill>
          <p:spPr>
            <a:xfrm>
              <a:off x="0" y="135"/>
              <a:ext cx="6348" cy="449"/>
            </a:xfrm>
            <a:prstGeom prst="rect">
              <a:avLst/>
            </a:prstGeom>
            <a:noFill/>
            <a:ln>
              <a:noFill/>
            </a:ln>
          </p:spPr>
        </p:pic>
        <p:sp>
          <p:nvSpPr>
            <p:cNvPr id="7" name="Google Shape;256;p2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8" name="Google Shape;257;p26"/>
          <p:cNvPicPr preferRelativeResize="0"/>
          <p:nvPr/>
        </p:nvPicPr>
        <p:blipFill rotWithShape="1">
          <a:blip r:embed="rId5">
            <a:alphaModFix/>
          </a:blip>
          <a:srcRect/>
          <a:stretch/>
        </p:blipFill>
        <p:spPr>
          <a:xfrm>
            <a:off x="8135938" y="6983413"/>
            <a:ext cx="1944687" cy="57626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1986">
                                            <p:txEl>
                                              <p:pRg st="1" end="1"/>
                                            </p:txEl>
                                          </p:spTgt>
                                        </p:tgtEl>
                                      </p:cBhvr>
                                    </p:animEffect>
                                    <p:animScale>
                                      <p:cBhvr>
                                        <p:cTn id="7" dur="250" autoRev="1" fill="hold"/>
                                        <p:tgtEl>
                                          <p:spTgt spid="41986">
                                            <p:txEl>
                                              <p:pRg st="1" end="1"/>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1986">
                                            <p:txEl>
                                              <p:pRg st="2" end="2"/>
                                            </p:txEl>
                                          </p:spTgt>
                                        </p:tgtEl>
                                      </p:cBhvr>
                                    </p:animEffect>
                                    <p:animScale>
                                      <p:cBhvr>
                                        <p:cTn id="12" dur="250" autoRev="1" fill="hold"/>
                                        <p:tgtEl>
                                          <p:spTgt spid="41986">
                                            <p:txEl>
                                              <p:pRg st="2" end="2"/>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41986">
                                            <p:txEl>
                                              <p:pRg st="3" end="3"/>
                                            </p:txEl>
                                          </p:spTgt>
                                        </p:tgtEl>
                                      </p:cBhvr>
                                    </p:animEffect>
                                    <p:animScale>
                                      <p:cBhvr>
                                        <p:cTn id="17" dur="250" autoRev="1" fill="hold"/>
                                        <p:tgtEl>
                                          <p:spTgt spid="41986">
                                            <p:txEl>
                                              <p:pRg st="3" end="3"/>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41986">
                                            <p:txEl>
                                              <p:pRg st="0" end="0"/>
                                            </p:txEl>
                                          </p:spTgt>
                                        </p:tgtEl>
                                      </p:cBhvr>
                                    </p:animEffect>
                                    <p:animScale>
                                      <p:cBhvr>
                                        <p:cTn id="22" dur="250" autoRev="1" fill="hold"/>
                                        <p:tgtEl>
                                          <p:spTgt spid="41986">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6000"/>
            <a:lum/>
          </a:blip>
          <a:srcRect/>
          <a:stretch>
            <a:fillRect l="-6000" r="-6000"/>
          </a:stretch>
        </a:blipFill>
        <a:effectLst/>
      </p:bgPr>
    </p:bg>
    <p:spTree>
      <p:nvGrpSpPr>
        <p:cNvPr id="1" name=""/>
        <p:cNvGrpSpPr/>
        <p:nvPr/>
      </p:nvGrpSpPr>
      <p:grpSpPr>
        <a:xfrm>
          <a:off x="0" y="0"/>
          <a:ext cx="0" cy="0"/>
          <a:chOff x="0" y="0"/>
          <a:chExt cx="0" cy="0"/>
        </a:xfrm>
      </p:grpSpPr>
      <p:sp>
        <p:nvSpPr>
          <p:cNvPr id="7" name="Заголовок 6"/>
          <p:cNvSpPr>
            <a:spLocks noGrp="1"/>
          </p:cNvSpPr>
          <p:nvPr>
            <p:ph type="ctrTitle"/>
          </p:nvPr>
        </p:nvSpPr>
        <p:spPr>
          <a:xfrm>
            <a:off x="4044461" y="351691"/>
            <a:ext cx="5539153" cy="6699739"/>
          </a:xfrm>
        </p:spPr>
        <p:txBody>
          <a:bodyPr>
            <a:normAutofit/>
          </a:bodyPr>
          <a:lstStyle/>
          <a:p>
            <a:r>
              <a:rPr lang="ru-RU" sz="2800" b="0" i="1" dirty="0" smtClean="0">
                <a:ln>
                  <a:noFill/>
                </a:ln>
                <a:solidFill>
                  <a:schemeClr val="tx1"/>
                </a:solidFill>
                <a:effectLst/>
                <a:latin typeface="Times New Roman" pitchFamily="18" charset="0"/>
                <a:cs typeface="Times New Roman" pitchFamily="18" charset="0"/>
              </a:rPr>
              <a:t>                                        Человек,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сотвори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и усовершенствуй себя!</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Конфуций</a:t>
            </a:r>
            <a:r>
              <a:rPr lang="ru-RU" sz="2400" b="0" dirty="0" smtClean="0">
                <a:ln>
                  <a:noFill/>
                </a:ln>
                <a:solidFill>
                  <a:schemeClr val="tx1"/>
                </a:solidFill>
                <a:effectLst/>
                <a:latin typeface="Times New Roman" pitchFamily="18" charset="0"/>
                <a:cs typeface="Times New Roman" pitchFamily="18" charset="0"/>
              </a:rPr>
              <a:t/>
            </a:r>
            <a:br>
              <a:rPr lang="ru-RU" sz="2400" b="0" dirty="0" smtClean="0">
                <a:ln>
                  <a:noFill/>
                </a:ln>
                <a:solidFill>
                  <a:schemeClr val="tx1"/>
                </a:solidFill>
                <a:effectLst/>
                <a:latin typeface="Times New Roman" pitchFamily="18" charset="0"/>
                <a:cs typeface="Times New Roman" pitchFamily="18" charset="0"/>
              </a:rPr>
            </a:br>
            <a:r>
              <a:rPr lang="ru-RU" sz="2400" b="0" dirty="0" smtClean="0">
                <a:ln>
                  <a:noFill/>
                </a:ln>
                <a:solidFill>
                  <a:schemeClr val="tx1"/>
                </a:solidFill>
                <a:effectLst/>
                <a:latin typeface="Times New Roman" pitchFamily="18" charset="0"/>
                <a:cs typeface="Times New Roman" pitchFamily="18" charset="0"/>
              </a:rPr>
              <a:t>         </a:t>
            </a:r>
            <a:br>
              <a:rPr lang="ru-RU" sz="2400" b="0" dirty="0" smtClean="0">
                <a:ln>
                  <a:noFill/>
                </a:ln>
                <a:solidFill>
                  <a:schemeClr val="tx1"/>
                </a:solidFill>
                <a:effectLst/>
                <a:latin typeface="Times New Roman" pitchFamily="18" charset="0"/>
                <a:cs typeface="Times New Roman" pitchFamily="18" charset="0"/>
              </a:rPr>
            </a:br>
            <a:r>
              <a:rPr lang="ru-RU" sz="2400" b="0" dirty="0" smtClean="0">
                <a:ln>
                  <a:noFill/>
                </a:ln>
                <a:solidFill>
                  <a:schemeClr val="tx1"/>
                </a:solidFill>
                <a:effectLst/>
                <a:latin typeface="Times New Roman" pitchFamily="18" charset="0"/>
                <a:cs typeface="Times New Roman" pitchFamily="18" charset="0"/>
              </a:rPr>
              <a:t>                              </a:t>
            </a:r>
            <a:br>
              <a:rPr lang="ru-RU" sz="2400" b="0" dirty="0" smtClean="0">
                <a:ln>
                  <a:noFill/>
                </a:ln>
                <a:solidFill>
                  <a:schemeClr val="tx1"/>
                </a:solidFill>
                <a:effectLst/>
                <a:latin typeface="Times New Roman" pitchFamily="18" charset="0"/>
                <a:cs typeface="Times New Roman" pitchFamily="18" charset="0"/>
              </a:rPr>
            </a:br>
            <a:r>
              <a:rPr lang="ru-RU" sz="2400" b="0" dirty="0" smtClean="0">
                <a:ln>
                  <a:noFill/>
                </a:ln>
                <a:solidFill>
                  <a:schemeClr val="tx1"/>
                </a:solidFill>
                <a:effectLst/>
                <a:latin typeface="Times New Roman" pitchFamily="18" charset="0"/>
                <a:cs typeface="Times New Roman" pitchFamily="18" charset="0"/>
              </a:rPr>
              <a:t>     </a:t>
            </a:r>
            <a:r>
              <a:rPr lang="ru-RU" sz="4400" b="0" u="sng" dirty="0" smtClean="0">
                <a:ln>
                  <a:noFill/>
                </a:ln>
                <a:solidFill>
                  <a:prstClr val="black"/>
                </a:solidFill>
                <a:effectLst/>
                <a:latin typeface="1 Kunstler Light" pitchFamily="82" charset="0"/>
                <a:ea typeface="+mn-ea"/>
                <a:cs typeface="Times New Roman" pitchFamily="18" charset="0"/>
              </a:rPr>
              <a:t>ВАЛЕОЛОГИЯ </a:t>
            </a:r>
            <a:r>
              <a:rPr lang="ru-RU" sz="4400" b="0" u="sng" dirty="0" smtClean="0">
                <a:ln>
                  <a:noFill/>
                </a:ln>
                <a:solidFill>
                  <a:prstClr val="black"/>
                </a:solidFill>
                <a:effectLst/>
                <a:latin typeface="Times New Roman"/>
                <a:ea typeface="+mn-ea"/>
                <a:cs typeface="Times New Roman"/>
              </a:rPr>
              <a:t>‒</a:t>
            </a:r>
            <a:r>
              <a:rPr lang="ru-RU" sz="4400" b="0" u="sng" dirty="0" smtClean="0">
                <a:ln>
                  <a:noFill/>
                </a:ln>
                <a:solidFill>
                  <a:schemeClr val="tx1"/>
                </a:solidFill>
                <a:effectLst/>
                <a:latin typeface="Times New Roman" pitchFamily="18" charset="0"/>
                <a:cs typeface="Times New Roman" pitchFamily="18" charset="0"/>
              </a:rPr>
              <a:t> </a:t>
            </a:r>
            <a:r>
              <a:rPr lang="ru-RU" sz="2400" b="0" dirty="0" smtClean="0">
                <a:ln>
                  <a:noFill/>
                </a:ln>
                <a:solidFill>
                  <a:schemeClr val="tx1"/>
                </a:solidFill>
                <a:effectLst/>
                <a:latin typeface="Times New Roman" pitchFamily="18" charset="0"/>
                <a:cs typeface="Times New Roman" pitchFamily="18" charset="0"/>
              </a:rPr>
              <a:t/>
            </a:r>
            <a:br>
              <a:rPr lang="ru-RU" sz="2400" b="0" dirty="0" smtClean="0">
                <a:ln>
                  <a:noFill/>
                </a:ln>
                <a:solidFill>
                  <a:schemeClr val="tx1"/>
                </a:solidFill>
                <a:effectLst/>
                <a:latin typeface="Times New Roman" pitchFamily="18" charset="0"/>
                <a:cs typeface="Times New Roman" pitchFamily="18" charset="0"/>
              </a:rPr>
            </a:br>
            <a:r>
              <a:rPr lang="ru-RU" sz="2400" b="0" dirty="0" smtClean="0">
                <a:ln>
                  <a:noFill/>
                </a:ln>
                <a:solidFill>
                  <a:schemeClr val="tx1"/>
                </a:solidFill>
                <a:effectLst/>
                <a:latin typeface="Times New Roman" pitchFamily="18" charset="0"/>
                <a:cs typeface="Times New Roman" pitchFamily="18" charset="0"/>
              </a:rPr>
              <a:t>       </a:t>
            </a:r>
            <a:r>
              <a:rPr lang="ru-RU" sz="2800" b="0" i="1" dirty="0" smtClean="0">
                <a:ln>
                  <a:noFill/>
                </a:ln>
                <a:solidFill>
                  <a:schemeClr val="tx1"/>
                </a:solidFill>
                <a:effectLst/>
                <a:latin typeface="Times New Roman" pitchFamily="18" charset="0"/>
                <a:cs typeface="Times New Roman" pitchFamily="18" charset="0"/>
              </a:rPr>
              <a:t>наука о формировании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индивидуального здоровья  человека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в конкретных условиях     </a:t>
            </a:r>
            <a:br>
              <a:rPr lang="ru-RU" sz="2800" b="0" i="1" dirty="0" smtClean="0">
                <a:ln>
                  <a:noFill/>
                </a:ln>
                <a:solidFill>
                  <a:schemeClr val="tx1"/>
                </a:solidFill>
                <a:effectLst/>
                <a:latin typeface="Times New Roman" pitchFamily="18" charset="0"/>
                <a:cs typeface="Times New Roman" pitchFamily="18" charset="0"/>
              </a:rPr>
            </a:br>
            <a:r>
              <a:rPr lang="ru-RU" sz="2800" b="0" i="1" dirty="0" smtClean="0">
                <a:ln>
                  <a:noFill/>
                </a:ln>
                <a:solidFill>
                  <a:schemeClr val="tx1"/>
                </a:solidFill>
                <a:effectLst/>
                <a:latin typeface="Times New Roman" pitchFamily="18" charset="0"/>
                <a:cs typeface="Times New Roman" pitchFamily="18" charset="0"/>
              </a:rPr>
              <a:t>    жизнедеятельности</a:t>
            </a:r>
            <a:r>
              <a:rPr lang="ru-RU" sz="2400" dirty="0" smtClean="0">
                <a:effectLst/>
                <a:latin typeface="Times New Roman" pitchFamily="18" charset="0"/>
                <a:cs typeface="Times New Roman" pitchFamily="18" charset="0"/>
              </a:rPr>
              <a:t/>
            </a:r>
            <a:br>
              <a:rPr lang="ru-RU" sz="2400" dirty="0" smtClean="0">
                <a:effectLst/>
                <a:latin typeface="Times New Roman" pitchFamily="18" charset="0"/>
                <a:cs typeface="Times New Roman" pitchFamily="18" charset="0"/>
              </a:rPr>
            </a:br>
            <a:endParaRPr lang="ru-RU" sz="2400" dirty="0">
              <a:effectLst/>
              <a:latin typeface="Times New Roman" pitchFamily="18" charset="0"/>
              <a:cs typeface="Times New Roman" pitchFamily="18" charset="0"/>
            </a:endParaRPr>
          </a:p>
        </p:txBody>
      </p:sp>
      <p:pic>
        <p:nvPicPr>
          <p:cNvPr id="2050" name="Picture 2" descr="Книга PNG клипарт изображения (картинки) с альфа каналом и прозрачным  фоном. Скачать бесплатно."/>
          <p:cNvPicPr>
            <a:picLocks noChangeAspect="1" noChangeArrowheads="1"/>
          </p:cNvPicPr>
          <p:nvPr/>
        </p:nvPicPr>
        <p:blipFill>
          <a:blip r:embed="rId3"/>
          <a:srcRect/>
          <a:stretch>
            <a:fillRect/>
          </a:stretch>
        </p:blipFill>
        <p:spPr bwMode="auto">
          <a:xfrm>
            <a:off x="-1040178" y="-6738694"/>
            <a:ext cx="4042059" cy="3664800"/>
          </a:xfrm>
          <a:prstGeom prst="rect">
            <a:avLst/>
          </a:prstGeom>
          <a:noFill/>
        </p:spPr>
      </p:pic>
      <p:pic>
        <p:nvPicPr>
          <p:cNvPr id="6" name="Рисунок 7" descr="16-841.jpg">
            <a:extLst>
              <a:ext uri="{FF2B5EF4-FFF2-40B4-BE49-F238E27FC236}">
                <a16:creationId xmlns:a16="http://schemas.microsoft.com/office/drawing/2014/main" xmlns="" id="{3E00F2C2-4E29-44C3-82D1-B6611FA43387}"/>
              </a:ext>
            </a:extLst>
          </p:cNvPr>
          <p:cNvPicPr>
            <a:picLocks noChangeAspect="1"/>
          </p:cNvPicPr>
          <p:nvPr/>
        </p:nvPicPr>
        <p:blipFill>
          <a:blip r:embed="rId4" cstate="print"/>
          <a:srcRect/>
          <a:stretch>
            <a:fillRect/>
          </a:stretch>
        </p:blipFill>
        <p:spPr bwMode="auto">
          <a:xfrm>
            <a:off x="312887" y="858413"/>
            <a:ext cx="4066939" cy="59807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9" name="Google Shape;117;p16"/>
          <p:cNvGrpSpPr/>
          <p:nvPr/>
        </p:nvGrpSpPr>
        <p:grpSpPr>
          <a:xfrm>
            <a:off x="3175" y="0"/>
            <a:ext cx="10077450" cy="569459"/>
            <a:chOff x="0" y="135"/>
            <a:chExt cx="6348" cy="449"/>
          </a:xfrm>
        </p:grpSpPr>
        <p:pic>
          <p:nvPicPr>
            <p:cNvPr id="10" name="Google Shape;118;p16"/>
            <p:cNvPicPr preferRelativeResize="0"/>
            <p:nvPr/>
          </p:nvPicPr>
          <p:blipFill rotWithShape="1">
            <a:blip r:embed="rId5">
              <a:alphaModFix/>
            </a:blip>
            <a:srcRect/>
            <a:stretch/>
          </p:blipFill>
          <p:spPr>
            <a:xfrm>
              <a:off x="0" y="135"/>
              <a:ext cx="6348" cy="449"/>
            </a:xfrm>
            <a:prstGeom prst="rect">
              <a:avLst/>
            </a:prstGeom>
            <a:noFill/>
            <a:ln>
              <a:noFill/>
            </a:ln>
          </p:spPr>
        </p:pic>
        <p:sp>
          <p:nvSpPr>
            <p:cNvPr id="11" name="Google Shape;119;p16"/>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2" name="Google Shape;120;p16"/>
          <p:cNvPicPr preferRelativeResize="0"/>
          <p:nvPr/>
        </p:nvPicPr>
        <p:blipFill rotWithShape="1">
          <a:blip r:embed="rId6">
            <a:alphaModFix/>
          </a:blip>
          <a:srcRect/>
          <a:stretch/>
        </p:blipFill>
        <p:spPr>
          <a:xfrm>
            <a:off x="8135938" y="6983413"/>
            <a:ext cx="1944687" cy="57626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47000"/>
            <a:lum/>
          </a:blip>
          <a:srcRect/>
          <a:stretch>
            <a:fillRect l="-6000" r="-6000"/>
          </a:stretch>
        </a:blipFill>
        <a:effectLst/>
      </p:bgPr>
    </p:bg>
    <p:spTree>
      <p:nvGrpSpPr>
        <p:cNvPr id="1" name="Shape 129"/>
        <p:cNvGrpSpPr/>
        <p:nvPr/>
      </p:nvGrpSpPr>
      <p:grpSpPr>
        <a:xfrm>
          <a:off x="0" y="0"/>
          <a:ext cx="0" cy="0"/>
          <a:chOff x="0" y="0"/>
          <a:chExt cx="0" cy="0"/>
        </a:xfrm>
      </p:grpSpPr>
      <p:grpSp>
        <p:nvGrpSpPr>
          <p:cNvPr id="130" name="Google Shape;130;p17"/>
          <p:cNvGrpSpPr/>
          <p:nvPr/>
        </p:nvGrpSpPr>
        <p:grpSpPr>
          <a:xfrm>
            <a:off x="0" y="0"/>
            <a:ext cx="10077450" cy="712787"/>
            <a:chOff x="0" y="135"/>
            <a:chExt cx="6348" cy="449"/>
          </a:xfrm>
        </p:grpSpPr>
        <p:pic>
          <p:nvPicPr>
            <p:cNvPr id="131" name="Google Shape;131;p17"/>
            <p:cNvPicPr preferRelativeResize="0"/>
            <p:nvPr/>
          </p:nvPicPr>
          <p:blipFill rotWithShape="1">
            <a:blip r:embed="rId4">
              <a:alphaModFix/>
            </a:blip>
            <a:srcRect/>
            <a:stretch/>
          </p:blipFill>
          <p:spPr>
            <a:xfrm>
              <a:off x="0" y="135"/>
              <a:ext cx="6348" cy="449"/>
            </a:xfrm>
            <a:prstGeom prst="rect">
              <a:avLst/>
            </a:prstGeom>
            <a:noFill/>
            <a:ln>
              <a:noFill/>
            </a:ln>
          </p:spPr>
        </p:pic>
        <p:sp>
          <p:nvSpPr>
            <p:cNvPr id="132" name="Google Shape;132;p17"/>
            <p:cNvSpPr txBox="1"/>
            <p:nvPr/>
          </p:nvSpPr>
          <p:spPr>
            <a:xfrm>
              <a:off x="347" y="180"/>
              <a:ext cx="4265" cy="29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33" name="Google Shape;133;p17"/>
          <p:cNvPicPr preferRelativeResize="0"/>
          <p:nvPr/>
        </p:nvPicPr>
        <p:blipFill rotWithShape="1">
          <a:blip r:embed="rId5">
            <a:alphaModFix/>
          </a:blip>
          <a:srcRect/>
          <a:stretch/>
        </p:blipFill>
        <p:spPr>
          <a:xfrm>
            <a:off x="8135938" y="6983413"/>
            <a:ext cx="1944687" cy="576262"/>
          </a:xfrm>
          <a:prstGeom prst="rect">
            <a:avLst/>
          </a:prstGeom>
          <a:noFill/>
          <a:ln>
            <a:noFill/>
          </a:ln>
        </p:spPr>
      </p:pic>
      <p:sp>
        <p:nvSpPr>
          <p:cNvPr id="134" name="Google Shape;134;p17"/>
          <p:cNvSpPr txBox="1"/>
          <p:nvPr/>
        </p:nvSpPr>
        <p:spPr>
          <a:xfrm>
            <a:off x="998537" y="2921000"/>
            <a:ext cx="7497762" cy="1687512"/>
          </a:xfrm>
          <a:prstGeom prst="rect">
            <a:avLst/>
          </a:prstGeom>
          <a:noFill/>
          <a:ln>
            <a:noFill/>
          </a:ln>
        </p:spPr>
        <p:txBody>
          <a:bodyPr spcFirstLastPara="1" wrap="square" lIns="90000" tIns="53800" rIns="90000" bIns="45000" anchor="t" anchorCtr="0">
            <a:noAutofit/>
          </a:bodyPr>
          <a:lstStyle/>
          <a:p>
            <a:pPr marL="0" marR="0" lvl="0" indent="0" algn="l" rtl="0">
              <a:lnSpc>
                <a:spcPct val="93000"/>
              </a:lnSpc>
              <a:spcBef>
                <a:spcPts val="0"/>
              </a:spcBef>
              <a:spcAft>
                <a:spcPts val="0"/>
              </a:spcAft>
              <a:buClr>
                <a:schemeClr val="dk1"/>
              </a:buClr>
              <a:buSzPts val="1000"/>
              <a:buFont typeface="Arial"/>
              <a:buNone/>
            </a:pPr>
            <a:endParaRPr sz="1000" b="0" i="0" u="none">
              <a:solidFill>
                <a:srgbClr val="000000"/>
              </a:solidFill>
              <a:latin typeface="Arial"/>
              <a:ea typeface="Arial"/>
              <a:cs typeface="Arial"/>
              <a:sym typeface="Arial"/>
            </a:endParaRPr>
          </a:p>
          <a:p>
            <a:pPr marL="0" marR="0" lvl="0" indent="0" algn="l" rtl="0">
              <a:lnSpc>
                <a:spcPct val="100000"/>
              </a:lnSpc>
              <a:spcBef>
                <a:spcPts val="1000"/>
              </a:spcBef>
              <a:spcAft>
                <a:spcPts val="0"/>
              </a:spcAft>
              <a:buNone/>
            </a:pPr>
            <a:endParaRPr sz="1000" b="0" i="0" u="none">
              <a:solidFill>
                <a:srgbClr val="000000"/>
              </a:solidFill>
              <a:latin typeface="Arial"/>
              <a:ea typeface="Arial"/>
              <a:cs typeface="Arial"/>
              <a:sym typeface="Arial"/>
            </a:endParaRPr>
          </a:p>
        </p:txBody>
      </p:sp>
      <p:sp>
        <p:nvSpPr>
          <p:cNvPr id="135" name="Google Shape;135;p17"/>
          <p:cNvSpPr txBox="1"/>
          <p:nvPr/>
        </p:nvSpPr>
        <p:spPr>
          <a:xfrm>
            <a:off x="343428" y="661005"/>
            <a:ext cx="9257772" cy="6061529"/>
          </a:xfrm>
          <a:prstGeom prst="rect">
            <a:avLst/>
          </a:prstGeom>
          <a:noFill/>
          <a:ln>
            <a:noFill/>
          </a:ln>
        </p:spPr>
        <p:txBody>
          <a:bodyPr spcFirstLastPara="1" wrap="square" lIns="90000" tIns="45000" rIns="90000" bIns="45000" anchor="t" anchorCtr="0">
            <a:noAutofit/>
          </a:bodyPr>
          <a:lstStyle/>
          <a:p>
            <a:pPr marL="0" marR="0" lvl="0" indent="0" algn="just" defTabSz="540000" rtl="0">
              <a:lnSpc>
                <a:spcPct val="150000"/>
              </a:lnSpc>
              <a:spcBef>
                <a:spcPts val="100"/>
              </a:spcBef>
              <a:spcAft>
                <a:spcPts val="0"/>
              </a:spcAft>
              <a:buClr>
                <a:srgbClr val="000000"/>
              </a:buClr>
              <a:buSzPts val="1600"/>
              <a:buFont typeface="Verdana"/>
              <a:buNone/>
            </a:pPr>
            <a:r>
              <a:rPr lang="ru-RU" sz="2800" b="1" i="0" u="none" dirty="0" smtClean="0">
                <a:solidFill>
                  <a:srgbClr val="000000"/>
                </a:solidFill>
                <a:latin typeface="Times New Roman" pitchFamily="18" charset="0"/>
                <a:ea typeface="Verdana"/>
                <a:cs typeface="Times New Roman" pitchFamily="18" charset="0"/>
                <a:sym typeface="Verdana"/>
              </a:rPr>
              <a:t>      </a:t>
            </a:r>
            <a:r>
              <a:rPr lang="ru-RU" sz="2800" b="1" i="1" u="none" dirty="0" smtClean="0">
                <a:solidFill>
                  <a:srgbClr val="000000"/>
                </a:solidFill>
                <a:latin typeface="Times New Roman" pitchFamily="18" charset="0"/>
                <a:ea typeface="Verdana"/>
                <a:cs typeface="Times New Roman" pitchFamily="18" charset="0"/>
                <a:sym typeface="Verdana"/>
              </a:rPr>
              <a:t>Основная цель валеологии:</a:t>
            </a:r>
            <a:r>
              <a:rPr lang="ru-RU" sz="2800" b="0" i="1" u="none" dirty="0" smtClean="0">
                <a:solidFill>
                  <a:srgbClr val="000000"/>
                </a:solidFill>
                <a:latin typeface="Times New Roman" pitchFamily="18" charset="0"/>
                <a:ea typeface="Verdana"/>
                <a:cs typeface="Times New Roman" pitchFamily="18" charset="0"/>
                <a:sym typeface="Verdana"/>
              </a:rPr>
              <a:t> </a:t>
            </a:r>
            <a:r>
              <a:rPr lang="ru-RU" sz="2000" b="0" i="0" u="none" dirty="0" smtClean="0">
                <a:solidFill>
                  <a:srgbClr val="000000"/>
                </a:solidFill>
                <a:latin typeface="Times New Roman" pitchFamily="18" charset="0"/>
                <a:ea typeface="Verdana"/>
                <a:cs typeface="Times New Roman" pitchFamily="18" charset="0"/>
                <a:sym typeface="Verdana"/>
              </a:rPr>
              <a:t>максимальная реализация унаследованных механизмов и резервов жизнедеятельности человека, поддержание на высоком уровне возможностей его адаптации к условиям внешней и внутренней среды.</a:t>
            </a:r>
            <a:endParaRPr lang="ru-RU" sz="2000" dirty="0" smtClean="0">
              <a:latin typeface="Times New Roman" pitchFamily="18" charset="0"/>
              <a:cs typeface="Times New Roman" pitchFamily="18" charset="0"/>
            </a:endParaRPr>
          </a:p>
          <a:p>
            <a:pPr marL="0" marR="0" lvl="0" indent="0" algn="just" defTabSz="540000" rtl="0">
              <a:lnSpc>
                <a:spcPct val="150000"/>
              </a:lnSpc>
              <a:spcBef>
                <a:spcPts val="100"/>
              </a:spcBef>
              <a:spcAft>
                <a:spcPts val="0"/>
              </a:spcAft>
              <a:buClr>
                <a:srgbClr val="000000"/>
              </a:buClr>
              <a:buSzPts val="1600"/>
              <a:buFont typeface="Verdana"/>
              <a:buNone/>
            </a:pPr>
            <a:r>
              <a:rPr lang="ru-RU" sz="2000" b="1" i="1" u="none" dirty="0" smtClean="0">
                <a:solidFill>
                  <a:srgbClr val="000000"/>
                </a:solidFill>
                <a:latin typeface="Times New Roman" pitchFamily="18" charset="0"/>
                <a:ea typeface="Verdana"/>
                <a:cs typeface="Times New Roman" pitchFamily="18" charset="0"/>
                <a:sym typeface="Verdana"/>
              </a:rPr>
              <a:t>       </a:t>
            </a:r>
            <a:r>
              <a:rPr lang="ru-RU" sz="2400" b="1" i="1" u="none" dirty="0" smtClean="0">
                <a:solidFill>
                  <a:srgbClr val="000000"/>
                </a:solidFill>
                <a:latin typeface="Times New Roman" pitchFamily="18" charset="0"/>
                <a:ea typeface="Verdana"/>
                <a:cs typeface="Times New Roman" pitchFamily="18" charset="0"/>
                <a:sym typeface="Verdana"/>
              </a:rPr>
              <a:t>В теоретическом плане цель валеологии</a:t>
            </a:r>
            <a:r>
              <a:rPr lang="ru-RU" sz="2400" b="0" i="1" u="none" dirty="0" smtClean="0">
                <a:solidFill>
                  <a:srgbClr val="000000"/>
                </a:solidFill>
                <a:latin typeface="Times New Roman" pitchFamily="18" charset="0"/>
                <a:ea typeface="Verdana"/>
                <a:cs typeface="Times New Roman" pitchFamily="18" charset="0"/>
                <a:sym typeface="Verdana"/>
              </a:rPr>
              <a:t> </a:t>
            </a:r>
            <a:r>
              <a:rPr lang="ru-RU" sz="2000" b="0" i="1" u="none" dirty="0" smtClean="0">
                <a:solidFill>
                  <a:srgbClr val="000000"/>
                </a:solidFill>
                <a:latin typeface="Times New Roman" pitchFamily="18" charset="0"/>
                <a:ea typeface="Verdana"/>
                <a:cs typeface="Times New Roman" pitchFamily="18" charset="0"/>
                <a:sym typeface="Verdana"/>
              </a:rPr>
              <a:t>– </a:t>
            </a:r>
            <a:r>
              <a:rPr lang="ru-RU" sz="2000" b="0" i="0" u="none" dirty="0" smtClean="0">
                <a:solidFill>
                  <a:srgbClr val="000000"/>
                </a:solidFill>
                <a:latin typeface="Times New Roman" pitchFamily="18" charset="0"/>
                <a:ea typeface="Verdana"/>
                <a:cs typeface="Times New Roman" pitchFamily="18" charset="0"/>
                <a:sym typeface="Verdana"/>
              </a:rPr>
              <a:t>изучение закономерностей поддержания здоровья, моделирование и достижение здорового образа жизни. </a:t>
            </a:r>
            <a:endParaRPr lang="ru-RU" sz="2000" dirty="0" smtClean="0">
              <a:latin typeface="Times New Roman" pitchFamily="18" charset="0"/>
              <a:cs typeface="Times New Roman" pitchFamily="18" charset="0"/>
            </a:endParaRPr>
          </a:p>
          <a:p>
            <a:pPr lvl="0" algn="just" defTabSz="540000">
              <a:lnSpc>
                <a:spcPct val="150000"/>
              </a:lnSpc>
              <a:spcBef>
                <a:spcPts val="100"/>
              </a:spcBef>
              <a:buClr>
                <a:srgbClr val="000000"/>
              </a:buClr>
              <a:buSzPts val="1600"/>
            </a:pPr>
            <a:r>
              <a:rPr lang="ru-RU" sz="2400" b="1" i="1" u="none" dirty="0" smtClean="0">
                <a:solidFill>
                  <a:srgbClr val="000000"/>
                </a:solidFill>
                <a:latin typeface="Times New Roman" pitchFamily="18" charset="0"/>
                <a:ea typeface="Verdana"/>
                <a:cs typeface="Times New Roman" pitchFamily="18" charset="0"/>
                <a:sym typeface="Verdana"/>
              </a:rPr>
              <a:t>      В практическом плане</a:t>
            </a:r>
            <a:r>
              <a:rPr lang="ru-RU" sz="2400" b="0" i="1" u="none" dirty="0" smtClean="0">
                <a:solidFill>
                  <a:srgbClr val="000000"/>
                </a:solidFill>
                <a:latin typeface="Times New Roman" pitchFamily="18" charset="0"/>
                <a:ea typeface="Verdana"/>
                <a:cs typeface="Times New Roman" pitchFamily="18" charset="0"/>
                <a:sym typeface="Verdana"/>
              </a:rPr>
              <a:t> </a:t>
            </a:r>
            <a:r>
              <a:rPr lang="ru-RU" sz="2000" i="1" dirty="0" smtClean="0">
                <a:solidFill>
                  <a:srgbClr val="000000"/>
                </a:solidFill>
                <a:latin typeface="Times New Roman" pitchFamily="18" charset="0"/>
                <a:ea typeface="Verdana"/>
                <a:cs typeface="Times New Roman" pitchFamily="18" charset="0"/>
                <a:sym typeface="Verdana"/>
              </a:rPr>
              <a:t>–</a:t>
            </a:r>
            <a:r>
              <a:rPr lang="ru-RU" sz="2000" b="0" i="0" u="none" dirty="0" smtClean="0">
                <a:solidFill>
                  <a:srgbClr val="000000"/>
                </a:solidFill>
                <a:latin typeface="Times New Roman" pitchFamily="18" charset="0"/>
                <a:ea typeface="Verdana"/>
                <a:cs typeface="Times New Roman" pitchFamily="18" charset="0"/>
                <a:sym typeface="Verdana"/>
              </a:rPr>
              <a:t> разработка мер и определении условий для сохранения и укрепления здоровья.</a:t>
            </a:r>
            <a:endParaRPr lang="ru-RU" sz="2000" dirty="0" smtClean="0">
              <a:latin typeface="Times New Roman" pitchFamily="18" charset="0"/>
              <a:cs typeface="Times New Roman" pitchFamily="18" charset="0"/>
            </a:endParaRPr>
          </a:p>
          <a:p>
            <a:pPr marL="0" marR="0" lvl="0" indent="0" algn="just" defTabSz="540000" rtl="0">
              <a:lnSpc>
                <a:spcPct val="150000"/>
              </a:lnSpc>
              <a:spcBef>
                <a:spcPts val="100"/>
              </a:spcBef>
              <a:spcAft>
                <a:spcPts val="0"/>
              </a:spcAft>
              <a:buClr>
                <a:srgbClr val="000000"/>
              </a:buClr>
              <a:buSzPts val="1600"/>
              <a:buFont typeface="Verdana"/>
              <a:buNone/>
            </a:pPr>
            <a:r>
              <a:rPr lang="ru-RU" sz="2000" b="1" i="1" u="none" dirty="0" smtClean="0">
                <a:solidFill>
                  <a:srgbClr val="000000"/>
                </a:solidFill>
                <a:latin typeface="Times New Roman" pitchFamily="18" charset="0"/>
                <a:ea typeface="Verdana"/>
                <a:cs typeface="Times New Roman" pitchFamily="18" charset="0"/>
                <a:sym typeface="Verdana"/>
              </a:rPr>
              <a:t>      </a:t>
            </a:r>
            <a:r>
              <a:rPr lang="ru-RU" sz="2800" b="1" i="1" u="none" dirty="0" smtClean="0">
                <a:solidFill>
                  <a:srgbClr val="000000"/>
                </a:solidFill>
                <a:latin typeface="Times New Roman" pitchFamily="18" charset="0"/>
                <a:ea typeface="Verdana"/>
                <a:cs typeface="Times New Roman" pitchFamily="18" charset="0"/>
                <a:sym typeface="Verdana"/>
              </a:rPr>
              <a:t>Задачи валеологии:</a:t>
            </a:r>
            <a:endParaRPr lang="ru-RU" sz="2800" b="1" i="1" dirty="0" smtClean="0">
              <a:latin typeface="Times New Roman" pitchFamily="18" charset="0"/>
              <a:cs typeface="Times New Roman" pitchFamily="18" charset="0"/>
            </a:endParaRPr>
          </a:p>
          <a:p>
            <a:pPr marL="0" marR="0" lvl="0" indent="0" algn="just" defTabSz="540000" rtl="0">
              <a:lnSpc>
                <a:spcPct val="150000"/>
              </a:lnSpc>
              <a:spcBef>
                <a:spcPts val="100"/>
              </a:spcBef>
              <a:spcAft>
                <a:spcPts val="0"/>
              </a:spcAft>
              <a:buClr>
                <a:srgbClr val="000000"/>
              </a:buClr>
              <a:buSzPts val="1600"/>
              <a:buFont typeface="Verdana"/>
              <a:buNone/>
            </a:pPr>
            <a:r>
              <a:rPr lang="ru-RU" sz="2000" b="0" i="0" u="none" dirty="0" smtClean="0">
                <a:solidFill>
                  <a:srgbClr val="000000"/>
                </a:solidFill>
                <a:latin typeface="Times New Roman" pitchFamily="18" charset="0"/>
                <a:ea typeface="Verdana"/>
                <a:cs typeface="Times New Roman" pitchFamily="18" charset="0"/>
                <a:sym typeface="Verdana"/>
              </a:rPr>
              <a:t>       1) исследование и количественная оценка состояния и резервов здоровья;</a:t>
            </a:r>
            <a:endParaRPr lang="ru-RU" sz="2000" dirty="0" smtClean="0">
              <a:latin typeface="Times New Roman" pitchFamily="18" charset="0"/>
              <a:cs typeface="Times New Roman" pitchFamily="18" charset="0"/>
            </a:endParaRPr>
          </a:p>
          <a:p>
            <a:pPr marL="0" marR="0" lvl="0" indent="0" algn="just" defTabSz="540000" rtl="0">
              <a:lnSpc>
                <a:spcPct val="150000"/>
              </a:lnSpc>
              <a:spcBef>
                <a:spcPts val="100"/>
              </a:spcBef>
              <a:spcAft>
                <a:spcPts val="0"/>
              </a:spcAft>
              <a:buClr>
                <a:srgbClr val="000000"/>
              </a:buClr>
              <a:buSzPts val="1600"/>
              <a:buFont typeface="Verdana"/>
              <a:buNone/>
            </a:pPr>
            <a:r>
              <a:rPr lang="ru-RU" sz="2000" b="0" i="0" u="none" dirty="0" smtClean="0">
                <a:solidFill>
                  <a:srgbClr val="000000"/>
                </a:solidFill>
                <a:latin typeface="Times New Roman" pitchFamily="18" charset="0"/>
                <a:ea typeface="Verdana"/>
                <a:cs typeface="Times New Roman" pitchFamily="18" charset="0"/>
                <a:sym typeface="Verdana"/>
              </a:rPr>
              <a:t>       2) формирование установки на здоровый образ жизни;</a:t>
            </a:r>
            <a:endParaRPr lang="ru-RU" sz="2000" dirty="0" smtClean="0">
              <a:latin typeface="Times New Roman" pitchFamily="18" charset="0"/>
              <a:cs typeface="Times New Roman" pitchFamily="18" charset="0"/>
            </a:endParaRPr>
          </a:p>
          <a:p>
            <a:pPr marL="0" marR="0" lvl="0" indent="0" algn="just" defTabSz="540000" rtl="0">
              <a:lnSpc>
                <a:spcPct val="150000"/>
              </a:lnSpc>
              <a:spcBef>
                <a:spcPts val="100"/>
              </a:spcBef>
              <a:spcAft>
                <a:spcPts val="0"/>
              </a:spcAft>
              <a:buClr>
                <a:srgbClr val="000000"/>
              </a:buClr>
              <a:buSzPts val="1600"/>
              <a:buFont typeface="Verdana"/>
              <a:buNone/>
            </a:pPr>
            <a:r>
              <a:rPr lang="ru-RU" sz="2000" b="0" i="0" u="none" dirty="0" smtClean="0">
                <a:solidFill>
                  <a:srgbClr val="000000"/>
                </a:solidFill>
                <a:latin typeface="Times New Roman" pitchFamily="18" charset="0"/>
                <a:ea typeface="Verdana"/>
                <a:cs typeface="Times New Roman" pitchFamily="18" charset="0"/>
                <a:sym typeface="Verdana"/>
              </a:rPr>
              <a:t>       3) сохранение и укрепление здоровья через здоровый образу жизни.</a:t>
            </a:r>
            <a:endParaRPr lang="ru-RU" sz="2000" dirty="0" smtClean="0">
              <a:latin typeface="Times New Roman" pitchFamily="18" charset="0"/>
              <a:cs typeface="Times New Roman" pitchFamily="18" charset="0"/>
            </a:endParaRPr>
          </a:p>
          <a:p>
            <a:pPr marL="0" marR="0" lvl="0" indent="0" algn="l" rtl="0">
              <a:lnSpc>
                <a:spcPct val="100000"/>
              </a:lnSpc>
              <a:spcBef>
                <a:spcPts val="1000"/>
              </a:spcBef>
              <a:spcAft>
                <a:spcPts val="0"/>
              </a:spcAft>
              <a:buNone/>
            </a:pPr>
            <a:endParaRPr sz="1600" b="0" i="0" u="none" dirty="0">
              <a:solidFill>
                <a:srgbClr val="000000"/>
              </a:solidFill>
              <a:latin typeface="Verdana"/>
              <a:ea typeface="Verdana"/>
              <a:cs typeface="Verdana"/>
              <a:sym typeface="Verdana"/>
            </a:endParaRPr>
          </a:p>
        </p:txBody>
      </p:sp>
      <p:sp>
        <p:nvSpPr>
          <p:cNvPr id="136" name="Google Shape;136;p17"/>
          <p:cNvSpPr txBox="1"/>
          <p:nvPr/>
        </p:nvSpPr>
        <p:spPr>
          <a:xfrm>
            <a:off x="7321550" y="7016750"/>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98989"/>
              </a:buClr>
              <a:buSzPts val="1200"/>
              <a:buFont typeface="Arial"/>
              <a:buNone/>
            </a:pPr>
            <a:r>
              <a:rPr lang="en-US" sz="1200" b="0" i="0" u="none">
                <a:solidFill>
                  <a:srgbClr val="898989"/>
                </a:solidFill>
                <a:latin typeface="Arial"/>
                <a:ea typeface="Arial"/>
                <a:cs typeface="Arial"/>
                <a:sym typeface="Arial"/>
              </a:rPr>
              <a:t>4</a:t>
            </a:r>
            <a:endParaRPr/>
          </a:p>
        </p:txBody>
      </p:sp>
      <p:sp>
        <p:nvSpPr>
          <p:cNvPr id="9" name="Прямоугольник 8"/>
          <p:cNvSpPr/>
          <p:nvPr/>
        </p:nvSpPr>
        <p:spPr>
          <a:xfrm>
            <a:off x="1551214" y="0"/>
            <a:ext cx="4702628" cy="6531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latin typeface="Times New Roman" pitchFamily="18" charset="0"/>
                <a:cs typeface="Times New Roman" pitchFamily="18" charset="0"/>
              </a:rPr>
              <a:t>Цель, задачи валеологии</a:t>
            </a:r>
            <a:endParaRPr lang="ru-RU"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La ment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TM02474572[[fn=Медицинский шаблон оформления]]</Template>
  <TotalTime>1463</TotalTime>
  <Words>2811</Words>
  <Application>Microsoft Office PowerPoint</Application>
  <PresentationFormat>Произвольный</PresentationFormat>
  <Paragraphs>354</Paragraphs>
  <Slides>72</Slides>
  <Notes>14</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72</vt:i4>
      </vt:variant>
    </vt:vector>
  </HeadingPairs>
  <TitlesOfParts>
    <vt:vector size="74" baseType="lpstr">
      <vt:lpstr>La mente</vt:lpstr>
      <vt:lpstr>Формула</vt:lpstr>
      <vt:lpstr>Слайд 1</vt:lpstr>
      <vt:lpstr>Слайд 2</vt:lpstr>
      <vt:lpstr>Слайд 3</vt:lpstr>
      <vt:lpstr>Слайд 4</vt:lpstr>
      <vt:lpstr>Слайд 5</vt:lpstr>
      <vt:lpstr>Слайд 6</vt:lpstr>
      <vt:lpstr>Слайд 7</vt:lpstr>
      <vt:lpstr>                                        Человек,                                        сотвори              и усовершенствуй себя!                                                                                                                 Конфуций                                               ВАЛЕОЛОГИЯ ‒         наука о формировании        индивидуального здоровья  человека      в конкретных условиях          жизнедеятельности </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       Функциональные продукты </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Анастасия Орехова</dc:creator>
  <cp:lastModifiedBy>protazyuk.dmitriy@hotmail.com</cp:lastModifiedBy>
  <cp:revision>151</cp:revision>
  <dcterms:modified xsi:type="dcterms:W3CDTF">2021-04-03T23:09:20Z</dcterms:modified>
</cp:coreProperties>
</file>