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4" r:id="rId9"/>
    <p:sldId id="265" r:id="rId10"/>
    <p:sldId id="261" r:id="rId11"/>
    <p:sldId id="274" r:id="rId12"/>
    <p:sldId id="275" r:id="rId13"/>
    <p:sldId id="266" r:id="rId14"/>
    <p:sldId id="269" r:id="rId15"/>
    <p:sldId id="267" r:id="rId16"/>
    <p:sldId id="268" r:id="rId17"/>
    <p:sldId id="270" r:id="rId18"/>
    <p:sldId id="271" r:id="rId19"/>
    <p:sldId id="273" r:id="rId20"/>
    <p:sldId id="27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22106CFD-597E-4452-A8AC-EF593F70EEC7}">
          <p14:sldIdLst>
            <p14:sldId id="256"/>
            <p14:sldId id="257"/>
            <p14:sldId id="258"/>
            <p14:sldId id="259"/>
            <p14:sldId id="262"/>
            <p14:sldId id="263"/>
            <p14:sldId id="260"/>
            <p14:sldId id="264"/>
            <p14:sldId id="265"/>
            <p14:sldId id="261"/>
            <p14:sldId id="274"/>
            <p14:sldId id="275"/>
            <p14:sldId id="266"/>
            <p14:sldId id="269"/>
            <p14:sldId id="267"/>
            <p14:sldId id="268"/>
            <p14:sldId id="270"/>
            <p14:sldId id="271"/>
            <p14:sldId id="273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261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36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71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910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745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766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959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558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685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410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312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6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414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852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929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546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563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2E0B8D0-CA25-4EA3-B59D-FDAC2F413B75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5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987A5-7EA4-48C5-8BC0-E7244C749A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29833"/>
            <a:ext cx="7620000" cy="1882421"/>
          </a:xfrm>
        </p:spPr>
        <p:txBody>
          <a:bodyPr/>
          <a:lstStyle/>
          <a:p>
            <a:r>
              <a:rPr lang="ru-RU" sz="4400" dirty="0">
                <a:solidFill>
                  <a:srgbClr val="7030A0"/>
                </a:solidFill>
                <a:latin typeface="Arial Black" panose="020B0A04020102020204" pitchFamily="34" charset="0"/>
              </a:rPr>
              <a:t>Тема урока: «Современный рынок Труда»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F9B8A2-6688-4704-AF4F-BDD6504CB1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398" y="4120443"/>
            <a:ext cx="6815669" cy="857955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b="1" dirty="0">
                <a:latin typeface="Arial Black" panose="020B0A04020102020204" pitchFamily="34" charset="0"/>
              </a:rPr>
              <a:t>Подготовила: Колесникова Е.В.</a:t>
            </a:r>
          </a:p>
          <a:p>
            <a:pPr algn="r"/>
            <a:r>
              <a:rPr lang="ru-RU" b="1" dirty="0">
                <a:latin typeface="Arial Black" panose="020B0A04020102020204" pitchFamily="34" charset="0"/>
              </a:rPr>
              <a:t>учитель технологии МАОУ СОШ № 24</a:t>
            </a:r>
          </a:p>
          <a:p>
            <a:pPr algn="r"/>
            <a:r>
              <a:rPr lang="ru-RU" b="1" dirty="0">
                <a:latin typeface="Arial Black" panose="020B0A04020102020204" pitchFamily="34" charset="0"/>
              </a:rPr>
              <a:t>г. Тамбова</a:t>
            </a:r>
          </a:p>
        </p:txBody>
      </p:sp>
    </p:spTree>
    <p:extLst>
      <p:ext uri="{BB962C8B-B14F-4D97-AF65-F5344CB8AC3E}">
        <p14:creationId xmlns:p14="http://schemas.microsoft.com/office/powerpoint/2010/main" val="2057426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FD0ECBB-B53B-48C8-ADAE-BA0DDB83BAFF}"/>
              </a:ext>
            </a:extLst>
          </p:cNvPr>
          <p:cNvSpPr/>
          <p:nvPr/>
        </p:nvSpPr>
        <p:spPr>
          <a:xfrm>
            <a:off x="1117600" y="880534"/>
            <a:ext cx="101825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ru-RU" sz="2800" b="1" u="sng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это наличие открытых вакансий, он отображает ёмкость рынка. 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ru-RU" sz="2800" b="1" u="sng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  <a:r>
              <a:rPr lang="ru-RU" sz="2800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количество безработных, готовых продать свой труд нанимателю.</a:t>
            </a:r>
            <a:endParaRPr lang="ru-RU" sz="2800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B8CE09-2A64-42C7-988D-12F922028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179" y="2826674"/>
            <a:ext cx="3079044" cy="3079044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C3B01C8-7B9D-4CA4-8332-FE3CB6B6B66D}"/>
              </a:ext>
            </a:extLst>
          </p:cNvPr>
          <p:cNvSpPr/>
          <p:nvPr/>
        </p:nvSpPr>
        <p:spPr>
          <a:xfrm>
            <a:off x="5757334" y="3246525"/>
            <a:ext cx="37704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"</a:t>
            </a:r>
            <a:r>
              <a:rPr lang="ru-RU" b="1" i="1" dirty="0">
                <a:solidFill>
                  <a:srgbClr val="00B05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Нужен мне работник-</a:t>
            </a:r>
            <a:endParaRPr lang="ru-RU" sz="1600" dirty="0">
              <a:solidFill>
                <a:srgbClr val="00B050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i="1" dirty="0">
                <a:solidFill>
                  <a:srgbClr val="00B05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Конюх, повар и плотник.</a:t>
            </a:r>
            <a:endParaRPr lang="ru-RU" sz="1600" dirty="0">
              <a:solidFill>
                <a:srgbClr val="00B050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i="1" dirty="0">
                <a:solidFill>
                  <a:srgbClr val="00B05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Где найти такого,</a:t>
            </a:r>
            <a:endParaRPr lang="ru-RU" sz="1600" dirty="0">
              <a:solidFill>
                <a:srgbClr val="00B050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i="1" dirty="0">
                <a:solidFill>
                  <a:srgbClr val="00B05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Работника не слишком дорогого?"</a:t>
            </a:r>
            <a:endParaRPr lang="ru-RU" sz="1600" dirty="0">
              <a:solidFill>
                <a:srgbClr val="00B050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401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E7609B-E303-402B-A49F-51892ABE4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Примеры требований к работнику: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11FBBF-CC15-4A72-ADF6-13F3844EA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Стаж работы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Возраст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Образование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Состояние здоровья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Профессиональные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812920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FA6B084-3D34-4B5B-8F63-FBDF2CD37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Примеры требований к работодателю: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AA01782-A31C-46D9-BA70-FA79CE821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График работы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Размер заработной платы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Условия работы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Социальное обеспечение </a:t>
            </a:r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9926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B51F4F-1A14-4EC5-9FB6-134D008C8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Все вакансии можно разделить на 2 группы: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3719CAB-383F-41A3-8B4C-9C4B1CF301DB}"/>
              </a:ext>
            </a:extLst>
          </p:cNvPr>
          <p:cNvSpPr/>
          <p:nvPr/>
        </p:nvSpPr>
        <p:spPr>
          <a:xfrm>
            <a:off x="1648178" y="3015523"/>
            <a:ext cx="31157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первой относятся вакансии, на которые идти не хотят. Или маленькая зарплата, или туманные перспективы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A93C42-64E0-435F-9848-72A9BC16AA29}"/>
              </a:ext>
            </a:extLst>
          </p:cNvPr>
          <p:cNvSpPr/>
          <p:nvPr/>
        </p:nvSpPr>
        <p:spPr>
          <a:xfrm>
            <a:off x="6694310" y="3105835"/>
            <a:ext cx="35785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 Black" panose="020B0A04020102020204" pitchFamily="34" charset="0"/>
              </a:rPr>
              <a:t>Другая группа - работа для специалистов - профессионалов, с серьезной зарплатой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4868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E7E2D7-AF9B-4D77-A8C1-D39CB6956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Arial Black" panose="020B0A04020102020204" pitchFamily="34" charset="0"/>
              </a:rPr>
              <a:t>Скажите, а как и где можно узнать, о том  какие работники нужны в данный момент?</a:t>
            </a:r>
            <a:r>
              <a:rPr lang="ru-RU" sz="3200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44D166-0FDB-4385-9178-90480D513F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Посмотреть объявления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 Спросить у друзей 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Пойти на предприятие самому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 Найти в СМИ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 Найти в интернете 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</a:rPr>
              <a:t>Обратится в  центр занятости</a:t>
            </a:r>
          </a:p>
        </p:txBody>
      </p:sp>
    </p:spTree>
    <p:extLst>
      <p:ext uri="{BB962C8B-B14F-4D97-AF65-F5344CB8AC3E}">
        <p14:creationId xmlns:p14="http://schemas.microsoft.com/office/powerpoint/2010/main" val="3718195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B3C804-4827-4397-B29A-7D6EFCC84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Охарактеризуйте профессию:</a:t>
            </a:r>
            <a:b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(время на работу 5 минут)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0FE142-A48A-436D-BC34-BF0303D094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1 ряд Копирайтер</a:t>
            </a:r>
          </a:p>
          <a:p>
            <a:r>
              <a:rPr lang="ru-RU" dirty="0">
                <a:latin typeface="Arial Black" panose="020B0A04020102020204" pitchFamily="34" charset="0"/>
              </a:rPr>
              <a:t>2 ряд Менеджер</a:t>
            </a:r>
          </a:p>
          <a:p>
            <a:r>
              <a:rPr lang="ru-RU" dirty="0">
                <a:latin typeface="Arial Black" panose="020B0A04020102020204" pitchFamily="34" charset="0"/>
              </a:rPr>
              <a:t>3 ряд </a:t>
            </a:r>
            <a:r>
              <a:rPr lang="ru-RU" dirty="0" err="1">
                <a:latin typeface="Arial Black" panose="020B0A04020102020204" pitchFamily="34" charset="0"/>
              </a:rPr>
              <a:t>Биофармаколог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206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BE36740-E172-4B1A-9038-89BDD263A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373662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>
                <a:solidFill>
                  <a:srgbClr val="7030A0"/>
                </a:solidFill>
                <a:latin typeface="Arial Black" panose="020B0A04020102020204" pitchFamily="34" charset="0"/>
              </a:rPr>
              <a:t>Копирайтер </a:t>
            </a:r>
            <a:r>
              <a:rPr lang="ru-RU" sz="3100" dirty="0">
                <a:latin typeface="Arial Black" panose="020B0A04020102020204" pitchFamily="34" charset="0"/>
              </a:rPr>
              <a:t>(англ. </a:t>
            </a:r>
            <a:r>
              <a:rPr lang="ru-RU" sz="3100" dirty="0" err="1">
                <a:latin typeface="Arial Black" panose="020B0A04020102020204" pitchFamily="34" charset="0"/>
              </a:rPr>
              <a:t>сopy</a:t>
            </a:r>
            <a:r>
              <a:rPr lang="ru-RU" sz="3100" dirty="0">
                <a:latin typeface="Arial Black" panose="020B0A04020102020204" pitchFamily="34" charset="0"/>
              </a:rPr>
              <a:t> – рукопись, текст, </a:t>
            </a:r>
            <a:r>
              <a:rPr lang="ru-RU" sz="3100" dirty="0" err="1">
                <a:latin typeface="Arial Black" panose="020B0A04020102020204" pitchFamily="34" charset="0"/>
              </a:rPr>
              <a:t>write</a:t>
            </a:r>
            <a:r>
              <a:rPr lang="ru-RU" sz="3100" dirty="0">
                <a:latin typeface="Arial Black" panose="020B0A04020102020204" pitchFamily="34" charset="0"/>
              </a:rPr>
              <a:t> – писать) – это автор рекламных текстов, будь то название бренда, слоган, сам рекламный текст и его составляющие, статья, пресс-релиз, сценарий рекламного ролика на телевидении, в интернете или на радио и так далее</a:t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9B4268-3917-4641-A2BF-19829CC6E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244" y="3641876"/>
            <a:ext cx="3510844" cy="250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20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DBE0337-CA45-4A77-9E6D-3E1A855CD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2" y="778932"/>
            <a:ext cx="9601196" cy="3702757"/>
          </a:xfrm>
        </p:spPr>
        <p:txBody>
          <a:bodyPr>
            <a:noAutofit/>
          </a:bodyPr>
          <a:lstStyle/>
          <a:p>
            <a:pPr algn="just"/>
            <a:r>
              <a:rPr lang="ru-RU" sz="2400" dirty="0" err="1">
                <a:solidFill>
                  <a:srgbClr val="7030A0"/>
                </a:solidFill>
                <a:latin typeface="Arial Black" panose="020B0A04020102020204" pitchFamily="34" charset="0"/>
              </a:rPr>
              <a:t>Ме́неджер</a:t>
            </a:r>
            <a:r>
              <a:rPr lang="ru-RU" sz="2400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>
                <a:latin typeface="Arial Black" panose="020B0A04020102020204" pitchFamily="34" charset="0"/>
              </a:rPr>
              <a:t>(англ. </a:t>
            </a:r>
            <a:r>
              <a:rPr lang="ru-RU" sz="2400" dirty="0" err="1">
                <a:latin typeface="Arial Black" panose="020B0A04020102020204" pitchFamily="34" charset="0"/>
              </a:rPr>
              <a:t>manager</a:t>
            </a:r>
            <a:r>
              <a:rPr lang="ru-RU" sz="2400" dirty="0">
                <a:latin typeface="Arial Black" panose="020B0A04020102020204" pitchFamily="34" charset="0"/>
              </a:rPr>
              <a:t>, от </a:t>
            </a:r>
            <a:r>
              <a:rPr lang="ru-RU" sz="2400" dirty="0" err="1">
                <a:latin typeface="Arial Black" panose="020B0A04020102020204" pitchFamily="34" charset="0"/>
              </a:rPr>
              <a:t>manage</a:t>
            </a:r>
            <a:r>
              <a:rPr lang="ru-RU" sz="2400" dirty="0">
                <a:latin typeface="Arial Black" panose="020B0A04020102020204" pitchFamily="34" charset="0"/>
              </a:rPr>
              <a:t> — «управлять»), </a:t>
            </a:r>
            <a:r>
              <a:rPr lang="ru-RU" sz="2400" dirty="0" err="1">
                <a:latin typeface="Arial Black" panose="020B0A04020102020204" pitchFamily="34" charset="0"/>
              </a:rPr>
              <a:t>руководи́тель</a:t>
            </a:r>
            <a:r>
              <a:rPr lang="ru-RU" sz="2400" dirty="0">
                <a:latin typeface="Arial Black" panose="020B0A04020102020204" pitchFamily="34" charset="0"/>
              </a:rPr>
              <a:t>, </a:t>
            </a:r>
            <a:r>
              <a:rPr lang="ru-RU" sz="2400" dirty="0" err="1">
                <a:latin typeface="Arial Black" panose="020B0A04020102020204" pitchFamily="34" charset="0"/>
              </a:rPr>
              <a:t>управля́ющий</a:t>
            </a:r>
            <a:r>
              <a:rPr lang="ru-RU" sz="2400" dirty="0">
                <a:latin typeface="Arial Black" panose="020B0A04020102020204" pitchFamily="34" charset="0"/>
              </a:rPr>
              <a:t> — </a:t>
            </a:r>
            <a:r>
              <a:rPr lang="ru-RU" sz="2400" b="1" dirty="0">
                <a:latin typeface="Arial Black" panose="020B0A04020102020204" pitchFamily="34" charset="0"/>
              </a:rPr>
              <a:t>специалист, занятый управлением процессами и персоналом на определённом участке предприятия, организации</a:t>
            </a:r>
            <a:r>
              <a:rPr lang="ru-RU" sz="2400" dirty="0">
                <a:latin typeface="Arial Black" panose="020B0A04020102020204" pitchFamily="34" charset="0"/>
              </a:rPr>
              <a:t>. Может быть её владельцем, но часто является наёмным работником. Менеджер, как правило, является должностным лицом в организации, в которой работает, и входит в средний и высший руководящий состав компании, предприятия.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05F6B6-C260-4C66-A9B0-7CAE1309E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045" y="4291897"/>
            <a:ext cx="3040096" cy="19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19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470C1A8-910D-47AD-AAF3-6ED56895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053781"/>
            <a:ext cx="9601196" cy="3680178"/>
          </a:xfrm>
        </p:spPr>
        <p:txBody>
          <a:bodyPr>
            <a:noAutofit/>
          </a:bodyPr>
          <a:lstStyle/>
          <a:p>
            <a:pPr algn="just"/>
            <a:r>
              <a:rPr lang="ru-RU" sz="2400" dirty="0" err="1">
                <a:solidFill>
                  <a:srgbClr val="7030A0"/>
                </a:solidFill>
                <a:latin typeface="Arial Black" panose="020B0A04020102020204" pitchFamily="34" charset="0"/>
              </a:rPr>
              <a:t>Биофармаколог</a:t>
            </a:r>
            <a:r>
              <a:rPr lang="ru-RU" sz="2400" dirty="0">
                <a:solidFill>
                  <a:srgbClr val="333333"/>
                </a:solidFill>
                <a:latin typeface="Arial Black" panose="020B0A04020102020204" pitchFamily="34" charset="0"/>
              </a:rPr>
              <a:t> - </a:t>
            </a:r>
            <a:r>
              <a:rPr lang="ru-RU" sz="2400" b="1" dirty="0">
                <a:solidFill>
                  <a:srgbClr val="333333"/>
                </a:solidFill>
                <a:latin typeface="Arial Black" panose="020B0A04020102020204" pitchFamily="34" charset="0"/>
              </a:rPr>
              <a:t>специалист, занимающийся разработкой новых препаратов, приходящим на замену старым и менее эффективным</a:t>
            </a:r>
            <a:r>
              <a:rPr lang="ru-RU" sz="2400" dirty="0">
                <a:solidFill>
                  <a:srgbClr val="333333"/>
                </a:solidFill>
                <a:latin typeface="Arial Black" panose="020B0A04020102020204" pitchFamily="34" charset="0"/>
              </a:rPr>
              <a:t>. </a:t>
            </a:r>
            <a:r>
              <a:rPr lang="ru-RU" sz="2400" dirty="0" err="1">
                <a:solidFill>
                  <a:srgbClr val="333333"/>
                </a:solidFill>
                <a:latin typeface="Arial Black" panose="020B0A04020102020204" pitchFamily="34" charset="0"/>
              </a:rPr>
              <a:t>Биофармаколог</a:t>
            </a:r>
            <a:r>
              <a:rPr lang="ru-RU" sz="2400" dirty="0">
                <a:solidFill>
                  <a:srgbClr val="333333"/>
                </a:solidFill>
                <a:latin typeface="Arial Black" panose="020B0A04020102020204" pitchFamily="34" charset="0"/>
              </a:rPr>
              <a:t> изучает физиологическое действие на человеческий организм лекарственных средств, полученных биотехнологическим или биологическим способом, в том числе биологических аналогов гормонов, </a:t>
            </a:r>
            <a:r>
              <a:rPr lang="ru-RU" sz="2400" dirty="0" err="1">
                <a:solidFill>
                  <a:srgbClr val="333333"/>
                </a:solidFill>
                <a:latin typeface="Arial Black" panose="020B0A04020102020204" pitchFamily="34" charset="0"/>
              </a:rPr>
              <a:t>нейротрансмиттеров</a:t>
            </a:r>
            <a:r>
              <a:rPr lang="ru-RU" sz="2400" dirty="0">
                <a:solidFill>
                  <a:srgbClr val="333333"/>
                </a:solidFill>
                <a:latin typeface="Arial Black" panose="020B0A04020102020204" pitchFamily="34" charset="0"/>
              </a:rPr>
              <a:t>, агонистов и антагонистов разнообразных регуляторных молекул.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C1E49F-31AC-48C9-A675-EA30EFCC2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163" y="4425246"/>
            <a:ext cx="2457435" cy="163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1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2C152E-7925-4796-909E-B7FFE40AD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Домашние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D4BABD-79EB-40D9-B14A-DF26DC237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1. Кто, в основном, требуется на рынке труда в Тамбовской области? Какие требования предъявляет работодатель к соискателю? Каковы условия труда?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2. Кто ищет работу в Тамбовской области? Какие требования предъявляют к условиям работы?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( Сайт : Все для Вас,  Из рук в руки, Работа, </a:t>
            </a:r>
            <a:r>
              <a:rPr lang="ru-RU" dirty="0" err="1">
                <a:solidFill>
                  <a:srgbClr val="7030A0"/>
                </a:solidFill>
                <a:latin typeface="Arial Black" panose="020B0A04020102020204" pitchFamily="34" charset="0"/>
              </a:rPr>
              <a:t>Авито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,  и т.п.)</a:t>
            </a:r>
          </a:p>
        </p:txBody>
      </p:sp>
    </p:spTree>
    <p:extLst>
      <p:ext uri="{BB962C8B-B14F-4D97-AF65-F5344CB8AC3E}">
        <p14:creationId xmlns:p14="http://schemas.microsoft.com/office/powerpoint/2010/main" val="694725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638DA-223E-4CE8-8052-4ABA40ADD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275643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«Нет ничего страшнее, чем жить во времена перемен»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E67C0D-87EA-40FE-88C6-A86691D49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2830689"/>
            <a:ext cx="9601196" cy="2446868"/>
          </a:xfrm>
        </p:spPr>
        <p:txBody>
          <a:bodyPr/>
          <a:lstStyle/>
          <a:p>
            <a:pPr algn="r"/>
            <a:r>
              <a:rPr lang="ru-RU" dirty="0">
                <a:latin typeface="Arial Black" panose="020B0A04020102020204" pitchFamily="34" charset="0"/>
              </a:rPr>
              <a:t>Китайская пословица </a:t>
            </a:r>
          </a:p>
        </p:txBody>
      </p:sp>
    </p:spTree>
    <p:extLst>
      <p:ext uri="{BB962C8B-B14F-4D97-AF65-F5344CB8AC3E}">
        <p14:creationId xmlns:p14="http://schemas.microsoft.com/office/powerpoint/2010/main" val="23993407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E8A25B-3523-4281-BAAD-9A279A310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758" y="1095021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Урок окончен, </a:t>
            </a:r>
            <a:b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всем спасибо!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CDC0E7-A72F-446D-BE24-5EA45F3EE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641" y="2559756"/>
            <a:ext cx="514993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83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92FC2A0-8AC2-4144-88DD-022BD7609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1337732"/>
            <a:ext cx="9601196" cy="331893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У меня растут года,</a:t>
            </a:r>
          </a:p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Скоро мне семнадцать.</a:t>
            </a:r>
          </a:p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Где работать мне тогда?</a:t>
            </a:r>
          </a:p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Чем бы мне заниматься...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84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26DB1-693D-4199-A81B-A44CFF4F4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Что такое «рынок труда»?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9C4574-1F71-49AC-9FE9-8DD8D57E2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Рынок труда- </a:t>
            </a:r>
            <a:r>
              <a:rPr lang="ru-RU" sz="3200" b="1" dirty="0"/>
              <a:t>это площадка, на которой встречаются и заключают договор найма работодатель и соискатель. </a:t>
            </a:r>
          </a:p>
        </p:txBody>
      </p:sp>
    </p:spTree>
    <p:extLst>
      <p:ext uri="{BB962C8B-B14F-4D97-AF65-F5344CB8AC3E}">
        <p14:creationId xmlns:p14="http://schemas.microsoft.com/office/powerpoint/2010/main" val="1548551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21E604-1A2D-4E4F-A1AB-B251A0ACC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117600"/>
            <a:ext cx="9601196" cy="2393244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/>
              <a:t>Рынок труда является одним из элементов рыночной экономики. Это сфера формирования </a:t>
            </a:r>
            <a:r>
              <a:rPr lang="ru-RU" sz="4000" b="1" dirty="0">
                <a:solidFill>
                  <a:srgbClr val="FF0000"/>
                </a:solidFill>
              </a:rPr>
              <a:t>спроса</a:t>
            </a:r>
            <a:r>
              <a:rPr lang="ru-RU" sz="4000" b="1" dirty="0"/>
              <a:t> и </a:t>
            </a:r>
            <a:r>
              <a:rPr lang="ru-RU" sz="4000" b="1" dirty="0">
                <a:solidFill>
                  <a:srgbClr val="FF0000"/>
                </a:solidFill>
              </a:rPr>
              <a:t>предложения</a:t>
            </a:r>
            <a:r>
              <a:rPr lang="ru-RU" sz="4000" b="1" dirty="0"/>
              <a:t> на рабочую силу</a:t>
            </a:r>
            <a:endParaRPr lang="ru-RU" sz="4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032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80853-3F41-4E7C-8313-20B2ED949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253064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Основными компонентами рынка труда являются: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A5F230-2E18-4BCA-981F-E2BA4774F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спрос на рабочую силу;</a:t>
            </a:r>
          </a:p>
          <a:p>
            <a:r>
              <a:rPr lang="ru-RU" dirty="0">
                <a:latin typeface="Arial Black" panose="020B0A04020102020204" pitchFamily="34" charset="0"/>
              </a:rPr>
              <a:t>предложение рабочей силы;</a:t>
            </a:r>
          </a:p>
          <a:p>
            <a:r>
              <a:rPr lang="ru-RU" dirty="0">
                <a:latin typeface="Arial Black" panose="020B0A04020102020204" pitchFamily="34" charset="0"/>
              </a:rPr>
              <a:t>стоимость рабочей силы</a:t>
            </a:r>
          </a:p>
        </p:txBody>
      </p:sp>
    </p:spTree>
    <p:extLst>
      <p:ext uri="{BB962C8B-B14F-4D97-AF65-F5344CB8AC3E}">
        <p14:creationId xmlns:p14="http://schemas.microsoft.com/office/powerpoint/2010/main" val="3533962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9CDC82C-6E08-4C2F-A149-F3383E2D0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360" y="626448"/>
            <a:ext cx="7735279" cy="579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435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911E45-5178-4E6B-8AE4-80803FAF1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Элементы рынка труда:</a:t>
            </a:r>
            <a:br>
              <a:rPr lang="ru-RU" dirty="0"/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B04D57-E940-4E8C-A279-5018A0B288AB}"/>
              </a:ext>
            </a:extLst>
          </p:cNvPr>
          <p:cNvSpPr/>
          <p:nvPr/>
        </p:nvSpPr>
        <p:spPr>
          <a:xfrm>
            <a:off x="1501422" y="2421465"/>
            <a:ext cx="9601196" cy="2814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соискатель и работодатель;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спрос и предложение, их соотношение;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законы, регулирующие механизм действия рынка;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организации службы занятости населения;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службы профориентации, предприятия по повышению квалификации работников;</a:t>
            </a:r>
          </a:p>
        </p:txBody>
      </p:sp>
    </p:spTree>
    <p:extLst>
      <p:ext uri="{BB962C8B-B14F-4D97-AF65-F5344CB8AC3E}">
        <p14:creationId xmlns:p14="http://schemas.microsoft.com/office/powerpoint/2010/main" val="2557812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B55F5-118D-46A0-B727-2825433D1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Элементы рынка труда: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1C5246-F416-4ACD-A08B-96E99F0DF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  <a:ea typeface="Times New Roman" panose="02020603050405020304" pitchFamily="18" charset="0"/>
              </a:rPr>
              <a:t> организации по временному обеспечению занятости (сезонные работы, надомный труд и т. д.);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  <a:ea typeface="Times New Roman" panose="02020603050405020304" pitchFamily="18" charset="0"/>
              </a:rPr>
              <a:t>система государственной финансовой поддержки граждан, потерявших работу по сокращению, переводимых на другое место работы или просто безработных.</a:t>
            </a:r>
            <a:endParaRPr lang="ru-RU" sz="2000" dirty="0"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8502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133</TotalTime>
  <Words>609</Words>
  <Application>Microsoft Office PowerPoint</Application>
  <PresentationFormat>Широкоэкранный</PresentationFormat>
  <Paragraphs>65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Garamond</vt:lpstr>
      <vt:lpstr>Wingdings</vt:lpstr>
      <vt:lpstr>Натуральные материалы</vt:lpstr>
      <vt:lpstr>Тема урока: «Современный рынок Труда»</vt:lpstr>
      <vt:lpstr>«Нет ничего страшнее, чем жить во времена перемен»</vt:lpstr>
      <vt:lpstr>Презентация PowerPoint</vt:lpstr>
      <vt:lpstr>Что такое «рынок труда»?</vt:lpstr>
      <vt:lpstr>Рынок труда является одним из элементов рыночной экономики. Это сфера формирования спроса и предложения на рабочую силу</vt:lpstr>
      <vt:lpstr>Основными компонентами рынка труда являются: </vt:lpstr>
      <vt:lpstr>Презентация PowerPoint</vt:lpstr>
      <vt:lpstr>Элементы рынка труда: </vt:lpstr>
      <vt:lpstr>Элементы рынка труда:</vt:lpstr>
      <vt:lpstr>Презентация PowerPoint</vt:lpstr>
      <vt:lpstr>Примеры требований к работнику:</vt:lpstr>
      <vt:lpstr>Примеры требований к работодателю:</vt:lpstr>
      <vt:lpstr>Все вакансии можно разделить на 2 группы:</vt:lpstr>
      <vt:lpstr>Скажите, а как и где можно узнать, о том  какие работники нужны в данный момент? </vt:lpstr>
      <vt:lpstr>Охарактеризуйте профессию: (время на работу 5 минут)</vt:lpstr>
      <vt:lpstr>Копирайтер (англ. сopy – рукопись, текст, write – писать) – это автор рекламных текстов, будь то название бренда, слоган, сам рекламный текст и его составляющие, статья, пресс-релиз, сценарий рекламного ролика на телевидении, в интернете или на радио и так далее </vt:lpstr>
      <vt:lpstr>Ме́неджер (англ. manager, от manage — «управлять»), руководи́тель, управля́ющий — специалист, занятый управлением процессами и персоналом на определённом участке предприятия, организации. Может быть её владельцем, но часто является наёмным работником. Менеджер, как правило, является должностным лицом в организации, в которой работает, и входит в средний и высший руководящий состав компании, предприятия.</vt:lpstr>
      <vt:lpstr>Биофармаколог - специалист, занимающийся разработкой новых препаратов, приходящим на замену старым и менее эффективным. Биофармаколог изучает физиологическое действие на человеческий организм лекарственных средств, полученных биотехнологическим или биологическим способом, в том числе биологических аналогов гормонов, нейротрансмиттеров, агонистов и антагонистов разнообразных регуляторных молекул.</vt:lpstr>
      <vt:lpstr>Домашние задание:</vt:lpstr>
      <vt:lpstr>Урок окончен,  всем 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«Современный рынок Труда»</dc:title>
  <dc:creator>эльдорадо</dc:creator>
  <cp:lastModifiedBy>эльдорадо</cp:lastModifiedBy>
  <cp:revision>1</cp:revision>
  <dcterms:created xsi:type="dcterms:W3CDTF">2022-09-16T15:12:07Z</dcterms:created>
  <dcterms:modified xsi:type="dcterms:W3CDTF">2022-09-16T17:25:41Z</dcterms:modified>
</cp:coreProperties>
</file>