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7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1674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23.09.2022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23.09.2022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23.09.2022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23.09.2022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1916832"/>
            <a:ext cx="7175351" cy="1793167"/>
          </a:xfrm>
        </p:spPr>
        <p:txBody>
          <a:bodyPr>
            <a:normAutofit fontScale="90000"/>
          </a:bodyPr>
          <a:lstStyle/>
          <a:p>
            <a:r>
              <a:rPr lang="ru-RU" b="0" dirty="0">
                <a:solidFill>
                  <a:srgbClr val="264150"/>
                </a:solidFill>
                <a:effectLst/>
                <a:latin typeface="Open Sans"/>
              </a:rPr>
              <a:t>Системы счисления и формы представления чисел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4909780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12778"/>
            <a:ext cx="864096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1.Переведите </a:t>
            </a:r>
            <a:r>
              <a:rPr lang="ru-RU" sz="2400" dirty="0"/>
              <a:t>из одной системы счисления в другую и результаты занесите в </a:t>
            </a:r>
            <a:r>
              <a:rPr lang="ru-RU" sz="2400" dirty="0" smtClean="0"/>
              <a:t>таблицу</a:t>
            </a:r>
            <a:endParaRPr lang="ru-RU" sz="2400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9547460"/>
              </p:ext>
            </p:extLst>
          </p:nvPr>
        </p:nvGraphicFramePr>
        <p:xfrm>
          <a:off x="186408" y="843775"/>
          <a:ext cx="8568952" cy="182270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9082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561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37626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62829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>
                          <a:effectLst/>
                        </a:rPr>
                        <a:t>Десятичная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>
                          <a:effectLst/>
                        </a:rPr>
                        <a:t>Двоичная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>
                          <a:effectLst/>
                        </a:rPr>
                        <a:t>Восьмеричная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 err="1">
                          <a:effectLst/>
                        </a:rPr>
                        <a:t>Шестанадцатеричная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3025" marR="73025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800" dirty="0">
                          <a:effectLst/>
                        </a:rPr>
                        <a:t>173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</a:rPr>
                        <a:t> </a:t>
                      </a:r>
                      <a:r>
                        <a:rPr lang="ru-RU" sz="2800" dirty="0" smtClean="0">
                          <a:effectLst/>
                        </a:rPr>
                        <a:t>?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800" dirty="0" smtClean="0">
                          <a:effectLst/>
                        </a:rPr>
                        <a:t>?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</a:rPr>
                        <a:t> </a:t>
                      </a:r>
                      <a:r>
                        <a:rPr lang="ru-RU" sz="2800" dirty="0" smtClean="0">
                          <a:effectLst/>
                        </a:rPr>
                        <a:t>?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3025" marR="73025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800">
                          <a:effectLst/>
                        </a:rPr>
                        <a:t>348</a:t>
                      </a:r>
                      <a:endParaRPr lang="ru-RU" sz="2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</a:rPr>
                        <a:t> </a:t>
                      </a:r>
                      <a:r>
                        <a:rPr lang="ru-RU" sz="2800" dirty="0" smtClean="0">
                          <a:effectLst/>
                        </a:rPr>
                        <a:t>?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</a:rPr>
                        <a:t> </a:t>
                      </a:r>
                      <a:r>
                        <a:rPr lang="ru-RU" sz="2800" dirty="0" smtClean="0">
                          <a:effectLst/>
                        </a:rPr>
                        <a:t>?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800" dirty="0" smtClean="0">
                          <a:effectLst/>
                        </a:rPr>
                        <a:t>?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3025" marR="73025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179512" y="2636912"/>
            <a:ext cx="864096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2.Выполните </a:t>
            </a:r>
            <a:r>
              <a:rPr lang="ru-RU" sz="2400" dirty="0"/>
              <a:t>арифметические операции в позиционных системах счисления и результат занесите в </a:t>
            </a:r>
            <a:r>
              <a:rPr lang="ru-RU" sz="2400" dirty="0" smtClean="0"/>
              <a:t>таблицу</a:t>
            </a:r>
            <a:endParaRPr lang="ru-RU" sz="2400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81658590"/>
              </p:ext>
            </p:extLst>
          </p:nvPr>
        </p:nvGraphicFramePr>
        <p:xfrm>
          <a:off x="179512" y="3467909"/>
          <a:ext cx="8460940" cy="358348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2699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19096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0865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>
                          <a:effectLst/>
                        </a:rPr>
                        <a:t>Операция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>
                          <a:effectLst/>
                        </a:rPr>
                        <a:t>Результат </a:t>
                      </a:r>
                      <a:r>
                        <a:rPr lang="ru-RU" sz="2400" dirty="0" smtClean="0">
                          <a:effectLst/>
                        </a:rPr>
                        <a:t>в </a:t>
                      </a:r>
                      <a:r>
                        <a:rPr lang="ru-RU" sz="2400" dirty="0">
                          <a:effectLst/>
                        </a:rPr>
                        <a:t>десятой системе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3025" marR="73025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865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>
                          <a:effectLst/>
                        </a:rPr>
                        <a:t>1110(2)= </a:t>
                      </a:r>
                      <a:endParaRPr lang="ru-RU" sz="2400" dirty="0" smtClean="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 smtClean="0">
                          <a:effectLst/>
                        </a:rPr>
                        <a:t>1001(2</a:t>
                      </a:r>
                      <a:r>
                        <a:rPr lang="ru-RU" sz="2400" dirty="0">
                          <a:effectLst/>
                        </a:rPr>
                        <a:t>) =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 </a:t>
                      </a:r>
                      <a:endParaRPr lang="ru-RU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3025" marR="73025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865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 smtClean="0">
                          <a:effectLst/>
                        </a:rPr>
                        <a:t>100(8</a:t>
                      </a:r>
                      <a:r>
                        <a:rPr lang="ru-RU" sz="2400" dirty="0">
                          <a:effectLst/>
                        </a:rPr>
                        <a:t>) = </a:t>
                      </a:r>
                      <a:endParaRPr lang="ru-RU" sz="2400" dirty="0" smtClean="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 smtClean="0">
                          <a:effectLst/>
                        </a:rPr>
                        <a:t>50(8</a:t>
                      </a:r>
                      <a:r>
                        <a:rPr lang="ru-RU" sz="2400" dirty="0">
                          <a:effectLst/>
                        </a:rPr>
                        <a:t>) =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 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3025" marR="73025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3833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 smtClean="0">
                          <a:effectLst/>
                        </a:rPr>
                        <a:t>7А(16</a:t>
                      </a:r>
                      <a:r>
                        <a:rPr lang="ru-RU" sz="2400" dirty="0">
                          <a:effectLst/>
                        </a:rPr>
                        <a:t>) =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 smtClean="0">
                          <a:effectLst/>
                        </a:rPr>
                        <a:t>100(16</a:t>
                      </a:r>
                      <a:r>
                        <a:rPr lang="ru-RU" sz="2400" dirty="0">
                          <a:effectLst/>
                        </a:rPr>
                        <a:t>)=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 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3025" marR="73025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74438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1909292"/>
              </p:ext>
            </p:extLst>
          </p:nvPr>
        </p:nvGraphicFramePr>
        <p:xfrm>
          <a:off x="209001" y="1412776"/>
          <a:ext cx="8568952" cy="182270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9082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7872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30425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47776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>
                          <a:effectLst/>
                        </a:rPr>
                        <a:t>Десятичная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>
                          <a:effectLst/>
                        </a:rPr>
                        <a:t>Двоичная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>
                          <a:effectLst/>
                        </a:rPr>
                        <a:t>Восьмеричная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 err="1">
                          <a:effectLst/>
                        </a:rPr>
                        <a:t>Шестанадцатеричная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3025" marR="73025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800" dirty="0">
                          <a:effectLst/>
                        </a:rPr>
                        <a:t>173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effectLst/>
                        </a:rPr>
                        <a:t>10101101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800" dirty="0" smtClean="0">
                          <a:effectLst/>
                        </a:rPr>
                        <a:t>255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 smtClean="0">
                          <a:effectLst/>
                        </a:rPr>
                        <a:t>AD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3025" marR="73025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800">
                          <a:effectLst/>
                        </a:rPr>
                        <a:t>348</a:t>
                      </a:r>
                      <a:endParaRPr lang="ru-RU" sz="2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effectLst/>
                        </a:rPr>
                        <a:t>101011100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</a:rPr>
                        <a:t> </a:t>
                      </a:r>
                      <a:r>
                        <a:rPr lang="ru-RU" sz="2800" dirty="0" smtClean="0">
                          <a:effectLst/>
                        </a:rPr>
                        <a:t>534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800" dirty="0" smtClean="0">
                          <a:effectLst/>
                        </a:rPr>
                        <a:t>15</a:t>
                      </a:r>
                      <a:r>
                        <a:rPr lang="en-US" sz="2800" dirty="0" smtClean="0">
                          <a:effectLst/>
                        </a:rPr>
                        <a:t>C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3025" marR="73025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5065790"/>
              </p:ext>
            </p:extLst>
          </p:nvPr>
        </p:nvGraphicFramePr>
        <p:xfrm>
          <a:off x="179512" y="3467909"/>
          <a:ext cx="8460940" cy="334546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2699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19096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4367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>
                          <a:effectLst/>
                        </a:rPr>
                        <a:t>Операция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>
                          <a:effectLst/>
                        </a:rPr>
                        <a:t>Результат </a:t>
                      </a:r>
                      <a:r>
                        <a:rPr lang="ru-RU" sz="2400" dirty="0" smtClean="0">
                          <a:effectLst/>
                        </a:rPr>
                        <a:t>в </a:t>
                      </a:r>
                      <a:r>
                        <a:rPr lang="ru-RU" sz="2400" dirty="0">
                          <a:effectLst/>
                        </a:rPr>
                        <a:t>десятой системе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3025" marR="73025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5444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 smtClean="0">
                          <a:effectLst/>
                        </a:rPr>
                        <a:t>10101(2</a:t>
                      </a:r>
                      <a:r>
                        <a:rPr lang="ru-RU" sz="2400" dirty="0">
                          <a:effectLst/>
                        </a:rPr>
                        <a:t>)= </a:t>
                      </a:r>
                      <a:endParaRPr lang="ru-RU" sz="2400" dirty="0" smtClean="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 smtClean="0">
                          <a:effectLst/>
                        </a:rPr>
                        <a:t>10010(2</a:t>
                      </a:r>
                      <a:r>
                        <a:rPr lang="ru-RU" sz="2400" dirty="0">
                          <a:effectLst/>
                        </a:rPr>
                        <a:t>) =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 </a:t>
                      </a:r>
                      <a:r>
                        <a:rPr lang="ru-RU" sz="2400" dirty="0" smtClean="0">
                          <a:effectLst/>
                        </a:rPr>
                        <a:t>27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30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3025" marR="73025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5444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 smtClean="0">
                          <a:effectLst/>
                        </a:rPr>
                        <a:t>100(8</a:t>
                      </a:r>
                      <a:r>
                        <a:rPr lang="ru-RU" sz="2400" dirty="0">
                          <a:effectLst/>
                        </a:rPr>
                        <a:t>) = </a:t>
                      </a:r>
                      <a:endParaRPr lang="ru-RU" sz="2400" dirty="0" smtClean="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 smtClean="0">
                          <a:effectLst/>
                        </a:rPr>
                        <a:t>50(8</a:t>
                      </a:r>
                      <a:r>
                        <a:rPr lang="ru-RU" sz="2400" dirty="0">
                          <a:effectLst/>
                        </a:rPr>
                        <a:t>) =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 </a:t>
                      </a:r>
                      <a:r>
                        <a:rPr lang="ru-RU" sz="2400" dirty="0" smtClean="0">
                          <a:effectLst/>
                        </a:rPr>
                        <a:t>64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40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3025" marR="73025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9290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 smtClean="0">
                          <a:effectLst/>
                        </a:rPr>
                        <a:t>7А(16</a:t>
                      </a:r>
                      <a:r>
                        <a:rPr lang="ru-RU" sz="2400" dirty="0">
                          <a:effectLst/>
                        </a:rPr>
                        <a:t>) =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 smtClean="0">
                          <a:effectLst/>
                        </a:rPr>
                        <a:t>100(16</a:t>
                      </a:r>
                      <a:r>
                        <a:rPr lang="ru-RU" sz="2400" dirty="0">
                          <a:effectLst/>
                        </a:rPr>
                        <a:t>)=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effectLst/>
                        </a:rPr>
                        <a:t>122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256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3025" marR="73025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3275856" y="260648"/>
            <a:ext cx="424847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/>
              <a:t>ОТВЕТЫ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357416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1405" y="116632"/>
            <a:ext cx="849694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/>
              <a:t>Для кодирования информации в компьютере вместо привычной десятичной системы счисления используется </a:t>
            </a:r>
            <a:r>
              <a:rPr lang="ru-RU" sz="2800" b="1" dirty="0"/>
              <a:t>двоичная система счисления</a:t>
            </a:r>
            <a:r>
              <a:rPr lang="ru-RU" sz="2800" dirty="0"/>
              <a:t>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99998" y="2060848"/>
            <a:ext cx="828092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/>
              <a:t>Двоичной системой счисления люди начали пользоваться очень давно. </a:t>
            </a:r>
            <a:endParaRPr lang="ru-RU" sz="2800" dirty="0" smtClean="0"/>
          </a:p>
          <a:p>
            <a:endParaRPr lang="ru-RU" sz="2800" dirty="0" smtClean="0"/>
          </a:p>
          <a:p>
            <a:r>
              <a:rPr lang="ru-RU" sz="2800" dirty="0" smtClean="0"/>
              <a:t>Древние </a:t>
            </a:r>
            <a:r>
              <a:rPr lang="ru-RU" sz="2800" dirty="0"/>
              <a:t>племена Австралии и островов Полинезии использовали эту систему в быту. Так, полинезийцы передавали необходимую  информацию, выполняя два вида ударов по барабану: звонкий и глухой. Это было примитивное представление двоичной системы счисления.</a:t>
            </a:r>
          </a:p>
        </p:txBody>
      </p:sp>
    </p:spTree>
    <p:extLst>
      <p:ext uri="{BB962C8B-B14F-4D97-AF65-F5344CB8AC3E}">
        <p14:creationId xmlns:p14="http://schemas.microsoft.com/office/powerpoint/2010/main" val="21601767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188640"/>
            <a:ext cx="907300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/>
              <a:t>Двоичной системой счисления называется позиционная система счисления с основанием </a:t>
            </a:r>
            <a:r>
              <a:rPr lang="ru-RU" sz="2800" dirty="0"/>
              <a:t>2</a:t>
            </a:r>
            <a:r>
              <a:rPr lang="ru-RU" sz="2800" b="1" dirty="0"/>
              <a:t>.</a:t>
            </a:r>
            <a:endParaRPr lang="ru-RU" sz="28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18794" y="1223754"/>
            <a:ext cx="792088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/>
              <a:t>Для записи чисел в ней использовали только две цифры:  0 и 1.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30693" y="2348880"/>
            <a:ext cx="808961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/>
              <a:t>Например, 11011</a:t>
            </a:r>
            <a:r>
              <a:rPr lang="ru-RU" sz="2800" baseline="-25000" dirty="0"/>
              <a:t>2</a:t>
            </a:r>
            <a:r>
              <a:rPr lang="ru-RU" sz="2800" dirty="0"/>
              <a:t> —  число в двоичной системе счисления.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79512" y="3429000"/>
            <a:ext cx="813690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/>
              <a:t>Цифры в двоичном числе являются коэффициентами его представления в виде суммы степеней с основанием 2, например</a:t>
            </a:r>
            <a:r>
              <a:rPr lang="ru-RU" sz="2800" dirty="0" smtClean="0"/>
              <a:t>:</a:t>
            </a:r>
            <a:endParaRPr lang="ru-RU" sz="2800" dirty="0"/>
          </a:p>
          <a:p>
            <a:r>
              <a:rPr lang="ru-RU" sz="2800" dirty="0"/>
              <a:t>101</a:t>
            </a:r>
            <a:r>
              <a:rPr lang="ru-RU" sz="2800" baseline="-25000" dirty="0"/>
              <a:t>2</a:t>
            </a:r>
            <a:r>
              <a:rPr lang="ru-RU" sz="2800" dirty="0"/>
              <a:t>=1⋅2</a:t>
            </a:r>
            <a:r>
              <a:rPr lang="ru-RU" sz="2800" baseline="30000" dirty="0"/>
              <a:t>2</a:t>
            </a:r>
            <a:r>
              <a:rPr lang="ru-RU" sz="2800" dirty="0"/>
              <a:t>+0⋅2</a:t>
            </a:r>
            <a:r>
              <a:rPr lang="ru-RU" sz="2800" baseline="30000" dirty="0"/>
              <a:t>1</a:t>
            </a:r>
            <a:r>
              <a:rPr lang="ru-RU" sz="2800" dirty="0"/>
              <a:t>+1⋅2</a:t>
            </a:r>
            <a:r>
              <a:rPr lang="ru-RU" sz="2800" baseline="30000" dirty="0"/>
              <a:t>0</a:t>
            </a:r>
            <a:r>
              <a:rPr lang="ru-RU" sz="2800" dirty="0"/>
              <a:t>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79512" y="5373216"/>
            <a:ext cx="7289407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/>
              <a:t>В десятичной системе счисления это число будет выглядеть так</a:t>
            </a:r>
            <a:r>
              <a:rPr lang="ru-RU" sz="2800" dirty="0" smtClean="0"/>
              <a:t>:</a:t>
            </a:r>
            <a:endParaRPr lang="ru-RU" sz="2800" dirty="0"/>
          </a:p>
          <a:p>
            <a:r>
              <a:rPr lang="ru-RU" sz="2800" dirty="0"/>
              <a:t>101</a:t>
            </a:r>
            <a:r>
              <a:rPr lang="ru-RU" sz="2800" baseline="-25000" dirty="0"/>
              <a:t>2</a:t>
            </a:r>
            <a:r>
              <a:rPr lang="ru-RU" sz="2800" dirty="0"/>
              <a:t>=4+0+1=5.</a:t>
            </a:r>
          </a:p>
        </p:txBody>
      </p:sp>
    </p:spTree>
    <p:extLst>
      <p:ext uri="{BB962C8B-B14F-4D97-AF65-F5344CB8AC3E}">
        <p14:creationId xmlns:p14="http://schemas.microsoft.com/office/powerpoint/2010/main" val="24724988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7584" y="361544"/>
            <a:ext cx="718254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i="1" dirty="0"/>
              <a:t>Пример:</a:t>
            </a:r>
            <a:endParaRPr lang="ru-RU" sz="2400" dirty="0"/>
          </a:p>
          <a:p>
            <a:r>
              <a:rPr lang="ru-RU" sz="2400" i="1" dirty="0"/>
              <a:t>Переведём десятичное число </a:t>
            </a:r>
            <a:r>
              <a:rPr lang="ru-RU" sz="2400" dirty="0"/>
              <a:t>13</a:t>
            </a:r>
            <a:r>
              <a:rPr lang="ru-RU" sz="2400" i="1" dirty="0"/>
              <a:t> в двоичную систему счисления. Рассмотренную выше последовательность действий (алгоритм перевода) можно изобразить так:</a:t>
            </a:r>
            <a:endParaRPr lang="ru-RU" sz="2400" dirty="0"/>
          </a:p>
        </p:txBody>
      </p:sp>
      <p:pic>
        <p:nvPicPr>
          <p:cNvPr id="3" name="Рисунок 2" descr="Описание: 13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2300536"/>
            <a:ext cx="3946107" cy="3658443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Прямоугольник 4"/>
          <p:cNvSpPr/>
          <p:nvPr/>
        </p:nvSpPr>
        <p:spPr>
          <a:xfrm>
            <a:off x="2555776" y="5877272"/>
            <a:ext cx="285206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dirty="0" smtClean="0"/>
              <a:t>13</a:t>
            </a:r>
            <a:r>
              <a:rPr lang="ru-RU" sz="4400" baseline="-25000" dirty="0" smtClean="0"/>
              <a:t>10</a:t>
            </a:r>
            <a:r>
              <a:rPr lang="ru-RU" sz="4400" dirty="0" smtClean="0"/>
              <a:t>=1101</a:t>
            </a:r>
            <a:r>
              <a:rPr lang="ru-RU" sz="4400" baseline="-25000" dirty="0" smtClean="0"/>
              <a:t>2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32611258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355294"/>
              </p:ext>
            </p:extLst>
          </p:nvPr>
        </p:nvGraphicFramePr>
        <p:xfrm>
          <a:off x="1115616" y="3284984"/>
          <a:ext cx="6669784" cy="120733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337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3372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3372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3372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3372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3372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3372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3372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60366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</a:rPr>
                        <a:t>224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</a:rPr>
                        <a:t>112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</a:rPr>
                        <a:t>56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</a:rPr>
                        <a:t>28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</a:rPr>
                        <a:t>14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</a:rPr>
                        <a:t>7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</a:rPr>
                        <a:t>3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</a:rPr>
                        <a:t>1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0366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</a:rPr>
                        <a:t>0</a:t>
                      </a:r>
                      <a:endParaRPr lang="ru-RU" sz="2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</a:rPr>
                        <a:t>0</a:t>
                      </a:r>
                      <a:endParaRPr lang="ru-RU" sz="2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</a:rPr>
                        <a:t>0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</a:rPr>
                        <a:t>0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</a:rPr>
                        <a:t>0</a:t>
                      </a:r>
                      <a:endParaRPr lang="ru-RU" sz="2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</a:rPr>
                        <a:t>1</a:t>
                      </a:r>
                      <a:endParaRPr lang="ru-RU" sz="2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</a:rPr>
                        <a:t>1</a:t>
                      </a:r>
                      <a:endParaRPr lang="ru-RU" sz="2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</a:rPr>
                        <a:t>1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179512" y="1628800"/>
            <a:ext cx="8733929" cy="14157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Пример:</a:t>
            </a:r>
            <a:endParaRPr kumimoji="0" lang="ru-RU" alt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Если десятичное число достаточно большое, то более удобен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следующий способ записи рассмотренного выше алгоритма:</a:t>
            </a:r>
            <a:endParaRPr kumimoji="0" lang="ru-RU" alt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 </a:t>
            </a: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483768" y="4653136"/>
            <a:ext cx="334578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/>
              <a:t>224</a:t>
            </a:r>
            <a:r>
              <a:rPr lang="ru-RU" sz="3200" baseline="-25000" dirty="0"/>
              <a:t>10</a:t>
            </a:r>
            <a:r>
              <a:rPr lang="ru-RU" sz="3200" dirty="0"/>
              <a:t>=11100000</a:t>
            </a:r>
            <a:r>
              <a:rPr lang="ru-RU" sz="3200" baseline="-25000" dirty="0"/>
              <a:t>2</a:t>
            </a:r>
            <a:r>
              <a:rPr lang="ru-RU" sz="3200" i="1" dirty="0"/>
              <a:t>.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10787740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91680" y="188639"/>
            <a:ext cx="662473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/>
              <a:t>Восьмеричной системой счисления называется позиционная система счисления с основанием </a:t>
            </a:r>
            <a:r>
              <a:rPr lang="ru-RU" sz="2400" dirty="0"/>
              <a:t>8</a:t>
            </a:r>
            <a:r>
              <a:rPr lang="ru-RU" sz="2400" b="1" dirty="0"/>
              <a:t>.</a:t>
            </a:r>
            <a:endParaRPr lang="ru-RU" sz="2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259632" y="1588761"/>
            <a:ext cx="639045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/>
              <a:t>Для записи чисел в восьмеричной системе счисления используются цифры:  0, 1, 2, 3, 4, 5, 6, 7.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403648" y="3429000"/>
            <a:ext cx="6624736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i="1" dirty="0"/>
              <a:t>Пример:</a:t>
            </a:r>
            <a:endParaRPr lang="ru-RU" sz="2800" dirty="0"/>
          </a:p>
          <a:p>
            <a:r>
              <a:rPr lang="ru-RU" sz="2800" i="1" dirty="0"/>
              <a:t>Переведём восьмеричное число  </a:t>
            </a:r>
            <a:r>
              <a:rPr lang="ru-RU" sz="2800" dirty="0"/>
              <a:t>154368</a:t>
            </a:r>
            <a:r>
              <a:rPr lang="ru-RU" sz="2800" i="1" dirty="0"/>
              <a:t> в десятичную систему счисления.</a:t>
            </a:r>
            <a:endParaRPr lang="ru-RU" sz="2800" dirty="0"/>
          </a:p>
          <a:p>
            <a:r>
              <a:rPr lang="ru-RU" sz="2800" dirty="0"/>
              <a:t>15436</a:t>
            </a:r>
            <a:r>
              <a:rPr lang="ru-RU" sz="2800" baseline="-25000" dirty="0"/>
              <a:t>8</a:t>
            </a:r>
            <a:r>
              <a:rPr lang="ru-RU" sz="2800" dirty="0"/>
              <a:t>=1⋅8</a:t>
            </a:r>
            <a:r>
              <a:rPr lang="ru-RU" sz="2800" baseline="30000" dirty="0"/>
              <a:t>4</a:t>
            </a:r>
            <a:r>
              <a:rPr lang="ru-RU" sz="2800" dirty="0"/>
              <a:t>+5⋅8</a:t>
            </a:r>
            <a:r>
              <a:rPr lang="ru-RU" sz="2800" baseline="30000" dirty="0"/>
              <a:t>3</a:t>
            </a:r>
            <a:r>
              <a:rPr lang="ru-RU" sz="2800" dirty="0"/>
              <a:t>+4⋅8</a:t>
            </a:r>
            <a:r>
              <a:rPr lang="ru-RU" sz="2800" baseline="30000" dirty="0"/>
              <a:t>2</a:t>
            </a:r>
            <a:r>
              <a:rPr lang="ru-RU" sz="2800" dirty="0"/>
              <a:t>+3⋅8</a:t>
            </a:r>
            <a:r>
              <a:rPr lang="ru-RU" sz="2800" baseline="30000" dirty="0"/>
              <a:t>1</a:t>
            </a:r>
            <a:r>
              <a:rPr lang="ru-RU" sz="2800" dirty="0"/>
              <a:t>+6⋅8</a:t>
            </a:r>
            <a:r>
              <a:rPr lang="ru-RU" sz="2800" baseline="30000" dirty="0"/>
              <a:t>0</a:t>
            </a:r>
            <a:r>
              <a:rPr lang="ru-RU" sz="2800" dirty="0"/>
              <a:t>=6942</a:t>
            </a:r>
            <a:r>
              <a:rPr lang="ru-RU" sz="2800" baseline="-25000" dirty="0"/>
              <a:t>10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52095528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99592" y="188640"/>
            <a:ext cx="667848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i="1" dirty="0"/>
              <a:t>Пример:</a:t>
            </a:r>
            <a:endParaRPr lang="ru-RU" sz="2800" dirty="0"/>
          </a:p>
          <a:p>
            <a:r>
              <a:rPr lang="ru-RU" sz="2800" i="1" dirty="0"/>
              <a:t>Переведём десятичное число </a:t>
            </a:r>
            <a:r>
              <a:rPr lang="ru-RU" sz="2800" dirty="0"/>
              <a:t>94</a:t>
            </a:r>
            <a:r>
              <a:rPr lang="ru-RU" sz="2800" i="1" dirty="0"/>
              <a:t> в восьмеричную систему счисления.</a:t>
            </a:r>
            <a:endParaRPr lang="ru-RU" sz="2800" dirty="0"/>
          </a:p>
        </p:txBody>
      </p:sp>
      <p:pic>
        <p:nvPicPr>
          <p:cNvPr id="6" name="Рисунок 5" descr="Описание: 94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1573636"/>
            <a:ext cx="3920536" cy="3278336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Прямоугольник 4"/>
          <p:cNvSpPr/>
          <p:nvPr/>
        </p:nvSpPr>
        <p:spPr>
          <a:xfrm>
            <a:off x="3285690" y="5229200"/>
            <a:ext cx="255550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dirty="0"/>
              <a:t>94</a:t>
            </a:r>
            <a:r>
              <a:rPr lang="ru-RU" sz="4400" baseline="-25000" dirty="0"/>
              <a:t>10</a:t>
            </a:r>
            <a:r>
              <a:rPr lang="ru-RU" sz="4400" dirty="0"/>
              <a:t>=136</a:t>
            </a:r>
            <a:r>
              <a:rPr lang="ru-RU" sz="4400" baseline="-25000" dirty="0"/>
              <a:t>8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298884713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43608" y="10277"/>
            <a:ext cx="684076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/>
              <a:t>Шестнадцатеричной системой счисления называется позиционная система счисления с основанием </a:t>
            </a:r>
            <a:r>
              <a:rPr lang="ru-RU" sz="2800" dirty="0"/>
              <a:t>16</a:t>
            </a:r>
            <a:r>
              <a:rPr lang="ru-RU" sz="2800" b="1" dirty="0"/>
              <a:t>.</a:t>
            </a:r>
            <a:endParaRPr lang="ru-RU" sz="28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69945" y="1395272"/>
            <a:ext cx="8856984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/>
              <a:t>Для записи чисел в шестнадцатеричной системе счисления используются цифры:  0, 1, 2, 3, 4, 5, 6, 7, 8, 9 и латинские буквы </a:t>
            </a:r>
            <a:r>
              <a:rPr lang="ru-RU" sz="2800" b="1" dirty="0"/>
              <a:t>A</a:t>
            </a:r>
            <a:r>
              <a:rPr lang="ru-RU" sz="2800" dirty="0"/>
              <a:t>, </a:t>
            </a:r>
            <a:r>
              <a:rPr lang="ru-RU" sz="2800" b="1" dirty="0"/>
              <a:t>B</a:t>
            </a:r>
            <a:r>
              <a:rPr lang="ru-RU" sz="2800" dirty="0"/>
              <a:t>, </a:t>
            </a:r>
            <a:r>
              <a:rPr lang="ru-RU" sz="2800" b="1" dirty="0"/>
              <a:t>C</a:t>
            </a:r>
            <a:r>
              <a:rPr lang="ru-RU" sz="2800" dirty="0"/>
              <a:t>, </a:t>
            </a:r>
            <a:r>
              <a:rPr lang="ru-RU" sz="2800" b="1" dirty="0"/>
              <a:t>D</a:t>
            </a:r>
            <a:r>
              <a:rPr lang="ru-RU" sz="2800" dirty="0"/>
              <a:t>, </a:t>
            </a:r>
            <a:r>
              <a:rPr lang="ru-RU" sz="2800" b="1" dirty="0"/>
              <a:t>E</a:t>
            </a:r>
            <a:r>
              <a:rPr lang="ru-RU" sz="2800" dirty="0"/>
              <a:t>, </a:t>
            </a:r>
            <a:r>
              <a:rPr lang="ru-RU" sz="2800" b="1" dirty="0"/>
              <a:t>F</a:t>
            </a:r>
            <a:r>
              <a:rPr lang="ru-RU" sz="2800" dirty="0"/>
              <a:t>. Буквы </a:t>
            </a:r>
            <a:r>
              <a:rPr lang="ru-RU" sz="2800" b="1" dirty="0"/>
              <a:t>A</a:t>
            </a:r>
            <a:r>
              <a:rPr lang="ru-RU" sz="2800" dirty="0"/>
              <a:t>, </a:t>
            </a:r>
            <a:r>
              <a:rPr lang="ru-RU" sz="2800" b="1" dirty="0"/>
              <a:t>B</a:t>
            </a:r>
            <a:r>
              <a:rPr lang="ru-RU" sz="2800" dirty="0"/>
              <a:t>, </a:t>
            </a:r>
            <a:r>
              <a:rPr lang="ru-RU" sz="2800" b="1" dirty="0"/>
              <a:t>C</a:t>
            </a:r>
            <a:r>
              <a:rPr lang="ru-RU" sz="2800" dirty="0"/>
              <a:t>, </a:t>
            </a:r>
            <a:r>
              <a:rPr lang="ru-RU" sz="2800" b="1" dirty="0"/>
              <a:t>D</a:t>
            </a:r>
            <a:r>
              <a:rPr lang="ru-RU" sz="2800" dirty="0"/>
              <a:t>, </a:t>
            </a:r>
            <a:r>
              <a:rPr lang="ru-RU" sz="2800" b="1" dirty="0"/>
              <a:t>E</a:t>
            </a:r>
            <a:r>
              <a:rPr lang="ru-RU" sz="2800" dirty="0"/>
              <a:t>, </a:t>
            </a:r>
            <a:r>
              <a:rPr lang="ru-RU" sz="2800" b="1" dirty="0"/>
              <a:t>F</a:t>
            </a:r>
            <a:r>
              <a:rPr lang="ru-RU" sz="2800" dirty="0"/>
              <a:t> имеют значения 10</a:t>
            </a:r>
            <a:r>
              <a:rPr lang="ru-RU" sz="2800" baseline="-25000" dirty="0"/>
              <a:t>10</a:t>
            </a:r>
            <a:r>
              <a:rPr lang="ru-RU" sz="2800" dirty="0"/>
              <a:t>, 11</a:t>
            </a:r>
            <a:r>
              <a:rPr lang="ru-RU" sz="2800" baseline="-25000" dirty="0"/>
              <a:t>10</a:t>
            </a:r>
            <a:r>
              <a:rPr lang="ru-RU" sz="2800" dirty="0"/>
              <a:t>, 12</a:t>
            </a:r>
            <a:r>
              <a:rPr lang="ru-RU" sz="2800" baseline="-25000" dirty="0"/>
              <a:t>10</a:t>
            </a:r>
            <a:r>
              <a:rPr lang="ru-RU" sz="2800" dirty="0"/>
              <a:t>, 13</a:t>
            </a:r>
            <a:r>
              <a:rPr lang="ru-RU" sz="2800" baseline="-25000" dirty="0"/>
              <a:t>10</a:t>
            </a:r>
            <a:r>
              <a:rPr lang="ru-RU" sz="2800" dirty="0"/>
              <a:t>, 14</a:t>
            </a:r>
            <a:r>
              <a:rPr lang="ru-RU" sz="2800" baseline="-25000" dirty="0"/>
              <a:t>10</a:t>
            </a:r>
            <a:r>
              <a:rPr lang="ru-RU" sz="2800" dirty="0"/>
              <a:t>, 15</a:t>
            </a:r>
            <a:r>
              <a:rPr lang="ru-RU" sz="2800" baseline="-25000" dirty="0"/>
              <a:t>10</a:t>
            </a:r>
            <a:r>
              <a:rPr lang="ru-RU" sz="2800" dirty="0"/>
              <a:t>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43508" y="3789040"/>
            <a:ext cx="878497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i="1" dirty="0"/>
              <a:t>Пример:</a:t>
            </a:r>
            <a:endParaRPr lang="ru-RU" sz="2800" dirty="0"/>
          </a:p>
          <a:p>
            <a:r>
              <a:rPr lang="ru-RU" sz="2800" i="1" dirty="0"/>
              <a:t>Переведём шестнадцатеричное число </a:t>
            </a:r>
            <a:r>
              <a:rPr lang="ru-RU" sz="2800" dirty="0"/>
              <a:t>2A7</a:t>
            </a:r>
            <a:r>
              <a:rPr lang="ru-RU" sz="2800" i="1" dirty="0"/>
              <a:t> в десятичное. В соответствии с вышеуказанными правилом представим его в виде суммы степеней с основанием </a:t>
            </a:r>
            <a:r>
              <a:rPr lang="ru-RU" sz="2800" dirty="0"/>
              <a:t>16</a:t>
            </a:r>
            <a:r>
              <a:rPr lang="ru-RU" sz="2800" i="1" dirty="0"/>
              <a:t>:</a:t>
            </a:r>
            <a:endParaRPr lang="ru-RU" sz="2800" dirty="0"/>
          </a:p>
          <a:p>
            <a:r>
              <a:rPr lang="ru-RU" sz="2800" dirty="0"/>
              <a:t>2A7</a:t>
            </a:r>
            <a:r>
              <a:rPr lang="ru-RU" sz="2800" baseline="-25000" dirty="0"/>
              <a:t>16</a:t>
            </a:r>
            <a:r>
              <a:rPr lang="ru-RU" sz="2800" dirty="0"/>
              <a:t>=2⋅16</a:t>
            </a:r>
            <a:r>
              <a:rPr lang="ru-RU" sz="2800" baseline="30000" dirty="0"/>
              <a:t>2</a:t>
            </a:r>
            <a:r>
              <a:rPr lang="ru-RU" sz="2800" dirty="0"/>
              <a:t>+10⋅16</a:t>
            </a:r>
            <a:r>
              <a:rPr lang="ru-RU" sz="2800" baseline="30000" dirty="0"/>
              <a:t>1</a:t>
            </a:r>
            <a:r>
              <a:rPr lang="ru-RU" sz="2800" dirty="0"/>
              <a:t>+7⋅16</a:t>
            </a:r>
            <a:r>
              <a:rPr lang="ru-RU" sz="2800" baseline="30000" dirty="0"/>
              <a:t>0</a:t>
            </a:r>
            <a:r>
              <a:rPr lang="ru-RU" sz="2800" dirty="0"/>
              <a:t>=512+160+7=679</a:t>
            </a:r>
            <a:r>
              <a:rPr lang="ru-RU" sz="2800" i="1" dirty="0"/>
              <a:t>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27289756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188640"/>
            <a:ext cx="856895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i="1" dirty="0"/>
              <a:t>Пример:</a:t>
            </a:r>
            <a:endParaRPr lang="ru-RU" sz="2800" dirty="0"/>
          </a:p>
          <a:p>
            <a:r>
              <a:rPr lang="ru-RU" sz="2800" i="1" dirty="0"/>
              <a:t>Переведём десятичное число </a:t>
            </a:r>
            <a:r>
              <a:rPr lang="ru-RU" sz="2800" dirty="0"/>
              <a:t>158</a:t>
            </a:r>
            <a:r>
              <a:rPr lang="ru-RU" sz="2800" i="1" dirty="0"/>
              <a:t> в шестнадцатеричную систему счисления.</a:t>
            </a:r>
            <a:endParaRPr lang="ru-RU" sz="2800" dirty="0"/>
          </a:p>
        </p:txBody>
      </p:sp>
      <p:pic>
        <p:nvPicPr>
          <p:cNvPr id="3" name="Рисунок 2" descr="Описание: Безымянный111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1573635"/>
            <a:ext cx="4248472" cy="3727573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Прямоугольник 3"/>
          <p:cNvSpPr/>
          <p:nvPr/>
        </p:nvSpPr>
        <p:spPr>
          <a:xfrm>
            <a:off x="2987824" y="5553029"/>
            <a:ext cx="252344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dirty="0" smtClean="0"/>
              <a:t>158</a:t>
            </a:r>
            <a:r>
              <a:rPr lang="ru-RU" sz="4000" baseline="-25000" dirty="0" smtClean="0"/>
              <a:t>10</a:t>
            </a:r>
            <a:r>
              <a:rPr lang="ru-RU" sz="4000" dirty="0" smtClean="0"/>
              <a:t>=9E</a:t>
            </a:r>
            <a:r>
              <a:rPr lang="ru-RU" sz="4000" baseline="-25000" dirty="0" smtClean="0"/>
              <a:t>16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3091459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35</TotalTime>
  <Words>241</Words>
  <Application>Microsoft Office PowerPoint</Application>
  <PresentationFormat>Экран (4:3)</PresentationFormat>
  <Paragraphs>104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8" baseType="lpstr">
      <vt:lpstr>Arial</vt:lpstr>
      <vt:lpstr>Calibri</vt:lpstr>
      <vt:lpstr>Georgia</vt:lpstr>
      <vt:lpstr>Open Sans</vt:lpstr>
      <vt:lpstr>Times New Roman</vt:lpstr>
      <vt:lpstr>Trebuchet MS</vt:lpstr>
      <vt:lpstr>Воздушный поток</vt:lpstr>
      <vt:lpstr>Системы счисления и формы представления чисел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Системы счисления и формы представления чисел</dc:title>
  <dc:creator>Пользователь</dc:creator>
  <cp:lastModifiedBy>Преподаватель</cp:lastModifiedBy>
  <cp:revision>15</cp:revision>
  <dcterms:created xsi:type="dcterms:W3CDTF">2022-09-22T12:07:09Z</dcterms:created>
  <dcterms:modified xsi:type="dcterms:W3CDTF">2022-09-23T05:57:48Z</dcterms:modified>
</cp:coreProperties>
</file>