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58" r:id="rId6"/>
    <p:sldId id="261" r:id="rId7"/>
    <p:sldId id="262" r:id="rId8"/>
    <p:sldId id="267" r:id="rId9"/>
    <p:sldId id="263" r:id="rId10"/>
    <p:sldId id="264" r:id="rId11"/>
    <p:sldId id="265" r:id="rId12"/>
    <p:sldId id="266" r:id="rId13"/>
    <p:sldId id="268" r:id="rId14"/>
    <p:sldId id="273" r:id="rId15"/>
    <p:sldId id="269" r:id="rId16"/>
    <p:sldId id="270" r:id="rId17"/>
    <p:sldId id="271" r:id="rId18"/>
    <p:sldId id="274" r:id="rId19"/>
    <p:sldId id="272" r:id="rId20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FF99"/>
    <a:srgbClr val="FDF3AD"/>
    <a:srgbClr val="B2B2B2"/>
    <a:srgbClr val="FFD9FF"/>
    <a:srgbClr val="FF0000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432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"/>
            <a:ext cx="9155113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1800"/>
            <a:ext cx="6908800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7813" y="2927350"/>
            <a:ext cx="6913562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1675" y="1436688"/>
            <a:ext cx="7772400" cy="14700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8000" b="0" i="0" u="none" strike="noStrike" kern="0" cap="none" spc="0" normalizeH="0" baseline="0" noProof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КОНУС</a:t>
            </a:r>
            <a:endParaRPr kumimoji="0" lang="ru-RU" sz="8000" b="0" i="0" u="none" strike="noStrike" kern="0" cap="none" spc="0" normalizeH="0" baseline="0" noProof="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8750" y="2862263"/>
            <a:ext cx="6400800" cy="18383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60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sz="4000" dirty="0">
                <a:solidFill>
                  <a:srgbClr val="FF0000"/>
                </a:solidFill>
                <a:latin typeface="Arial Black" panose="020B0A04020102020204" pitchFamily="34" charset="0"/>
              </a:rPr>
              <a:t>Вписанная пирамида</a:t>
            </a:r>
            <a:endParaRPr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sz="half" idx="1"/>
          </p:nvPr>
        </p:nvSpPr>
        <p:spPr>
          <a:xfrm>
            <a:off x="471488" y="1600200"/>
            <a:ext cx="3900487" cy="4811713"/>
          </a:xfrm>
          <a:solidFill>
            <a:srgbClr val="FFFFB9">
              <a:alpha val="100000"/>
            </a:srgbClr>
          </a:solidFill>
          <a:ln/>
        </p:spPr>
        <p:txBody>
          <a:bodyPr vert="horz" wrap="square" lIns="91440" tIns="45720" rIns="91440" bIns="45720" anchor="t" anchorCtr="0"/>
          <a:p>
            <a:pPr marL="98425" indent="-6350" eaLnBrk="1" hangingPunct="1">
              <a:buClrTx/>
              <a:buSzTx/>
              <a:buFontTx/>
              <a:buNone/>
            </a:pPr>
            <a:r>
              <a:rPr sz="2400" b="1" dirty="0"/>
              <a:t>Пирамида называется </a:t>
            </a:r>
            <a:r>
              <a:rPr sz="2400" b="1" dirty="0">
                <a:solidFill>
                  <a:srgbClr val="0000FF"/>
                </a:solidFill>
              </a:rPr>
              <a:t>вписанной</a:t>
            </a:r>
            <a:r>
              <a:rPr sz="2400" b="1" dirty="0"/>
              <a:t> в конус, если ее основание есть многоугольник, вписанный в окруж-ность основания конуса</a:t>
            </a:r>
            <a:r>
              <a:rPr lang="en-US" altLang="x-none" sz="2400" b="1" dirty="0"/>
              <a:t>, </a:t>
            </a:r>
            <a:r>
              <a:rPr sz="2400" b="1" dirty="0"/>
              <a:t>а вершина совпадает с вершиной конуса. </a:t>
            </a:r>
            <a:endParaRPr sz="2400" b="1" dirty="0"/>
          </a:p>
          <a:p>
            <a:pPr marL="98425" indent="-6350" eaLnBrk="1" hangingPunct="1">
              <a:buClrTx/>
              <a:buSzTx/>
              <a:buFontTx/>
              <a:buNone/>
            </a:pPr>
            <a:endParaRPr sz="2000" b="1" dirty="0"/>
          </a:p>
          <a:p>
            <a:pPr marL="98425" indent="-6350" eaLnBrk="1" hangingPunct="1">
              <a:buClrTx/>
              <a:buSzTx/>
              <a:buFontTx/>
              <a:buNone/>
            </a:pPr>
            <a:r>
              <a:rPr sz="2000" b="1" dirty="0"/>
              <a:t>Боковые ребра пирамиды, вписанной в конус, являют-ся образующими конуса.</a:t>
            </a:r>
            <a:endParaRPr sz="2000" b="1" dirty="0"/>
          </a:p>
        </p:txBody>
      </p:sp>
      <p:sp>
        <p:nvSpPr>
          <p:cNvPr id="11268" name="Rectangle 6"/>
          <p:cNvSpPr/>
          <p:nvPr/>
        </p:nvSpPr>
        <p:spPr>
          <a:xfrm>
            <a:off x="4633913" y="1571625"/>
            <a:ext cx="4038600" cy="4854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Char char="•"/>
            </a:pPr>
            <a:endParaRPr sz="2400" dirty="0">
              <a:latin typeface="Arial" panose="020B0604020202020204" pitchFamily="34" charset="0"/>
            </a:endParaRPr>
          </a:p>
        </p:txBody>
      </p:sp>
      <p:grpSp>
        <p:nvGrpSpPr>
          <p:cNvPr id="11269" name="Group 36"/>
          <p:cNvGrpSpPr/>
          <p:nvPr/>
        </p:nvGrpSpPr>
        <p:grpSpPr>
          <a:xfrm>
            <a:off x="4757738" y="1630363"/>
            <a:ext cx="3709987" cy="4503737"/>
            <a:chOff x="2997" y="1027"/>
            <a:chExt cx="2337" cy="2837"/>
          </a:xfrm>
        </p:grpSpPr>
        <p:sp>
          <p:nvSpPr>
            <p:cNvPr id="11270" name="Text Box 27"/>
            <p:cNvSpPr txBox="1"/>
            <p:nvPr/>
          </p:nvSpPr>
          <p:spPr>
            <a:xfrm>
              <a:off x="3951" y="309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O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1271" name="Group 30"/>
            <p:cNvGrpSpPr/>
            <p:nvPr/>
          </p:nvGrpSpPr>
          <p:grpSpPr>
            <a:xfrm>
              <a:off x="3037" y="1216"/>
              <a:ext cx="2245" cy="2478"/>
              <a:chOff x="3037" y="1216"/>
              <a:chExt cx="1136" cy="1254"/>
            </a:xfrm>
          </p:grpSpPr>
          <p:sp>
            <p:nvSpPr>
              <p:cNvPr id="11277" name="Arc 8"/>
              <p:cNvSpPr/>
              <p:nvPr/>
            </p:nvSpPr>
            <p:spPr>
              <a:xfrm flipV="1">
                <a:off x="3037" y="2187"/>
                <a:ext cx="1136" cy="283"/>
              </a:xfrm>
              <a:custGeom>
                <a:avLst/>
                <a:gdLst/>
                <a:ahLst/>
                <a:cxnLst>
                  <a:cxn ang="0">
                    <a:pos x="18" y="283"/>
                  </a:cxn>
                  <a:cxn ang="0">
                    <a:pos x="1120" y="281"/>
                  </a:cxn>
                  <a:cxn ang="0">
                    <a:pos x="568" y="227"/>
                  </a:cxn>
                </a:cxnLst>
                <a:pathLst>
                  <a:path w="43200" h="26932" fill="none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</a:path>
                  <a:path w="43200" h="26932" stroke="0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  <a:lnTo>
                      <a:pt x="21600" y="21600"/>
                    </a:lnTo>
                    <a:lnTo>
                      <a:pt x="668" y="26932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1278" name="Arc 9"/>
              <p:cNvSpPr/>
              <p:nvPr/>
            </p:nvSpPr>
            <p:spPr>
              <a:xfrm>
                <a:off x="3037" y="2015"/>
                <a:ext cx="1136" cy="228"/>
              </a:xfrm>
              <a:custGeom>
                <a:avLst/>
                <a:gdLst/>
                <a:ahLst/>
                <a:cxnLst>
                  <a:cxn ang="0">
                    <a:pos x="0" y="228"/>
                  </a:cxn>
                  <a:cxn ang="0">
                    <a:pos x="1136" y="227"/>
                  </a:cxn>
                  <a:cxn ang="0">
                    <a:pos x="568" y="227"/>
                  </a:cxn>
                </a:cxnLst>
                <a:pathLst>
                  <a:path w="43200" h="21674" fill="none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21674" stroke="0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0" y="21673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lgDash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1279" name="Line 10"/>
              <p:cNvSpPr/>
              <p:nvPr/>
            </p:nvSpPr>
            <p:spPr>
              <a:xfrm flipV="1">
                <a:off x="3605" y="1221"/>
                <a:ext cx="0" cy="102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1280" name="Line 11"/>
              <p:cNvSpPr/>
              <p:nvPr/>
            </p:nvSpPr>
            <p:spPr>
              <a:xfrm>
                <a:off x="3606" y="1219"/>
                <a:ext cx="552" cy="972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1" name="Line 12"/>
              <p:cNvSpPr/>
              <p:nvPr/>
            </p:nvSpPr>
            <p:spPr>
              <a:xfrm flipH="1">
                <a:off x="3052" y="1216"/>
                <a:ext cx="552" cy="972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2" name="Oval 13"/>
              <p:cNvSpPr/>
              <p:nvPr/>
            </p:nvSpPr>
            <p:spPr>
              <a:xfrm>
                <a:off x="3591" y="2224"/>
                <a:ext cx="28" cy="28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283" name="Line 14"/>
              <p:cNvSpPr/>
              <p:nvPr/>
            </p:nvSpPr>
            <p:spPr>
              <a:xfrm>
                <a:off x="3606" y="2239"/>
                <a:ext cx="223" cy="2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1284" name="Line 15"/>
              <p:cNvSpPr/>
              <p:nvPr/>
            </p:nvSpPr>
            <p:spPr>
              <a:xfrm>
                <a:off x="3604" y="1219"/>
                <a:ext cx="225" cy="123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5" name="Line 16"/>
              <p:cNvSpPr/>
              <p:nvPr/>
            </p:nvSpPr>
            <p:spPr>
              <a:xfrm>
                <a:off x="3108" y="2353"/>
                <a:ext cx="723" cy="9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6" name="Line 17"/>
              <p:cNvSpPr/>
              <p:nvPr/>
            </p:nvSpPr>
            <p:spPr>
              <a:xfrm flipV="1">
                <a:off x="3106" y="2036"/>
                <a:ext cx="265" cy="31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1287" name="Line 18"/>
              <p:cNvSpPr/>
              <p:nvPr/>
            </p:nvSpPr>
            <p:spPr>
              <a:xfrm>
                <a:off x="3373" y="2034"/>
                <a:ext cx="725" cy="9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1288" name="Line 19"/>
              <p:cNvSpPr/>
              <p:nvPr/>
            </p:nvSpPr>
            <p:spPr>
              <a:xfrm flipV="1">
                <a:off x="3832" y="2131"/>
                <a:ext cx="265" cy="31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9" name="Line 20"/>
              <p:cNvSpPr/>
              <p:nvPr/>
            </p:nvSpPr>
            <p:spPr>
              <a:xfrm>
                <a:off x="3600" y="1219"/>
                <a:ext cx="492" cy="91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0" name="Line 21"/>
              <p:cNvSpPr/>
              <p:nvPr/>
            </p:nvSpPr>
            <p:spPr>
              <a:xfrm flipH="1">
                <a:off x="3372" y="1221"/>
                <a:ext cx="228" cy="81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1291" name="Line 22"/>
              <p:cNvSpPr/>
              <p:nvPr/>
            </p:nvSpPr>
            <p:spPr>
              <a:xfrm flipH="1">
                <a:off x="3105" y="1221"/>
                <a:ext cx="498" cy="113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2" name="Freeform 29"/>
              <p:cNvSpPr/>
              <p:nvPr/>
            </p:nvSpPr>
            <p:spPr>
              <a:xfrm>
                <a:off x="3603" y="2161"/>
                <a:ext cx="51" cy="1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51"/>
                  </a:cxn>
                  <a:cxn ang="0">
                    <a:pos x="51" y="120"/>
                  </a:cxn>
                </a:cxnLst>
                <a:pathLst>
                  <a:path w="128" h="300">
                    <a:moveTo>
                      <a:pt x="0" y="0"/>
                    </a:moveTo>
                    <a:lnTo>
                      <a:pt x="128" y="127"/>
                    </a:lnTo>
                    <a:lnTo>
                      <a:pt x="128" y="300"/>
                    </a:lnTo>
                  </a:path>
                </a:pathLst>
              </a:custGeom>
              <a:noFill/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</p:grpSp>
        <p:sp>
          <p:nvSpPr>
            <p:cNvPr id="11272" name="Text Box 31"/>
            <p:cNvSpPr txBox="1"/>
            <p:nvPr/>
          </p:nvSpPr>
          <p:spPr>
            <a:xfrm>
              <a:off x="4545" y="362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A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273" name="Text Box 32"/>
            <p:cNvSpPr txBox="1"/>
            <p:nvPr/>
          </p:nvSpPr>
          <p:spPr>
            <a:xfrm>
              <a:off x="5175" y="281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B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274" name="Text Box 33"/>
            <p:cNvSpPr txBox="1"/>
            <p:nvPr/>
          </p:nvSpPr>
          <p:spPr>
            <a:xfrm>
              <a:off x="3546" y="2584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C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275" name="Text Box 34"/>
            <p:cNvSpPr txBox="1"/>
            <p:nvPr/>
          </p:nvSpPr>
          <p:spPr>
            <a:xfrm>
              <a:off x="2997" y="3394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D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1276" name="Text Box 35"/>
            <p:cNvSpPr txBox="1"/>
            <p:nvPr/>
          </p:nvSpPr>
          <p:spPr>
            <a:xfrm>
              <a:off x="4212" y="102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P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sz="4000" dirty="0">
                <a:solidFill>
                  <a:srgbClr val="FF0000"/>
                </a:solidFill>
                <a:latin typeface="Arial Black" panose="020B0A04020102020204" pitchFamily="34" charset="0"/>
              </a:rPr>
              <a:t>Описанная пирамида</a:t>
            </a:r>
            <a:endParaRPr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type="body" sz="half" idx="1"/>
          </p:nvPr>
        </p:nvSpPr>
        <p:spPr>
          <a:xfrm>
            <a:off x="357188" y="1600200"/>
            <a:ext cx="3900487" cy="4811713"/>
          </a:xfrm>
          <a:solidFill>
            <a:srgbClr val="FFFFB9">
              <a:alpha val="100000"/>
            </a:srgbClr>
          </a:solidFill>
          <a:ln/>
        </p:spPr>
        <p:txBody>
          <a:bodyPr vert="horz" wrap="square" lIns="91440" tIns="45720" rIns="91440" bIns="45720" anchor="t" anchorCtr="0"/>
          <a:p>
            <a:pPr marL="98425" indent="-6350" eaLnBrk="1" hangingPunct="1">
              <a:buClrTx/>
              <a:buSzTx/>
              <a:buFontTx/>
              <a:buNone/>
            </a:pPr>
            <a:r>
              <a:rPr sz="2400" b="1" dirty="0"/>
              <a:t>Пирамида называется </a:t>
            </a:r>
            <a:r>
              <a:rPr sz="2400" b="1" dirty="0">
                <a:solidFill>
                  <a:srgbClr val="0000FF"/>
                </a:solidFill>
              </a:rPr>
              <a:t>описанной</a:t>
            </a:r>
            <a:r>
              <a:rPr sz="2400" b="1" dirty="0"/>
              <a:t> около кону-са, если ее основание есть многоугольник, описанный около основания конуса, а вершина совпадает с вершиной конуса. </a:t>
            </a:r>
            <a:endParaRPr sz="2400" b="1" dirty="0"/>
          </a:p>
          <a:p>
            <a:pPr marL="98425" indent="-6350" eaLnBrk="1" hangingPunct="1">
              <a:buClrTx/>
              <a:buSzTx/>
              <a:buFontTx/>
              <a:buNone/>
            </a:pPr>
            <a:endParaRPr sz="2000" b="1" dirty="0"/>
          </a:p>
          <a:p>
            <a:pPr marL="98425" indent="-6350" eaLnBrk="1" hangingPunct="1">
              <a:buClrTx/>
              <a:buSzTx/>
              <a:buFontTx/>
              <a:buNone/>
            </a:pPr>
            <a:r>
              <a:rPr sz="2000" b="1" dirty="0"/>
              <a:t>Плоскости боковых граней описанной пирамиды являются касательными плоскостями конуса.</a:t>
            </a:r>
            <a:endParaRPr sz="2000" b="1" dirty="0"/>
          </a:p>
        </p:txBody>
      </p:sp>
      <p:sp>
        <p:nvSpPr>
          <p:cNvPr id="12292" name="Rectangle 4"/>
          <p:cNvSpPr/>
          <p:nvPr/>
        </p:nvSpPr>
        <p:spPr>
          <a:xfrm>
            <a:off x="4419600" y="1571625"/>
            <a:ext cx="4495800" cy="4854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Char char="•"/>
            </a:pPr>
            <a:endParaRPr sz="2400" dirty="0">
              <a:latin typeface="Arial" panose="020B0604020202020204" pitchFamily="34" charset="0"/>
            </a:endParaRPr>
          </a:p>
        </p:txBody>
      </p:sp>
      <p:grpSp>
        <p:nvGrpSpPr>
          <p:cNvPr id="12293" name="Group 65"/>
          <p:cNvGrpSpPr/>
          <p:nvPr/>
        </p:nvGrpSpPr>
        <p:grpSpPr>
          <a:xfrm>
            <a:off x="4462463" y="1687513"/>
            <a:ext cx="4510087" cy="4460875"/>
            <a:chOff x="2811" y="1063"/>
            <a:chExt cx="2841" cy="2810"/>
          </a:xfrm>
        </p:grpSpPr>
        <p:grpSp>
          <p:nvGrpSpPr>
            <p:cNvPr id="12294" name="Group 55"/>
            <p:cNvGrpSpPr/>
            <p:nvPr/>
          </p:nvGrpSpPr>
          <p:grpSpPr>
            <a:xfrm>
              <a:off x="2959" y="1317"/>
              <a:ext cx="2590" cy="2344"/>
              <a:chOff x="3058" y="1182"/>
              <a:chExt cx="1516" cy="1372"/>
            </a:xfrm>
          </p:grpSpPr>
          <p:grpSp>
            <p:nvGrpSpPr>
              <p:cNvPr id="12302" name="Group 30"/>
              <p:cNvGrpSpPr/>
              <p:nvPr/>
            </p:nvGrpSpPr>
            <p:grpSpPr>
              <a:xfrm>
                <a:off x="3058" y="1182"/>
                <a:ext cx="1516" cy="1372"/>
                <a:chOff x="2357" y="2258"/>
                <a:chExt cx="3791" cy="3430"/>
              </a:xfrm>
            </p:grpSpPr>
            <p:sp>
              <p:nvSpPr>
                <p:cNvPr id="12304" name="Arc 31"/>
                <p:cNvSpPr/>
                <p:nvPr/>
              </p:nvSpPr>
              <p:spPr>
                <a:xfrm flipV="1">
                  <a:off x="2837" y="4697"/>
                  <a:ext cx="2840" cy="696"/>
                </a:xfrm>
                <a:custGeom>
                  <a:avLst/>
                  <a:gdLst/>
                  <a:ahLst/>
                  <a:cxnLst>
                    <a:cxn ang="0">
                      <a:pos x="37" y="696"/>
                    </a:cxn>
                    <a:cxn ang="0">
                      <a:pos x="2835" y="614"/>
                    </a:cxn>
                    <a:cxn ang="0">
                      <a:pos x="1420" y="568"/>
                    </a:cxn>
                  </a:cxnLst>
                  <a:pathLst>
                    <a:path w="43200" h="26484" fill="none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</a:path>
                    <a:path w="43200" h="26484" stroke="0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  <a:lnTo>
                        <a:pt x="21600" y="21600"/>
                      </a:lnTo>
                      <a:lnTo>
                        <a:pt x="559" y="26483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ru-RU" altLang="en-US"/>
                </a:p>
              </p:txBody>
            </p:sp>
            <p:sp>
              <p:nvSpPr>
                <p:cNvPr id="12305" name="Arc 32"/>
                <p:cNvSpPr/>
                <p:nvPr/>
              </p:nvSpPr>
              <p:spPr>
                <a:xfrm>
                  <a:off x="2837" y="4257"/>
                  <a:ext cx="2840" cy="570"/>
                </a:xfrm>
                <a:custGeom>
                  <a:avLst/>
                  <a:gdLst/>
                  <a:ahLst/>
                  <a:cxnLst>
                    <a:cxn ang="0">
                      <a:pos x="0" y="570"/>
                    </a:cxn>
                    <a:cxn ang="0">
                      <a:pos x="2840" y="568"/>
                    </a:cxn>
                    <a:cxn ang="0">
                      <a:pos x="1420" y="568"/>
                    </a:cxn>
                  </a:cxnLst>
                  <a:pathLst>
                    <a:path w="43200" h="21674" fill="none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</a:path>
                    <a:path w="43200" h="21674" stroke="0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  <a:lnTo>
                        <a:pt x="21600" y="21600"/>
                      </a:lnTo>
                      <a:lnTo>
                        <a:pt x="0" y="21673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lgDash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ru-RU" altLang="en-US"/>
                </a:p>
              </p:txBody>
            </p:sp>
            <p:sp>
              <p:nvSpPr>
                <p:cNvPr id="12306" name="Line 33"/>
                <p:cNvSpPr/>
                <p:nvPr/>
              </p:nvSpPr>
              <p:spPr>
                <a:xfrm flipV="1">
                  <a:off x="4257" y="2270"/>
                  <a:ext cx="0" cy="2556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2307" name="Line 34"/>
                <p:cNvSpPr/>
                <p:nvPr/>
              </p:nvSpPr>
              <p:spPr>
                <a:xfrm>
                  <a:off x="4260" y="2265"/>
                  <a:ext cx="1380" cy="243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08" name="Line 35"/>
                <p:cNvSpPr/>
                <p:nvPr/>
              </p:nvSpPr>
              <p:spPr>
                <a:xfrm flipH="1">
                  <a:off x="2876" y="2258"/>
                  <a:ext cx="1380" cy="243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09" name="Oval 36"/>
                <p:cNvSpPr/>
                <p:nvPr/>
              </p:nvSpPr>
              <p:spPr>
                <a:xfrm>
                  <a:off x="4222" y="4778"/>
                  <a:ext cx="71" cy="71"/>
                </a:xfrm>
                <a:prstGeom prst="ellipse">
                  <a:avLst/>
                </a:prstGeom>
                <a:solidFill>
                  <a:srgbClr val="000000"/>
                </a:solidFill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0" name="Line 37"/>
                <p:cNvSpPr/>
                <p:nvPr/>
              </p:nvSpPr>
              <p:spPr>
                <a:xfrm>
                  <a:off x="4260" y="4815"/>
                  <a:ext cx="851" cy="458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2311" name="Line 38"/>
                <p:cNvSpPr/>
                <p:nvPr/>
              </p:nvSpPr>
              <p:spPr>
                <a:xfrm>
                  <a:off x="4260" y="2265"/>
                  <a:ext cx="857" cy="300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12" name="Line 39"/>
                <p:cNvSpPr/>
                <p:nvPr/>
              </p:nvSpPr>
              <p:spPr>
                <a:xfrm flipV="1">
                  <a:off x="4150" y="4857"/>
                  <a:ext cx="1991" cy="831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13" name="Line 40"/>
                <p:cNvSpPr/>
                <p:nvPr/>
              </p:nvSpPr>
              <p:spPr>
                <a:xfrm>
                  <a:off x="4369" y="3964"/>
                  <a:ext cx="1779" cy="89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2314" name="Line 41"/>
                <p:cNvSpPr/>
                <p:nvPr/>
              </p:nvSpPr>
              <p:spPr>
                <a:xfrm flipV="1">
                  <a:off x="2357" y="3962"/>
                  <a:ext cx="2012" cy="828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2315" name="Line 42"/>
                <p:cNvSpPr/>
                <p:nvPr/>
              </p:nvSpPr>
              <p:spPr>
                <a:xfrm>
                  <a:off x="2370" y="4796"/>
                  <a:ext cx="1779" cy="89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16" name="Line 43"/>
                <p:cNvSpPr/>
                <p:nvPr/>
              </p:nvSpPr>
              <p:spPr>
                <a:xfrm>
                  <a:off x="4253" y="2265"/>
                  <a:ext cx="112" cy="169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2317" name="Line 44"/>
                <p:cNvSpPr/>
                <p:nvPr/>
              </p:nvSpPr>
              <p:spPr>
                <a:xfrm>
                  <a:off x="4253" y="2265"/>
                  <a:ext cx="1890" cy="258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18" name="Line 45"/>
                <p:cNvSpPr/>
                <p:nvPr/>
              </p:nvSpPr>
              <p:spPr>
                <a:xfrm flipH="1">
                  <a:off x="4140" y="2258"/>
                  <a:ext cx="113" cy="342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19" name="Line 46"/>
                <p:cNvSpPr/>
                <p:nvPr/>
              </p:nvSpPr>
              <p:spPr>
                <a:xfrm flipH="1">
                  <a:off x="2363" y="2258"/>
                  <a:ext cx="1890" cy="2527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2303" name="Freeform 54"/>
              <p:cNvSpPr/>
              <p:nvPr/>
            </p:nvSpPr>
            <p:spPr>
              <a:xfrm>
                <a:off x="3816" y="2118"/>
                <a:ext cx="66" cy="1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6" y="42"/>
                  </a:cxn>
                  <a:cxn ang="0">
                    <a:pos x="66" y="120"/>
                  </a:cxn>
                </a:cxnLst>
                <a:pathLst>
                  <a:path w="165" h="300">
                    <a:moveTo>
                      <a:pt x="0" y="0"/>
                    </a:moveTo>
                    <a:lnTo>
                      <a:pt x="165" y="105"/>
                    </a:lnTo>
                    <a:lnTo>
                      <a:pt x="165" y="30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</p:grpSp>
        <p:sp>
          <p:nvSpPr>
            <p:cNvPr id="12295" name="Text Box 56"/>
            <p:cNvSpPr txBox="1"/>
            <p:nvPr/>
          </p:nvSpPr>
          <p:spPr>
            <a:xfrm>
              <a:off x="4197" y="363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A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2296" name="Text Box 57"/>
            <p:cNvSpPr txBox="1"/>
            <p:nvPr/>
          </p:nvSpPr>
          <p:spPr>
            <a:xfrm>
              <a:off x="2811" y="2962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D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2297" name="Text Box 60"/>
            <p:cNvSpPr txBox="1"/>
            <p:nvPr/>
          </p:nvSpPr>
          <p:spPr>
            <a:xfrm>
              <a:off x="5493" y="308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B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2298" name="Text Box 61"/>
            <p:cNvSpPr txBox="1"/>
            <p:nvPr/>
          </p:nvSpPr>
          <p:spPr>
            <a:xfrm>
              <a:off x="4359" y="2233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C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2299" name="Text Box 62"/>
            <p:cNvSpPr txBox="1"/>
            <p:nvPr/>
          </p:nvSpPr>
          <p:spPr>
            <a:xfrm>
              <a:off x="4260" y="1063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P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2300" name="Text Box 63"/>
            <p:cNvSpPr txBox="1"/>
            <p:nvPr/>
          </p:nvSpPr>
          <p:spPr>
            <a:xfrm>
              <a:off x="4017" y="2863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O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2301" name="Text Box 64"/>
            <p:cNvSpPr txBox="1"/>
            <p:nvPr/>
          </p:nvSpPr>
          <p:spPr>
            <a:xfrm>
              <a:off x="4827" y="3376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H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sz="4000" dirty="0">
                <a:solidFill>
                  <a:srgbClr val="FF0000"/>
                </a:solidFill>
                <a:latin typeface="Arial Black" panose="020B0A04020102020204" pitchFamily="34" charset="0"/>
              </a:rPr>
              <a:t>Задача 2</a:t>
            </a:r>
            <a:endParaRPr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body" sz="half" idx="1"/>
          </p:nvPr>
        </p:nvSpPr>
        <p:spPr>
          <a:xfrm>
            <a:off x="447675" y="1800225"/>
            <a:ext cx="8415338" cy="2744788"/>
          </a:xfrm>
          <a:ln/>
        </p:spPr>
        <p:txBody>
          <a:bodyPr vert="horz" wrap="square" lIns="91440" tIns="45720" rIns="91440" bIns="45720" anchor="t" anchorCtr="0"/>
          <a:p>
            <a:pPr marL="98425" indent="-635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b="1" dirty="0"/>
              <a:t>Вокруг конуса описана правильная четырехугольная пирамида. Найдите полную поверхность пирамиды, если радиус основания конуса равен 6, а образующая конуса равна 10.</a:t>
            </a:r>
            <a:endParaRPr b="1" dirty="0"/>
          </a:p>
          <a:p>
            <a:pPr marL="98425" indent="-6350" eaLnBrk="1" hangingPunct="1">
              <a:buClrTx/>
              <a:buSzTx/>
              <a:buFontTx/>
              <a:buNone/>
            </a:pPr>
            <a:endParaRPr sz="2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449263" y="238125"/>
            <a:ext cx="8229600" cy="1143000"/>
          </a:xfrm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sz="4000" dirty="0">
                <a:solidFill>
                  <a:srgbClr val="FF0000"/>
                </a:solidFill>
                <a:latin typeface="Arial Black" panose="020B0A04020102020204" pitchFamily="34" charset="0"/>
              </a:rPr>
              <a:t>Задача 2. </a:t>
            </a:r>
            <a:r>
              <a:rPr sz="3200" dirty="0">
                <a:solidFill>
                  <a:schemeClr val="tx1"/>
                </a:solidFill>
                <a:latin typeface="Arial Black" panose="020B0A04020102020204" pitchFamily="34" charset="0"/>
              </a:rPr>
              <a:t>Выполняем рисунок</a:t>
            </a:r>
            <a:endParaRPr sz="3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4339" name="Rectangle 4"/>
          <p:cNvSpPr/>
          <p:nvPr/>
        </p:nvSpPr>
        <p:spPr>
          <a:xfrm>
            <a:off x="192088" y="1557338"/>
            <a:ext cx="4602162" cy="4854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Char char="•"/>
            </a:pPr>
            <a:endParaRPr sz="2400" dirty="0">
              <a:latin typeface="Arial" panose="020B0604020202020204" pitchFamily="34" charset="0"/>
            </a:endParaRPr>
          </a:p>
        </p:txBody>
      </p:sp>
      <p:grpSp>
        <p:nvGrpSpPr>
          <p:cNvPr id="14340" name="Group 5"/>
          <p:cNvGrpSpPr/>
          <p:nvPr/>
        </p:nvGrpSpPr>
        <p:grpSpPr>
          <a:xfrm>
            <a:off x="271463" y="1700213"/>
            <a:ext cx="4510087" cy="4460875"/>
            <a:chOff x="2811" y="1063"/>
            <a:chExt cx="2841" cy="2810"/>
          </a:xfrm>
        </p:grpSpPr>
        <p:grpSp>
          <p:nvGrpSpPr>
            <p:cNvPr id="14380" name="Group 6"/>
            <p:cNvGrpSpPr/>
            <p:nvPr/>
          </p:nvGrpSpPr>
          <p:grpSpPr>
            <a:xfrm>
              <a:off x="2959" y="1317"/>
              <a:ext cx="2590" cy="2344"/>
              <a:chOff x="3058" y="1182"/>
              <a:chExt cx="1516" cy="1372"/>
            </a:xfrm>
          </p:grpSpPr>
          <p:grpSp>
            <p:nvGrpSpPr>
              <p:cNvPr id="14388" name="Group 7"/>
              <p:cNvGrpSpPr/>
              <p:nvPr/>
            </p:nvGrpSpPr>
            <p:grpSpPr>
              <a:xfrm>
                <a:off x="3058" y="1182"/>
                <a:ext cx="1516" cy="1372"/>
                <a:chOff x="2357" y="2258"/>
                <a:chExt cx="3791" cy="3430"/>
              </a:xfrm>
            </p:grpSpPr>
            <p:sp>
              <p:nvSpPr>
                <p:cNvPr id="14390" name="Arc 8"/>
                <p:cNvSpPr/>
                <p:nvPr/>
              </p:nvSpPr>
              <p:spPr>
                <a:xfrm flipV="1">
                  <a:off x="2837" y="4697"/>
                  <a:ext cx="2840" cy="696"/>
                </a:xfrm>
                <a:custGeom>
                  <a:avLst/>
                  <a:gdLst/>
                  <a:ahLst/>
                  <a:cxnLst>
                    <a:cxn ang="0">
                      <a:pos x="37" y="696"/>
                    </a:cxn>
                    <a:cxn ang="0">
                      <a:pos x="2835" y="614"/>
                    </a:cxn>
                    <a:cxn ang="0">
                      <a:pos x="1420" y="568"/>
                    </a:cxn>
                  </a:cxnLst>
                  <a:pathLst>
                    <a:path w="43200" h="26484" fill="none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</a:path>
                    <a:path w="43200" h="26484" stroke="0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  <a:lnTo>
                        <a:pt x="21600" y="21600"/>
                      </a:lnTo>
                      <a:lnTo>
                        <a:pt x="559" y="26483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ru-RU" altLang="en-US"/>
                </a:p>
              </p:txBody>
            </p:sp>
            <p:sp>
              <p:nvSpPr>
                <p:cNvPr id="14391" name="Arc 9"/>
                <p:cNvSpPr/>
                <p:nvPr/>
              </p:nvSpPr>
              <p:spPr>
                <a:xfrm>
                  <a:off x="2837" y="4257"/>
                  <a:ext cx="2840" cy="570"/>
                </a:xfrm>
                <a:custGeom>
                  <a:avLst/>
                  <a:gdLst/>
                  <a:ahLst/>
                  <a:cxnLst>
                    <a:cxn ang="0">
                      <a:pos x="0" y="570"/>
                    </a:cxn>
                    <a:cxn ang="0">
                      <a:pos x="2840" y="568"/>
                    </a:cxn>
                    <a:cxn ang="0">
                      <a:pos x="1420" y="568"/>
                    </a:cxn>
                  </a:cxnLst>
                  <a:pathLst>
                    <a:path w="43200" h="21674" fill="none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</a:path>
                    <a:path w="43200" h="21674" stroke="0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  <a:lnTo>
                        <a:pt x="21600" y="21600"/>
                      </a:lnTo>
                      <a:lnTo>
                        <a:pt x="0" y="21673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lgDash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ru-RU" altLang="en-US"/>
                </a:p>
              </p:txBody>
            </p:sp>
            <p:sp>
              <p:nvSpPr>
                <p:cNvPr id="14392" name="Line 10"/>
                <p:cNvSpPr/>
                <p:nvPr/>
              </p:nvSpPr>
              <p:spPr>
                <a:xfrm flipV="1">
                  <a:off x="4257" y="2270"/>
                  <a:ext cx="0" cy="2556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4393" name="Line 11"/>
                <p:cNvSpPr/>
                <p:nvPr/>
              </p:nvSpPr>
              <p:spPr>
                <a:xfrm>
                  <a:off x="4260" y="2265"/>
                  <a:ext cx="1380" cy="243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4" name="Line 12"/>
                <p:cNvSpPr/>
                <p:nvPr/>
              </p:nvSpPr>
              <p:spPr>
                <a:xfrm flipH="1">
                  <a:off x="2876" y="2258"/>
                  <a:ext cx="1380" cy="243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5" name="Oval 13"/>
                <p:cNvSpPr/>
                <p:nvPr/>
              </p:nvSpPr>
              <p:spPr>
                <a:xfrm>
                  <a:off x="4222" y="4778"/>
                  <a:ext cx="71" cy="71"/>
                </a:xfrm>
                <a:prstGeom prst="ellipse">
                  <a:avLst/>
                </a:prstGeom>
                <a:solidFill>
                  <a:srgbClr val="000000"/>
                </a:solidFill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396" name="Line 14"/>
                <p:cNvSpPr/>
                <p:nvPr/>
              </p:nvSpPr>
              <p:spPr>
                <a:xfrm>
                  <a:off x="4260" y="4815"/>
                  <a:ext cx="851" cy="458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4397" name="Line 15"/>
                <p:cNvSpPr/>
                <p:nvPr/>
              </p:nvSpPr>
              <p:spPr>
                <a:xfrm>
                  <a:off x="4260" y="2265"/>
                  <a:ext cx="857" cy="300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8" name="Line 16"/>
                <p:cNvSpPr/>
                <p:nvPr/>
              </p:nvSpPr>
              <p:spPr>
                <a:xfrm flipV="1">
                  <a:off x="4150" y="4857"/>
                  <a:ext cx="1991" cy="831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9" name="Line 17"/>
                <p:cNvSpPr/>
                <p:nvPr/>
              </p:nvSpPr>
              <p:spPr>
                <a:xfrm>
                  <a:off x="4369" y="3964"/>
                  <a:ext cx="1779" cy="89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4400" name="Line 18"/>
                <p:cNvSpPr/>
                <p:nvPr/>
              </p:nvSpPr>
              <p:spPr>
                <a:xfrm flipV="1">
                  <a:off x="2357" y="3962"/>
                  <a:ext cx="2012" cy="828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4401" name="Line 19"/>
                <p:cNvSpPr/>
                <p:nvPr/>
              </p:nvSpPr>
              <p:spPr>
                <a:xfrm>
                  <a:off x="2370" y="4796"/>
                  <a:ext cx="1779" cy="89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2" name="Line 20"/>
                <p:cNvSpPr/>
                <p:nvPr/>
              </p:nvSpPr>
              <p:spPr>
                <a:xfrm>
                  <a:off x="4253" y="2265"/>
                  <a:ext cx="112" cy="169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4403" name="Line 21"/>
                <p:cNvSpPr/>
                <p:nvPr/>
              </p:nvSpPr>
              <p:spPr>
                <a:xfrm>
                  <a:off x="4253" y="2265"/>
                  <a:ext cx="1890" cy="258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4" name="Line 22"/>
                <p:cNvSpPr/>
                <p:nvPr/>
              </p:nvSpPr>
              <p:spPr>
                <a:xfrm flipH="1">
                  <a:off x="4140" y="2258"/>
                  <a:ext cx="113" cy="342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5" name="Line 23"/>
                <p:cNvSpPr/>
                <p:nvPr/>
              </p:nvSpPr>
              <p:spPr>
                <a:xfrm flipH="1">
                  <a:off x="2363" y="2258"/>
                  <a:ext cx="1890" cy="2527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4389" name="Freeform 24"/>
              <p:cNvSpPr/>
              <p:nvPr/>
            </p:nvSpPr>
            <p:spPr>
              <a:xfrm>
                <a:off x="3816" y="2118"/>
                <a:ext cx="66" cy="1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6" y="42"/>
                  </a:cxn>
                  <a:cxn ang="0">
                    <a:pos x="66" y="120"/>
                  </a:cxn>
                </a:cxnLst>
                <a:pathLst>
                  <a:path w="165" h="300">
                    <a:moveTo>
                      <a:pt x="0" y="0"/>
                    </a:moveTo>
                    <a:lnTo>
                      <a:pt x="165" y="105"/>
                    </a:lnTo>
                    <a:lnTo>
                      <a:pt x="165" y="30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</p:grpSp>
        <p:sp>
          <p:nvSpPr>
            <p:cNvPr id="14381" name="Text Box 25"/>
            <p:cNvSpPr txBox="1"/>
            <p:nvPr/>
          </p:nvSpPr>
          <p:spPr>
            <a:xfrm>
              <a:off x="4197" y="363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A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82" name="Text Box 26"/>
            <p:cNvSpPr txBox="1"/>
            <p:nvPr/>
          </p:nvSpPr>
          <p:spPr>
            <a:xfrm>
              <a:off x="2811" y="2962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D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83" name="Text Box 27"/>
            <p:cNvSpPr txBox="1"/>
            <p:nvPr/>
          </p:nvSpPr>
          <p:spPr>
            <a:xfrm>
              <a:off x="5493" y="308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B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84" name="Text Box 28"/>
            <p:cNvSpPr txBox="1"/>
            <p:nvPr/>
          </p:nvSpPr>
          <p:spPr>
            <a:xfrm>
              <a:off x="4359" y="2233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C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85" name="Text Box 29"/>
            <p:cNvSpPr txBox="1"/>
            <p:nvPr/>
          </p:nvSpPr>
          <p:spPr>
            <a:xfrm>
              <a:off x="4260" y="1063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P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86" name="Text Box 30"/>
            <p:cNvSpPr txBox="1"/>
            <p:nvPr/>
          </p:nvSpPr>
          <p:spPr>
            <a:xfrm>
              <a:off x="4017" y="2863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O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87" name="Text Box 31"/>
            <p:cNvSpPr txBox="1"/>
            <p:nvPr/>
          </p:nvSpPr>
          <p:spPr>
            <a:xfrm>
              <a:off x="4827" y="3376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H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4341" name="Rectangle 33"/>
          <p:cNvSpPr/>
          <p:nvPr/>
        </p:nvSpPr>
        <p:spPr>
          <a:xfrm>
            <a:off x="4948238" y="1568450"/>
            <a:ext cx="3900487" cy="48879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98425" indent="-6350">
              <a:spcBef>
                <a:spcPct val="50000"/>
              </a:spcBef>
            </a:pPr>
            <a:endParaRPr sz="2400" b="1" dirty="0">
              <a:latin typeface="Arial" panose="020B0604020202020204" pitchFamily="34" charset="0"/>
            </a:endParaRPr>
          </a:p>
        </p:txBody>
      </p:sp>
      <p:grpSp>
        <p:nvGrpSpPr>
          <p:cNvPr id="14342" name="Group 35"/>
          <p:cNvGrpSpPr/>
          <p:nvPr/>
        </p:nvGrpSpPr>
        <p:grpSpPr>
          <a:xfrm>
            <a:off x="5083175" y="2125663"/>
            <a:ext cx="3635375" cy="3635375"/>
            <a:chOff x="5677" y="12778"/>
            <a:chExt cx="3408" cy="3408"/>
          </a:xfrm>
        </p:grpSpPr>
        <p:sp>
          <p:nvSpPr>
            <p:cNvPr id="14354" name="Line 36"/>
            <p:cNvSpPr/>
            <p:nvPr/>
          </p:nvSpPr>
          <p:spPr>
            <a:xfrm>
              <a:off x="5677" y="12778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55" name="Line 37"/>
            <p:cNvSpPr/>
            <p:nvPr/>
          </p:nvSpPr>
          <p:spPr>
            <a:xfrm>
              <a:off x="5677" y="13062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56" name="Line 38"/>
            <p:cNvSpPr/>
            <p:nvPr/>
          </p:nvSpPr>
          <p:spPr>
            <a:xfrm>
              <a:off x="5677" y="13346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57" name="Line 39"/>
            <p:cNvSpPr/>
            <p:nvPr/>
          </p:nvSpPr>
          <p:spPr>
            <a:xfrm>
              <a:off x="5677" y="13630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58" name="Line 40"/>
            <p:cNvSpPr/>
            <p:nvPr/>
          </p:nvSpPr>
          <p:spPr>
            <a:xfrm>
              <a:off x="5677" y="13914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59" name="Line 41"/>
            <p:cNvSpPr/>
            <p:nvPr/>
          </p:nvSpPr>
          <p:spPr>
            <a:xfrm>
              <a:off x="5677" y="14198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0" name="Line 42"/>
            <p:cNvSpPr/>
            <p:nvPr/>
          </p:nvSpPr>
          <p:spPr>
            <a:xfrm>
              <a:off x="5677" y="14482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1" name="Line 43"/>
            <p:cNvSpPr/>
            <p:nvPr/>
          </p:nvSpPr>
          <p:spPr>
            <a:xfrm>
              <a:off x="5677" y="14766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2" name="Line 44"/>
            <p:cNvSpPr/>
            <p:nvPr/>
          </p:nvSpPr>
          <p:spPr>
            <a:xfrm>
              <a:off x="5677" y="15050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3" name="Line 45"/>
            <p:cNvSpPr/>
            <p:nvPr/>
          </p:nvSpPr>
          <p:spPr>
            <a:xfrm>
              <a:off x="5677" y="15334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4" name="Line 46"/>
            <p:cNvSpPr/>
            <p:nvPr/>
          </p:nvSpPr>
          <p:spPr>
            <a:xfrm>
              <a:off x="5677" y="15618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5" name="Line 47"/>
            <p:cNvSpPr/>
            <p:nvPr/>
          </p:nvSpPr>
          <p:spPr>
            <a:xfrm>
              <a:off x="5677" y="15902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6" name="Line 48"/>
            <p:cNvSpPr/>
            <p:nvPr/>
          </p:nvSpPr>
          <p:spPr>
            <a:xfrm>
              <a:off x="5677" y="16186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7" name="Line 49"/>
            <p:cNvSpPr/>
            <p:nvPr/>
          </p:nvSpPr>
          <p:spPr>
            <a:xfrm>
              <a:off x="5677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8" name="Line 50"/>
            <p:cNvSpPr/>
            <p:nvPr/>
          </p:nvSpPr>
          <p:spPr>
            <a:xfrm>
              <a:off x="5961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69" name="Line 51"/>
            <p:cNvSpPr/>
            <p:nvPr/>
          </p:nvSpPr>
          <p:spPr>
            <a:xfrm>
              <a:off x="6245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0" name="Line 52"/>
            <p:cNvSpPr/>
            <p:nvPr/>
          </p:nvSpPr>
          <p:spPr>
            <a:xfrm>
              <a:off x="6529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1" name="Line 53"/>
            <p:cNvSpPr/>
            <p:nvPr/>
          </p:nvSpPr>
          <p:spPr>
            <a:xfrm>
              <a:off x="6813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2" name="Line 54"/>
            <p:cNvSpPr/>
            <p:nvPr/>
          </p:nvSpPr>
          <p:spPr>
            <a:xfrm>
              <a:off x="7097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3" name="Line 55"/>
            <p:cNvSpPr/>
            <p:nvPr/>
          </p:nvSpPr>
          <p:spPr>
            <a:xfrm>
              <a:off x="7381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4" name="Line 56"/>
            <p:cNvSpPr/>
            <p:nvPr/>
          </p:nvSpPr>
          <p:spPr>
            <a:xfrm>
              <a:off x="7665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5" name="Line 57"/>
            <p:cNvSpPr/>
            <p:nvPr/>
          </p:nvSpPr>
          <p:spPr>
            <a:xfrm>
              <a:off x="7949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6" name="Line 58"/>
            <p:cNvSpPr/>
            <p:nvPr/>
          </p:nvSpPr>
          <p:spPr>
            <a:xfrm>
              <a:off x="8233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7" name="Line 59"/>
            <p:cNvSpPr/>
            <p:nvPr/>
          </p:nvSpPr>
          <p:spPr>
            <a:xfrm>
              <a:off x="8517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8" name="Line 60"/>
            <p:cNvSpPr/>
            <p:nvPr/>
          </p:nvSpPr>
          <p:spPr>
            <a:xfrm>
              <a:off x="8801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79" name="Line 61"/>
            <p:cNvSpPr/>
            <p:nvPr/>
          </p:nvSpPr>
          <p:spPr>
            <a:xfrm>
              <a:off x="9085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4343" name="Group 82"/>
          <p:cNvGrpSpPr/>
          <p:nvPr/>
        </p:nvGrpSpPr>
        <p:grpSpPr>
          <a:xfrm>
            <a:off x="5419725" y="2454275"/>
            <a:ext cx="2981325" cy="2900363"/>
            <a:chOff x="3414" y="1546"/>
            <a:chExt cx="1878" cy="1827"/>
          </a:xfrm>
        </p:grpSpPr>
        <p:sp>
          <p:nvSpPr>
            <p:cNvPr id="14344" name="Rectangle 63"/>
            <p:cNvSpPr/>
            <p:nvPr/>
          </p:nvSpPr>
          <p:spPr>
            <a:xfrm>
              <a:off x="3583" y="1719"/>
              <a:ext cx="1526" cy="1525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345" name="Oval 64"/>
            <p:cNvSpPr/>
            <p:nvPr/>
          </p:nvSpPr>
          <p:spPr>
            <a:xfrm>
              <a:off x="3583" y="1719"/>
              <a:ext cx="1526" cy="1525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346" name="Oval 66"/>
            <p:cNvSpPr/>
            <p:nvPr/>
          </p:nvSpPr>
          <p:spPr>
            <a:xfrm>
              <a:off x="4323" y="2465"/>
              <a:ext cx="47" cy="47"/>
            </a:xfrm>
            <a:prstGeom prst="ellipse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347" name="Line 72"/>
            <p:cNvSpPr/>
            <p:nvPr/>
          </p:nvSpPr>
          <p:spPr>
            <a:xfrm>
              <a:off x="4346" y="2490"/>
              <a:ext cx="763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8" name="Text Box 74"/>
            <p:cNvSpPr txBox="1"/>
            <p:nvPr/>
          </p:nvSpPr>
          <p:spPr>
            <a:xfrm>
              <a:off x="4170" y="2311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O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49" name="Text Box 75"/>
            <p:cNvSpPr txBox="1"/>
            <p:nvPr/>
          </p:nvSpPr>
          <p:spPr>
            <a:xfrm>
              <a:off x="3414" y="3139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D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50" name="Text Box 76"/>
            <p:cNvSpPr txBox="1"/>
            <p:nvPr/>
          </p:nvSpPr>
          <p:spPr>
            <a:xfrm>
              <a:off x="5115" y="3139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A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51" name="Text Box 77"/>
            <p:cNvSpPr txBox="1"/>
            <p:nvPr/>
          </p:nvSpPr>
          <p:spPr>
            <a:xfrm>
              <a:off x="5124" y="1564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B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52" name="Text Box 80"/>
            <p:cNvSpPr txBox="1"/>
            <p:nvPr/>
          </p:nvSpPr>
          <p:spPr>
            <a:xfrm>
              <a:off x="3414" y="1546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C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4353" name="Text Box 81"/>
            <p:cNvSpPr txBox="1"/>
            <p:nvPr/>
          </p:nvSpPr>
          <p:spPr>
            <a:xfrm>
              <a:off x="5151" y="2374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H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4"/>
          <p:cNvSpPr/>
          <p:nvPr/>
        </p:nvSpPr>
        <p:spPr>
          <a:xfrm>
            <a:off x="192088" y="1557338"/>
            <a:ext cx="4602162" cy="4854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Char char="•"/>
            </a:pPr>
            <a:endParaRPr sz="2400" dirty="0">
              <a:latin typeface="Arial" panose="020B0604020202020204" pitchFamily="34" charset="0"/>
            </a:endParaRPr>
          </a:p>
        </p:txBody>
      </p:sp>
      <p:grpSp>
        <p:nvGrpSpPr>
          <p:cNvPr id="15363" name="Group 5"/>
          <p:cNvGrpSpPr/>
          <p:nvPr/>
        </p:nvGrpSpPr>
        <p:grpSpPr>
          <a:xfrm>
            <a:off x="271463" y="1700213"/>
            <a:ext cx="4510087" cy="4460875"/>
            <a:chOff x="2811" y="1063"/>
            <a:chExt cx="2841" cy="2810"/>
          </a:xfrm>
        </p:grpSpPr>
        <p:grpSp>
          <p:nvGrpSpPr>
            <p:cNvPr id="15366" name="Group 6"/>
            <p:cNvGrpSpPr/>
            <p:nvPr/>
          </p:nvGrpSpPr>
          <p:grpSpPr>
            <a:xfrm>
              <a:off x="2959" y="1317"/>
              <a:ext cx="2590" cy="2344"/>
              <a:chOff x="3058" y="1182"/>
              <a:chExt cx="1516" cy="1372"/>
            </a:xfrm>
          </p:grpSpPr>
          <p:grpSp>
            <p:nvGrpSpPr>
              <p:cNvPr id="15374" name="Group 7"/>
              <p:cNvGrpSpPr/>
              <p:nvPr/>
            </p:nvGrpSpPr>
            <p:grpSpPr>
              <a:xfrm>
                <a:off x="3058" y="1182"/>
                <a:ext cx="1516" cy="1372"/>
                <a:chOff x="2357" y="2258"/>
                <a:chExt cx="3791" cy="3430"/>
              </a:xfrm>
            </p:grpSpPr>
            <p:sp>
              <p:nvSpPr>
                <p:cNvPr id="15376" name="Arc 8"/>
                <p:cNvSpPr/>
                <p:nvPr/>
              </p:nvSpPr>
              <p:spPr>
                <a:xfrm flipV="1">
                  <a:off x="2837" y="4697"/>
                  <a:ext cx="2840" cy="696"/>
                </a:xfrm>
                <a:custGeom>
                  <a:avLst/>
                  <a:gdLst/>
                  <a:ahLst/>
                  <a:cxnLst>
                    <a:cxn ang="0">
                      <a:pos x="37" y="696"/>
                    </a:cxn>
                    <a:cxn ang="0">
                      <a:pos x="2835" y="614"/>
                    </a:cxn>
                    <a:cxn ang="0">
                      <a:pos x="1420" y="568"/>
                    </a:cxn>
                  </a:cxnLst>
                  <a:pathLst>
                    <a:path w="43200" h="26484" fill="none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</a:path>
                    <a:path w="43200" h="26484" stroke="0">
                      <a:moveTo>
                        <a:pt x="559" y="26483"/>
                      </a:moveTo>
                      <a:cubicBezTo>
                        <a:pt x="187" y="24882"/>
                        <a:pt x="0" y="2324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184"/>
                        <a:pt x="43176" y="22768"/>
                        <a:pt x="43128" y="23350"/>
                      </a:cubicBezTo>
                      <a:lnTo>
                        <a:pt x="21600" y="21600"/>
                      </a:lnTo>
                      <a:lnTo>
                        <a:pt x="559" y="26483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ru-RU" altLang="en-US"/>
                </a:p>
              </p:txBody>
            </p:sp>
            <p:sp>
              <p:nvSpPr>
                <p:cNvPr id="15377" name="Arc 9"/>
                <p:cNvSpPr/>
                <p:nvPr/>
              </p:nvSpPr>
              <p:spPr>
                <a:xfrm>
                  <a:off x="2837" y="4257"/>
                  <a:ext cx="2840" cy="570"/>
                </a:xfrm>
                <a:custGeom>
                  <a:avLst/>
                  <a:gdLst/>
                  <a:ahLst/>
                  <a:cxnLst>
                    <a:cxn ang="0">
                      <a:pos x="0" y="570"/>
                    </a:cxn>
                    <a:cxn ang="0">
                      <a:pos x="2840" y="568"/>
                    </a:cxn>
                    <a:cxn ang="0">
                      <a:pos x="1420" y="568"/>
                    </a:cxn>
                  </a:cxnLst>
                  <a:pathLst>
                    <a:path w="43200" h="21674" fill="none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</a:path>
                    <a:path w="43200" h="21674" stroke="0">
                      <a:moveTo>
                        <a:pt x="0" y="21673"/>
                      </a:moveTo>
                      <a:cubicBezTo>
                        <a:pt x="0" y="21649"/>
                        <a:pt x="0" y="21624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-1"/>
                        <a:pt x="43199" y="9670"/>
                        <a:pt x="43200" y="21599"/>
                      </a:cubicBezTo>
                      <a:lnTo>
                        <a:pt x="21600" y="21600"/>
                      </a:lnTo>
                      <a:lnTo>
                        <a:pt x="0" y="21673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rgbClr val="000000">
                      <a:alpha val="100000"/>
                    </a:srgbClr>
                  </a:solidFill>
                  <a:prstDash val="lgDash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ru-RU" altLang="en-US"/>
                </a:p>
              </p:txBody>
            </p:sp>
            <p:sp>
              <p:nvSpPr>
                <p:cNvPr id="15378" name="Line 10"/>
                <p:cNvSpPr/>
                <p:nvPr/>
              </p:nvSpPr>
              <p:spPr>
                <a:xfrm flipV="1">
                  <a:off x="4257" y="2270"/>
                  <a:ext cx="0" cy="2556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5379" name="Line 11"/>
                <p:cNvSpPr/>
                <p:nvPr/>
              </p:nvSpPr>
              <p:spPr>
                <a:xfrm>
                  <a:off x="4260" y="2265"/>
                  <a:ext cx="1380" cy="243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80" name="Line 12"/>
                <p:cNvSpPr/>
                <p:nvPr/>
              </p:nvSpPr>
              <p:spPr>
                <a:xfrm flipH="1">
                  <a:off x="2876" y="2258"/>
                  <a:ext cx="1380" cy="243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81" name="Oval 13"/>
                <p:cNvSpPr/>
                <p:nvPr/>
              </p:nvSpPr>
              <p:spPr>
                <a:xfrm>
                  <a:off x="4222" y="4778"/>
                  <a:ext cx="71" cy="71"/>
                </a:xfrm>
                <a:prstGeom prst="ellipse">
                  <a:avLst/>
                </a:prstGeom>
                <a:solidFill>
                  <a:srgbClr val="000000"/>
                </a:solidFill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382" name="Line 14"/>
                <p:cNvSpPr/>
                <p:nvPr/>
              </p:nvSpPr>
              <p:spPr>
                <a:xfrm>
                  <a:off x="4260" y="4815"/>
                  <a:ext cx="851" cy="458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5383" name="Line 15"/>
                <p:cNvSpPr/>
                <p:nvPr/>
              </p:nvSpPr>
              <p:spPr>
                <a:xfrm>
                  <a:off x="4260" y="2265"/>
                  <a:ext cx="857" cy="300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84" name="Line 16"/>
                <p:cNvSpPr/>
                <p:nvPr/>
              </p:nvSpPr>
              <p:spPr>
                <a:xfrm flipV="1">
                  <a:off x="4150" y="4857"/>
                  <a:ext cx="1991" cy="831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85" name="Line 17"/>
                <p:cNvSpPr/>
                <p:nvPr/>
              </p:nvSpPr>
              <p:spPr>
                <a:xfrm>
                  <a:off x="4369" y="3964"/>
                  <a:ext cx="1779" cy="89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5386" name="Line 18"/>
                <p:cNvSpPr/>
                <p:nvPr/>
              </p:nvSpPr>
              <p:spPr>
                <a:xfrm flipV="1">
                  <a:off x="2357" y="3962"/>
                  <a:ext cx="2012" cy="828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5387" name="Line 19"/>
                <p:cNvSpPr/>
                <p:nvPr/>
              </p:nvSpPr>
              <p:spPr>
                <a:xfrm>
                  <a:off x="2370" y="4796"/>
                  <a:ext cx="1779" cy="89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88" name="Line 20"/>
                <p:cNvSpPr/>
                <p:nvPr/>
              </p:nvSpPr>
              <p:spPr>
                <a:xfrm>
                  <a:off x="4253" y="2265"/>
                  <a:ext cx="112" cy="169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lgDash"/>
                  <a:headEnd type="none" w="med" len="med"/>
                  <a:tailEnd type="none" w="med" len="med"/>
                </a:ln>
              </p:spPr>
            </p:sp>
            <p:sp>
              <p:nvSpPr>
                <p:cNvPr id="15389" name="Line 21"/>
                <p:cNvSpPr/>
                <p:nvPr/>
              </p:nvSpPr>
              <p:spPr>
                <a:xfrm>
                  <a:off x="4253" y="2265"/>
                  <a:ext cx="1890" cy="258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90" name="Line 22"/>
                <p:cNvSpPr/>
                <p:nvPr/>
              </p:nvSpPr>
              <p:spPr>
                <a:xfrm flipH="1">
                  <a:off x="4140" y="2258"/>
                  <a:ext cx="113" cy="342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91" name="Line 23"/>
                <p:cNvSpPr/>
                <p:nvPr/>
              </p:nvSpPr>
              <p:spPr>
                <a:xfrm flipH="1">
                  <a:off x="2363" y="2258"/>
                  <a:ext cx="1890" cy="2527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5375" name="Freeform 24"/>
              <p:cNvSpPr/>
              <p:nvPr/>
            </p:nvSpPr>
            <p:spPr>
              <a:xfrm>
                <a:off x="3816" y="2118"/>
                <a:ext cx="66" cy="1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6" y="42"/>
                  </a:cxn>
                  <a:cxn ang="0">
                    <a:pos x="66" y="120"/>
                  </a:cxn>
                </a:cxnLst>
                <a:pathLst>
                  <a:path w="165" h="300">
                    <a:moveTo>
                      <a:pt x="0" y="0"/>
                    </a:moveTo>
                    <a:lnTo>
                      <a:pt x="165" y="105"/>
                    </a:lnTo>
                    <a:lnTo>
                      <a:pt x="165" y="30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</p:grpSp>
        <p:sp>
          <p:nvSpPr>
            <p:cNvPr id="15367" name="Text Box 25"/>
            <p:cNvSpPr txBox="1"/>
            <p:nvPr/>
          </p:nvSpPr>
          <p:spPr>
            <a:xfrm>
              <a:off x="4197" y="363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A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5368" name="Text Box 26"/>
            <p:cNvSpPr txBox="1"/>
            <p:nvPr/>
          </p:nvSpPr>
          <p:spPr>
            <a:xfrm>
              <a:off x="2811" y="2962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D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5369" name="Text Box 27"/>
            <p:cNvSpPr txBox="1"/>
            <p:nvPr/>
          </p:nvSpPr>
          <p:spPr>
            <a:xfrm>
              <a:off x="5493" y="308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B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5370" name="Text Box 28"/>
            <p:cNvSpPr txBox="1"/>
            <p:nvPr/>
          </p:nvSpPr>
          <p:spPr>
            <a:xfrm>
              <a:off x="4359" y="2233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C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5371" name="Text Box 29"/>
            <p:cNvSpPr txBox="1"/>
            <p:nvPr/>
          </p:nvSpPr>
          <p:spPr>
            <a:xfrm>
              <a:off x="4260" y="1063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P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5372" name="Text Box 30"/>
            <p:cNvSpPr txBox="1"/>
            <p:nvPr/>
          </p:nvSpPr>
          <p:spPr>
            <a:xfrm>
              <a:off x="4017" y="2863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O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5373" name="Text Box 31"/>
            <p:cNvSpPr txBox="1"/>
            <p:nvPr/>
          </p:nvSpPr>
          <p:spPr>
            <a:xfrm>
              <a:off x="4827" y="3376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H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5364" name="Rectangle 2"/>
          <p:cNvSpPr>
            <a:spLocks noGrp="1"/>
          </p:cNvSpPr>
          <p:nvPr>
            <p:ph type="title"/>
          </p:nvPr>
        </p:nvSpPr>
        <p:spPr>
          <a:xfrm>
            <a:off x="192088" y="111125"/>
            <a:ext cx="8229600" cy="1143000"/>
          </a:xfrm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sz="4000" dirty="0">
                <a:solidFill>
                  <a:srgbClr val="FF0000"/>
                </a:solidFill>
                <a:latin typeface="Arial Black" panose="020B0A04020102020204" pitchFamily="34" charset="0"/>
              </a:rPr>
              <a:t>Задача 2. </a:t>
            </a:r>
            <a:r>
              <a:rPr sz="3200" dirty="0">
                <a:solidFill>
                  <a:schemeClr val="tx1"/>
                </a:solidFill>
                <a:latin typeface="Arial Black" panose="020B0A04020102020204" pitchFamily="34" charset="0"/>
              </a:rPr>
              <a:t>Решение</a:t>
            </a:r>
            <a:endParaRPr sz="3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5365" name="Объект 3"/>
          <p:cNvGraphicFramePr>
            <a:graphicFrameLocks noChangeAspect="1"/>
          </p:cNvGraphicFramePr>
          <p:nvPr/>
        </p:nvGraphicFramePr>
        <p:xfrm>
          <a:off x="4987925" y="941388"/>
          <a:ext cx="3962400" cy="560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2235200" imgH="3162300" progId="Equation.3">
                  <p:embed/>
                </p:oleObj>
              </mc:Choice>
              <mc:Fallback>
                <p:oleObj name="" r:id="rId1" imgW="2235200" imgH="3162300" progId="Equation.3">
                  <p:embed/>
                  <p:pic>
                    <p:nvPicPr>
                      <p:cNvPr id="0" name="Изображение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87925" y="941388"/>
                        <a:ext cx="3962400" cy="5607050"/>
                      </a:xfrm>
                      <a:prstGeom prst="rect">
                        <a:avLst/>
                      </a:prstGeom>
                      <a:solidFill>
                        <a:srgbClr val="FFFFB9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527050" y="315913"/>
            <a:ext cx="8229600" cy="1143000"/>
          </a:xfrm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sz="4000" dirty="0">
                <a:solidFill>
                  <a:srgbClr val="FF0000"/>
                </a:solidFill>
                <a:latin typeface="Arial Black" panose="020B0A04020102020204" pitchFamily="34" charset="0"/>
              </a:rPr>
              <a:t>Задача 3</a:t>
            </a:r>
            <a:endParaRPr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type="body" sz="half" idx="1"/>
          </p:nvPr>
        </p:nvSpPr>
        <p:spPr>
          <a:xfrm>
            <a:off x="376238" y="1800225"/>
            <a:ext cx="8545512" cy="2965450"/>
          </a:xfrm>
          <a:ln/>
        </p:spPr>
        <p:txBody>
          <a:bodyPr vert="horz" wrap="square" lIns="91440" tIns="45720" rIns="91440" bIns="45720" anchor="t" anchorCtr="0"/>
          <a:p>
            <a:pPr marL="98425" indent="-635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b="1" dirty="0"/>
              <a:t>В конус вписана правильная четырехугольная пирамида. Найдите полную поверхность конуса, если боковое ребро пирамиды равно 15, а ее высота равна 9. В ответе запишите </a:t>
            </a:r>
            <a:r>
              <a:rPr lang="en-US" altLang="x-none" b="1" dirty="0"/>
              <a:t>S</a:t>
            </a:r>
            <a:r>
              <a:rPr b="1" dirty="0"/>
              <a:t>/</a:t>
            </a:r>
            <a:r>
              <a:rPr lang="el-GR" altLang="x-none" b="1" dirty="0">
                <a:latin typeface="Times New Roman" panose="02020603050405020304" pitchFamily="18" charset="0"/>
                <a:cs typeface="Arial" panose="020B0604020202020204" pitchFamily="34" charset="0"/>
              </a:rPr>
              <a:t>π</a:t>
            </a:r>
            <a:r>
              <a:rPr b="1" dirty="0">
                <a:cs typeface="Arial" panose="020B0604020202020204" pitchFamily="34" charset="0"/>
              </a:rPr>
              <a:t>.</a:t>
            </a:r>
            <a:endParaRPr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3"/>
          <p:cNvSpPr/>
          <p:nvPr/>
        </p:nvSpPr>
        <p:spPr>
          <a:xfrm>
            <a:off x="249238" y="1557338"/>
            <a:ext cx="4459287" cy="4854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Char char="•"/>
            </a:pPr>
            <a:endParaRPr sz="2400" dirty="0">
              <a:latin typeface="Arial" panose="020B0604020202020204" pitchFamily="34" charset="0"/>
            </a:endParaRPr>
          </a:p>
        </p:txBody>
      </p:sp>
      <p:sp>
        <p:nvSpPr>
          <p:cNvPr id="17411" name="Rectangle 31"/>
          <p:cNvSpPr/>
          <p:nvPr/>
        </p:nvSpPr>
        <p:spPr>
          <a:xfrm>
            <a:off x="4948238" y="1568450"/>
            <a:ext cx="3900487" cy="48879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98425" indent="-6350">
              <a:spcBef>
                <a:spcPct val="50000"/>
              </a:spcBef>
            </a:pPr>
            <a:endParaRPr sz="2400" b="1" dirty="0">
              <a:latin typeface="Arial" panose="020B0604020202020204" pitchFamily="34" charset="0"/>
            </a:endParaRPr>
          </a:p>
        </p:txBody>
      </p:sp>
      <p:grpSp>
        <p:nvGrpSpPr>
          <p:cNvPr id="17412" name="Group 32"/>
          <p:cNvGrpSpPr/>
          <p:nvPr/>
        </p:nvGrpSpPr>
        <p:grpSpPr>
          <a:xfrm>
            <a:off x="5083175" y="2125663"/>
            <a:ext cx="3635375" cy="3635375"/>
            <a:chOff x="5677" y="12778"/>
            <a:chExt cx="3408" cy="3408"/>
          </a:xfrm>
        </p:grpSpPr>
        <p:sp>
          <p:nvSpPr>
            <p:cNvPr id="17450" name="Line 33"/>
            <p:cNvSpPr/>
            <p:nvPr/>
          </p:nvSpPr>
          <p:spPr>
            <a:xfrm>
              <a:off x="5677" y="12778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1" name="Line 34"/>
            <p:cNvSpPr/>
            <p:nvPr/>
          </p:nvSpPr>
          <p:spPr>
            <a:xfrm>
              <a:off x="5677" y="13062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2" name="Line 35"/>
            <p:cNvSpPr/>
            <p:nvPr/>
          </p:nvSpPr>
          <p:spPr>
            <a:xfrm>
              <a:off x="5677" y="13346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3" name="Line 36"/>
            <p:cNvSpPr/>
            <p:nvPr/>
          </p:nvSpPr>
          <p:spPr>
            <a:xfrm>
              <a:off x="5677" y="13630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4" name="Line 37"/>
            <p:cNvSpPr/>
            <p:nvPr/>
          </p:nvSpPr>
          <p:spPr>
            <a:xfrm>
              <a:off x="5677" y="13914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5" name="Line 38"/>
            <p:cNvSpPr/>
            <p:nvPr/>
          </p:nvSpPr>
          <p:spPr>
            <a:xfrm>
              <a:off x="5677" y="14198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6" name="Line 39"/>
            <p:cNvSpPr/>
            <p:nvPr/>
          </p:nvSpPr>
          <p:spPr>
            <a:xfrm>
              <a:off x="5677" y="14482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7" name="Line 40"/>
            <p:cNvSpPr/>
            <p:nvPr/>
          </p:nvSpPr>
          <p:spPr>
            <a:xfrm>
              <a:off x="5677" y="14766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8" name="Line 41"/>
            <p:cNvSpPr/>
            <p:nvPr/>
          </p:nvSpPr>
          <p:spPr>
            <a:xfrm>
              <a:off x="5677" y="15050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59" name="Line 42"/>
            <p:cNvSpPr/>
            <p:nvPr/>
          </p:nvSpPr>
          <p:spPr>
            <a:xfrm>
              <a:off x="5677" y="15334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0" name="Line 43"/>
            <p:cNvSpPr/>
            <p:nvPr/>
          </p:nvSpPr>
          <p:spPr>
            <a:xfrm>
              <a:off x="5677" y="15618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1" name="Line 44"/>
            <p:cNvSpPr/>
            <p:nvPr/>
          </p:nvSpPr>
          <p:spPr>
            <a:xfrm>
              <a:off x="5677" y="15902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2" name="Line 45"/>
            <p:cNvSpPr/>
            <p:nvPr/>
          </p:nvSpPr>
          <p:spPr>
            <a:xfrm>
              <a:off x="5677" y="16186"/>
              <a:ext cx="340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3" name="Line 46"/>
            <p:cNvSpPr/>
            <p:nvPr/>
          </p:nvSpPr>
          <p:spPr>
            <a:xfrm>
              <a:off x="5677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4" name="Line 47"/>
            <p:cNvSpPr/>
            <p:nvPr/>
          </p:nvSpPr>
          <p:spPr>
            <a:xfrm>
              <a:off x="5961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5" name="Line 48"/>
            <p:cNvSpPr/>
            <p:nvPr/>
          </p:nvSpPr>
          <p:spPr>
            <a:xfrm>
              <a:off x="6245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6" name="Line 49"/>
            <p:cNvSpPr/>
            <p:nvPr/>
          </p:nvSpPr>
          <p:spPr>
            <a:xfrm>
              <a:off x="6529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7" name="Line 50"/>
            <p:cNvSpPr/>
            <p:nvPr/>
          </p:nvSpPr>
          <p:spPr>
            <a:xfrm>
              <a:off x="6813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8" name="Line 51"/>
            <p:cNvSpPr/>
            <p:nvPr/>
          </p:nvSpPr>
          <p:spPr>
            <a:xfrm>
              <a:off x="7097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69" name="Line 52"/>
            <p:cNvSpPr/>
            <p:nvPr/>
          </p:nvSpPr>
          <p:spPr>
            <a:xfrm>
              <a:off x="7381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70" name="Line 53"/>
            <p:cNvSpPr/>
            <p:nvPr/>
          </p:nvSpPr>
          <p:spPr>
            <a:xfrm>
              <a:off x="7665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71" name="Line 54"/>
            <p:cNvSpPr/>
            <p:nvPr/>
          </p:nvSpPr>
          <p:spPr>
            <a:xfrm>
              <a:off x="7949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72" name="Line 55"/>
            <p:cNvSpPr/>
            <p:nvPr/>
          </p:nvSpPr>
          <p:spPr>
            <a:xfrm>
              <a:off x="8233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73" name="Line 56"/>
            <p:cNvSpPr/>
            <p:nvPr/>
          </p:nvSpPr>
          <p:spPr>
            <a:xfrm>
              <a:off x="8517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74" name="Line 57"/>
            <p:cNvSpPr/>
            <p:nvPr/>
          </p:nvSpPr>
          <p:spPr>
            <a:xfrm>
              <a:off x="8801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7475" name="Line 58"/>
            <p:cNvSpPr/>
            <p:nvPr/>
          </p:nvSpPr>
          <p:spPr>
            <a:xfrm>
              <a:off x="9085" y="12778"/>
              <a:ext cx="0" cy="3408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7413" name="Group 71"/>
          <p:cNvGrpSpPr/>
          <p:nvPr/>
        </p:nvGrpSpPr>
        <p:grpSpPr>
          <a:xfrm>
            <a:off x="657225" y="1744663"/>
            <a:ext cx="3709988" cy="4503737"/>
            <a:chOff x="2997" y="1027"/>
            <a:chExt cx="2337" cy="2837"/>
          </a:xfrm>
        </p:grpSpPr>
        <p:sp>
          <p:nvSpPr>
            <p:cNvPr id="17427" name="Text Box 72"/>
            <p:cNvSpPr txBox="1"/>
            <p:nvPr/>
          </p:nvSpPr>
          <p:spPr>
            <a:xfrm>
              <a:off x="3951" y="309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O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7428" name="Group 73"/>
            <p:cNvGrpSpPr/>
            <p:nvPr/>
          </p:nvGrpSpPr>
          <p:grpSpPr>
            <a:xfrm>
              <a:off x="3037" y="1216"/>
              <a:ext cx="2245" cy="2478"/>
              <a:chOff x="3037" y="1216"/>
              <a:chExt cx="1136" cy="1254"/>
            </a:xfrm>
          </p:grpSpPr>
          <p:sp>
            <p:nvSpPr>
              <p:cNvPr id="17434" name="Arc 74"/>
              <p:cNvSpPr/>
              <p:nvPr/>
            </p:nvSpPr>
            <p:spPr>
              <a:xfrm flipV="1">
                <a:off x="3037" y="2187"/>
                <a:ext cx="1136" cy="283"/>
              </a:xfrm>
              <a:custGeom>
                <a:avLst/>
                <a:gdLst/>
                <a:ahLst/>
                <a:cxnLst>
                  <a:cxn ang="0">
                    <a:pos x="18" y="283"/>
                  </a:cxn>
                  <a:cxn ang="0">
                    <a:pos x="1120" y="281"/>
                  </a:cxn>
                  <a:cxn ang="0">
                    <a:pos x="568" y="227"/>
                  </a:cxn>
                </a:cxnLst>
                <a:pathLst>
                  <a:path w="43200" h="26932" fill="none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</a:path>
                  <a:path w="43200" h="26932" stroke="0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  <a:lnTo>
                      <a:pt x="21600" y="21600"/>
                    </a:lnTo>
                    <a:lnTo>
                      <a:pt x="668" y="26932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7435" name="Arc 75"/>
              <p:cNvSpPr/>
              <p:nvPr/>
            </p:nvSpPr>
            <p:spPr>
              <a:xfrm>
                <a:off x="3037" y="2015"/>
                <a:ext cx="1136" cy="228"/>
              </a:xfrm>
              <a:custGeom>
                <a:avLst/>
                <a:gdLst/>
                <a:ahLst/>
                <a:cxnLst>
                  <a:cxn ang="0">
                    <a:pos x="0" y="228"/>
                  </a:cxn>
                  <a:cxn ang="0">
                    <a:pos x="1136" y="227"/>
                  </a:cxn>
                  <a:cxn ang="0">
                    <a:pos x="568" y="227"/>
                  </a:cxn>
                </a:cxnLst>
                <a:pathLst>
                  <a:path w="43200" h="21674" fill="none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21674" stroke="0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0" y="21673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lgDash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7436" name="Line 76"/>
              <p:cNvSpPr/>
              <p:nvPr/>
            </p:nvSpPr>
            <p:spPr>
              <a:xfrm flipV="1">
                <a:off x="3605" y="1221"/>
                <a:ext cx="0" cy="102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7437" name="Line 77"/>
              <p:cNvSpPr/>
              <p:nvPr/>
            </p:nvSpPr>
            <p:spPr>
              <a:xfrm>
                <a:off x="3606" y="1219"/>
                <a:ext cx="552" cy="972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38" name="Line 78"/>
              <p:cNvSpPr/>
              <p:nvPr/>
            </p:nvSpPr>
            <p:spPr>
              <a:xfrm flipH="1">
                <a:off x="3052" y="1216"/>
                <a:ext cx="552" cy="972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39" name="Oval 79"/>
              <p:cNvSpPr/>
              <p:nvPr/>
            </p:nvSpPr>
            <p:spPr>
              <a:xfrm>
                <a:off x="3591" y="2224"/>
                <a:ext cx="28" cy="28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7440" name="Line 80"/>
              <p:cNvSpPr/>
              <p:nvPr/>
            </p:nvSpPr>
            <p:spPr>
              <a:xfrm>
                <a:off x="3606" y="2239"/>
                <a:ext cx="223" cy="2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7441" name="Line 81"/>
              <p:cNvSpPr/>
              <p:nvPr/>
            </p:nvSpPr>
            <p:spPr>
              <a:xfrm>
                <a:off x="3604" y="1219"/>
                <a:ext cx="225" cy="123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2" name="Line 82"/>
              <p:cNvSpPr/>
              <p:nvPr/>
            </p:nvSpPr>
            <p:spPr>
              <a:xfrm>
                <a:off x="3108" y="2353"/>
                <a:ext cx="723" cy="9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3" name="Line 83"/>
              <p:cNvSpPr/>
              <p:nvPr/>
            </p:nvSpPr>
            <p:spPr>
              <a:xfrm flipV="1">
                <a:off x="3106" y="2036"/>
                <a:ext cx="265" cy="31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7444" name="Line 84"/>
              <p:cNvSpPr/>
              <p:nvPr/>
            </p:nvSpPr>
            <p:spPr>
              <a:xfrm>
                <a:off x="3373" y="2034"/>
                <a:ext cx="725" cy="9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7445" name="Line 85"/>
              <p:cNvSpPr/>
              <p:nvPr/>
            </p:nvSpPr>
            <p:spPr>
              <a:xfrm flipV="1">
                <a:off x="3832" y="2131"/>
                <a:ext cx="265" cy="31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6" name="Line 86"/>
              <p:cNvSpPr/>
              <p:nvPr/>
            </p:nvSpPr>
            <p:spPr>
              <a:xfrm>
                <a:off x="3600" y="1219"/>
                <a:ext cx="492" cy="91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7" name="Line 87"/>
              <p:cNvSpPr/>
              <p:nvPr/>
            </p:nvSpPr>
            <p:spPr>
              <a:xfrm flipH="1">
                <a:off x="3372" y="1221"/>
                <a:ext cx="228" cy="81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7448" name="Line 88"/>
              <p:cNvSpPr/>
              <p:nvPr/>
            </p:nvSpPr>
            <p:spPr>
              <a:xfrm flipH="1">
                <a:off x="3105" y="1221"/>
                <a:ext cx="498" cy="113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9" name="Freeform 89"/>
              <p:cNvSpPr/>
              <p:nvPr/>
            </p:nvSpPr>
            <p:spPr>
              <a:xfrm>
                <a:off x="3603" y="2161"/>
                <a:ext cx="51" cy="1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51"/>
                  </a:cxn>
                  <a:cxn ang="0">
                    <a:pos x="51" y="120"/>
                  </a:cxn>
                </a:cxnLst>
                <a:pathLst>
                  <a:path w="128" h="300">
                    <a:moveTo>
                      <a:pt x="0" y="0"/>
                    </a:moveTo>
                    <a:lnTo>
                      <a:pt x="128" y="127"/>
                    </a:lnTo>
                    <a:lnTo>
                      <a:pt x="128" y="300"/>
                    </a:lnTo>
                  </a:path>
                </a:pathLst>
              </a:custGeom>
              <a:noFill/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</p:grpSp>
        <p:sp>
          <p:nvSpPr>
            <p:cNvPr id="17429" name="Text Box 90"/>
            <p:cNvSpPr txBox="1"/>
            <p:nvPr/>
          </p:nvSpPr>
          <p:spPr>
            <a:xfrm>
              <a:off x="4545" y="362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A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30" name="Text Box 91"/>
            <p:cNvSpPr txBox="1"/>
            <p:nvPr/>
          </p:nvSpPr>
          <p:spPr>
            <a:xfrm>
              <a:off x="5175" y="281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B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31" name="Text Box 92"/>
            <p:cNvSpPr txBox="1"/>
            <p:nvPr/>
          </p:nvSpPr>
          <p:spPr>
            <a:xfrm>
              <a:off x="3546" y="2584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C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32" name="Text Box 93"/>
            <p:cNvSpPr txBox="1"/>
            <p:nvPr/>
          </p:nvSpPr>
          <p:spPr>
            <a:xfrm>
              <a:off x="2997" y="3394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D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33" name="Text Box 94"/>
            <p:cNvSpPr txBox="1"/>
            <p:nvPr/>
          </p:nvSpPr>
          <p:spPr>
            <a:xfrm>
              <a:off x="4212" y="102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P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414" name="Group 97"/>
          <p:cNvGrpSpPr/>
          <p:nvPr/>
        </p:nvGrpSpPr>
        <p:grpSpPr>
          <a:xfrm>
            <a:off x="5173663" y="2214563"/>
            <a:ext cx="3436937" cy="3435350"/>
            <a:chOff x="3259" y="1395"/>
            <a:chExt cx="2165" cy="2164"/>
          </a:xfrm>
        </p:grpSpPr>
        <p:sp>
          <p:nvSpPr>
            <p:cNvPr id="17416" name="Rectangle 60"/>
            <p:cNvSpPr/>
            <p:nvPr/>
          </p:nvSpPr>
          <p:spPr>
            <a:xfrm>
              <a:off x="3583" y="1719"/>
              <a:ext cx="1526" cy="1525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7417" name="Oval 61"/>
            <p:cNvSpPr/>
            <p:nvPr/>
          </p:nvSpPr>
          <p:spPr>
            <a:xfrm>
              <a:off x="3259" y="1395"/>
              <a:ext cx="2165" cy="2164"/>
            </a:xfrm>
            <a:prstGeom prst="ellipse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7418" name="Oval 62"/>
            <p:cNvSpPr/>
            <p:nvPr/>
          </p:nvSpPr>
          <p:spPr>
            <a:xfrm>
              <a:off x="4323" y="2465"/>
              <a:ext cx="47" cy="47"/>
            </a:xfrm>
            <a:prstGeom prst="ellipse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7419" name="Line 63"/>
            <p:cNvSpPr/>
            <p:nvPr/>
          </p:nvSpPr>
          <p:spPr>
            <a:xfrm>
              <a:off x="4346" y="2490"/>
              <a:ext cx="763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0" name="Text Box 64"/>
            <p:cNvSpPr txBox="1"/>
            <p:nvPr/>
          </p:nvSpPr>
          <p:spPr>
            <a:xfrm>
              <a:off x="4170" y="2311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O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21" name="Text Box 65"/>
            <p:cNvSpPr txBox="1"/>
            <p:nvPr/>
          </p:nvSpPr>
          <p:spPr>
            <a:xfrm>
              <a:off x="3414" y="3139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D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22" name="Text Box 66"/>
            <p:cNvSpPr txBox="1"/>
            <p:nvPr/>
          </p:nvSpPr>
          <p:spPr>
            <a:xfrm>
              <a:off x="5115" y="3139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A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23" name="Text Box 67"/>
            <p:cNvSpPr txBox="1"/>
            <p:nvPr/>
          </p:nvSpPr>
          <p:spPr>
            <a:xfrm>
              <a:off x="5124" y="1564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B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24" name="Text Box 68"/>
            <p:cNvSpPr txBox="1"/>
            <p:nvPr/>
          </p:nvSpPr>
          <p:spPr>
            <a:xfrm>
              <a:off x="3414" y="1546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C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25" name="Text Box 69"/>
            <p:cNvSpPr txBox="1"/>
            <p:nvPr/>
          </p:nvSpPr>
          <p:spPr>
            <a:xfrm>
              <a:off x="5151" y="2374"/>
              <a:ext cx="141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H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26" name="Line 95"/>
            <p:cNvSpPr/>
            <p:nvPr/>
          </p:nvSpPr>
          <p:spPr>
            <a:xfrm>
              <a:off x="4347" y="2484"/>
              <a:ext cx="756" cy="74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7415" name="Rectangle 2"/>
          <p:cNvSpPr txBox="1"/>
          <p:nvPr/>
        </p:nvSpPr>
        <p:spPr>
          <a:xfrm>
            <a:off x="381000" y="204788"/>
            <a:ext cx="8229600" cy="1143000"/>
          </a:xfrm>
          <a:prstGeom prst="rect">
            <a:avLst/>
          </a:prstGeom>
          <a:solidFill>
            <a:srgbClr val="ADFF93"/>
          </a:solidFill>
          <a:ln w="9525">
            <a:noFill/>
          </a:ln>
        </p:spPr>
        <p:txBody>
          <a:bodyPr anchor="ctr" anchorCtr="0"/>
          <a:p>
            <a:r>
              <a:rPr sz="4000" dirty="0">
                <a:solidFill>
                  <a:srgbClr val="FF0000"/>
                </a:solidFill>
                <a:latin typeface="Arial Black" panose="020B0A04020102020204" pitchFamily="34" charset="0"/>
              </a:rPr>
              <a:t>Задача 3. </a:t>
            </a:r>
            <a:r>
              <a:rPr sz="3200" dirty="0">
                <a:latin typeface="Arial Black" panose="020B0A04020102020204" pitchFamily="34" charset="0"/>
              </a:rPr>
              <a:t>Выполняем рисунок</a:t>
            </a:r>
            <a:endParaRPr sz="3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3"/>
          <p:cNvSpPr/>
          <p:nvPr/>
        </p:nvSpPr>
        <p:spPr>
          <a:xfrm>
            <a:off x="284163" y="1557338"/>
            <a:ext cx="4114800" cy="4854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Char char="•"/>
            </a:pPr>
            <a:endParaRPr sz="2400" dirty="0">
              <a:latin typeface="Arial" panose="020B0604020202020204" pitchFamily="34" charset="0"/>
            </a:endParaRPr>
          </a:p>
        </p:txBody>
      </p:sp>
      <p:grpSp>
        <p:nvGrpSpPr>
          <p:cNvPr id="18435" name="Group 71"/>
          <p:cNvGrpSpPr/>
          <p:nvPr/>
        </p:nvGrpSpPr>
        <p:grpSpPr>
          <a:xfrm>
            <a:off x="530225" y="1790700"/>
            <a:ext cx="3709988" cy="4503738"/>
            <a:chOff x="2997" y="1027"/>
            <a:chExt cx="2337" cy="2837"/>
          </a:xfrm>
        </p:grpSpPr>
        <p:sp>
          <p:nvSpPr>
            <p:cNvPr id="18438" name="Text Box 72"/>
            <p:cNvSpPr txBox="1"/>
            <p:nvPr/>
          </p:nvSpPr>
          <p:spPr>
            <a:xfrm>
              <a:off x="3951" y="309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O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8439" name="Group 73"/>
            <p:cNvGrpSpPr/>
            <p:nvPr/>
          </p:nvGrpSpPr>
          <p:grpSpPr>
            <a:xfrm>
              <a:off x="3037" y="1216"/>
              <a:ext cx="2245" cy="2478"/>
              <a:chOff x="3037" y="1216"/>
              <a:chExt cx="1136" cy="1254"/>
            </a:xfrm>
          </p:grpSpPr>
          <p:sp>
            <p:nvSpPr>
              <p:cNvPr id="18445" name="Arc 74"/>
              <p:cNvSpPr/>
              <p:nvPr/>
            </p:nvSpPr>
            <p:spPr>
              <a:xfrm flipV="1">
                <a:off x="3037" y="2187"/>
                <a:ext cx="1136" cy="283"/>
              </a:xfrm>
              <a:custGeom>
                <a:avLst/>
                <a:gdLst/>
                <a:ahLst/>
                <a:cxnLst>
                  <a:cxn ang="0">
                    <a:pos x="18" y="283"/>
                  </a:cxn>
                  <a:cxn ang="0">
                    <a:pos x="1120" y="281"/>
                  </a:cxn>
                  <a:cxn ang="0">
                    <a:pos x="568" y="227"/>
                  </a:cxn>
                </a:cxnLst>
                <a:pathLst>
                  <a:path w="43200" h="26932" fill="none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</a:path>
                  <a:path w="43200" h="26932" stroke="0">
                    <a:moveTo>
                      <a:pt x="668" y="26932"/>
                    </a:moveTo>
                    <a:cubicBezTo>
                      <a:pt x="224" y="25189"/>
                      <a:pt x="0" y="2339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3339"/>
                      <a:pt x="42989" y="25073"/>
                      <a:pt x="42573" y="26762"/>
                    </a:cubicBezTo>
                    <a:lnTo>
                      <a:pt x="21600" y="21600"/>
                    </a:lnTo>
                    <a:lnTo>
                      <a:pt x="668" y="26932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8446" name="Arc 75"/>
              <p:cNvSpPr/>
              <p:nvPr/>
            </p:nvSpPr>
            <p:spPr>
              <a:xfrm>
                <a:off x="3037" y="2015"/>
                <a:ext cx="1136" cy="228"/>
              </a:xfrm>
              <a:custGeom>
                <a:avLst/>
                <a:gdLst/>
                <a:ahLst/>
                <a:cxnLst>
                  <a:cxn ang="0">
                    <a:pos x="0" y="228"/>
                  </a:cxn>
                  <a:cxn ang="0">
                    <a:pos x="1136" y="227"/>
                  </a:cxn>
                  <a:cxn ang="0">
                    <a:pos x="568" y="227"/>
                  </a:cxn>
                </a:cxnLst>
                <a:pathLst>
                  <a:path w="43200" h="21674" fill="none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</a:path>
                  <a:path w="43200" h="21674" stroke="0">
                    <a:moveTo>
                      <a:pt x="0" y="21673"/>
                    </a:moveTo>
                    <a:cubicBezTo>
                      <a:pt x="0" y="21649"/>
                      <a:pt x="0" y="2162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-1"/>
                      <a:pt x="43199" y="9670"/>
                      <a:pt x="43200" y="21599"/>
                    </a:cubicBezTo>
                    <a:lnTo>
                      <a:pt x="21600" y="21600"/>
                    </a:lnTo>
                    <a:lnTo>
                      <a:pt x="0" y="21673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lgDash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8447" name="Line 76"/>
              <p:cNvSpPr/>
              <p:nvPr/>
            </p:nvSpPr>
            <p:spPr>
              <a:xfrm flipV="1">
                <a:off x="3605" y="1221"/>
                <a:ext cx="0" cy="102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8448" name="Line 77"/>
              <p:cNvSpPr/>
              <p:nvPr/>
            </p:nvSpPr>
            <p:spPr>
              <a:xfrm>
                <a:off x="3606" y="1219"/>
                <a:ext cx="552" cy="972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49" name="Line 78"/>
              <p:cNvSpPr/>
              <p:nvPr/>
            </p:nvSpPr>
            <p:spPr>
              <a:xfrm flipH="1">
                <a:off x="3052" y="1216"/>
                <a:ext cx="552" cy="972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0" name="Oval 79"/>
              <p:cNvSpPr/>
              <p:nvPr/>
            </p:nvSpPr>
            <p:spPr>
              <a:xfrm>
                <a:off x="3591" y="2224"/>
                <a:ext cx="28" cy="28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8451" name="Line 80"/>
              <p:cNvSpPr/>
              <p:nvPr/>
            </p:nvSpPr>
            <p:spPr>
              <a:xfrm>
                <a:off x="3606" y="2239"/>
                <a:ext cx="223" cy="2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8452" name="Line 81"/>
              <p:cNvSpPr/>
              <p:nvPr/>
            </p:nvSpPr>
            <p:spPr>
              <a:xfrm>
                <a:off x="3604" y="1219"/>
                <a:ext cx="225" cy="123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3" name="Line 82"/>
              <p:cNvSpPr/>
              <p:nvPr/>
            </p:nvSpPr>
            <p:spPr>
              <a:xfrm>
                <a:off x="3108" y="2353"/>
                <a:ext cx="723" cy="9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4" name="Line 83"/>
              <p:cNvSpPr/>
              <p:nvPr/>
            </p:nvSpPr>
            <p:spPr>
              <a:xfrm flipV="1">
                <a:off x="3106" y="2036"/>
                <a:ext cx="265" cy="31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8455" name="Line 84"/>
              <p:cNvSpPr/>
              <p:nvPr/>
            </p:nvSpPr>
            <p:spPr>
              <a:xfrm>
                <a:off x="3373" y="2034"/>
                <a:ext cx="725" cy="9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8456" name="Line 85"/>
              <p:cNvSpPr/>
              <p:nvPr/>
            </p:nvSpPr>
            <p:spPr>
              <a:xfrm flipV="1">
                <a:off x="3832" y="2131"/>
                <a:ext cx="265" cy="31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7" name="Line 86"/>
              <p:cNvSpPr/>
              <p:nvPr/>
            </p:nvSpPr>
            <p:spPr>
              <a:xfrm>
                <a:off x="3600" y="1219"/>
                <a:ext cx="492" cy="91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8" name="Line 87"/>
              <p:cNvSpPr/>
              <p:nvPr/>
            </p:nvSpPr>
            <p:spPr>
              <a:xfrm flipH="1">
                <a:off x="3372" y="1221"/>
                <a:ext cx="228" cy="81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8459" name="Line 88"/>
              <p:cNvSpPr/>
              <p:nvPr/>
            </p:nvSpPr>
            <p:spPr>
              <a:xfrm flipH="1">
                <a:off x="3105" y="1221"/>
                <a:ext cx="498" cy="113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60" name="Freeform 89"/>
              <p:cNvSpPr/>
              <p:nvPr/>
            </p:nvSpPr>
            <p:spPr>
              <a:xfrm>
                <a:off x="3603" y="2161"/>
                <a:ext cx="51" cy="1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51"/>
                  </a:cxn>
                  <a:cxn ang="0">
                    <a:pos x="51" y="120"/>
                  </a:cxn>
                </a:cxnLst>
                <a:pathLst>
                  <a:path w="128" h="300">
                    <a:moveTo>
                      <a:pt x="0" y="0"/>
                    </a:moveTo>
                    <a:lnTo>
                      <a:pt x="128" y="127"/>
                    </a:lnTo>
                    <a:lnTo>
                      <a:pt x="128" y="300"/>
                    </a:lnTo>
                  </a:path>
                </a:pathLst>
              </a:custGeom>
              <a:noFill/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ru-RU" altLang="en-US"/>
              </a:p>
            </p:txBody>
          </p:sp>
        </p:grpSp>
        <p:sp>
          <p:nvSpPr>
            <p:cNvPr id="18440" name="Text Box 90"/>
            <p:cNvSpPr txBox="1"/>
            <p:nvPr/>
          </p:nvSpPr>
          <p:spPr>
            <a:xfrm>
              <a:off x="4545" y="362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A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8441" name="Text Box 91"/>
            <p:cNvSpPr txBox="1"/>
            <p:nvPr/>
          </p:nvSpPr>
          <p:spPr>
            <a:xfrm>
              <a:off x="5175" y="281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B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8442" name="Text Box 92"/>
            <p:cNvSpPr txBox="1"/>
            <p:nvPr/>
          </p:nvSpPr>
          <p:spPr>
            <a:xfrm>
              <a:off x="3546" y="2584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C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8443" name="Text Box 93"/>
            <p:cNvSpPr txBox="1"/>
            <p:nvPr/>
          </p:nvSpPr>
          <p:spPr>
            <a:xfrm>
              <a:off x="2997" y="3394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D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8444" name="Text Box 94"/>
            <p:cNvSpPr txBox="1"/>
            <p:nvPr/>
          </p:nvSpPr>
          <p:spPr>
            <a:xfrm>
              <a:off x="4212" y="102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P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8436" name="Rectangle 2"/>
          <p:cNvSpPr txBox="1"/>
          <p:nvPr/>
        </p:nvSpPr>
        <p:spPr>
          <a:xfrm>
            <a:off x="381000" y="204788"/>
            <a:ext cx="8229600" cy="1143000"/>
          </a:xfrm>
          <a:prstGeom prst="rect">
            <a:avLst/>
          </a:prstGeom>
          <a:solidFill>
            <a:srgbClr val="ADFF93"/>
          </a:solidFill>
          <a:ln w="9525">
            <a:noFill/>
          </a:ln>
        </p:spPr>
        <p:txBody>
          <a:bodyPr anchor="ctr" anchorCtr="0"/>
          <a:p>
            <a:r>
              <a:rPr sz="4000" dirty="0">
                <a:solidFill>
                  <a:srgbClr val="FF0000"/>
                </a:solidFill>
                <a:latin typeface="Arial Black" panose="020B0A04020102020204" pitchFamily="34" charset="0"/>
              </a:rPr>
              <a:t>Задача 3. </a:t>
            </a:r>
            <a:r>
              <a:rPr sz="3200" dirty="0">
                <a:latin typeface="Arial Black" panose="020B0A04020102020204" pitchFamily="34" charset="0"/>
              </a:rPr>
              <a:t>Решение</a:t>
            </a:r>
            <a:endParaRPr sz="3200" dirty="0">
              <a:latin typeface="Arial Black" panose="020B0A04020102020204" pitchFamily="34" charset="0"/>
            </a:endParaRPr>
          </a:p>
        </p:txBody>
      </p:sp>
      <p:graphicFrame>
        <p:nvGraphicFramePr>
          <p:cNvPr id="18437" name="Объект 2"/>
          <p:cNvGraphicFramePr>
            <a:graphicFrameLocks noChangeAspect="1"/>
          </p:cNvGraphicFramePr>
          <p:nvPr/>
        </p:nvGraphicFramePr>
        <p:xfrm>
          <a:off x="4495800" y="1306513"/>
          <a:ext cx="4483100" cy="528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2413000" imgH="2844800" progId="Equation.3">
                  <p:embed/>
                </p:oleObj>
              </mc:Choice>
              <mc:Fallback>
                <p:oleObj name="" r:id="rId1" imgW="2413000" imgH="2844800" progId="Equation.3">
                  <p:embed/>
                  <p:pic>
                    <p:nvPicPr>
                      <p:cNvPr id="0" name="Изображение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5800" y="1306513"/>
                        <a:ext cx="4483100" cy="5284787"/>
                      </a:xfrm>
                      <a:prstGeom prst="rect">
                        <a:avLst/>
                      </a:prstGeom>
                      <a:solidFill>
                        <a:srgbClr val="FFFFB9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Заголовок 4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l" eaLnBrk="1" hangingPunct="1"/>
            <a:endParaRPr sz="4000" b="1" dirty="0"/>
          </a:p>
        </p:txBody>
      </p:sp>
      <p:sp>
        <p:nvSpPr>
          <p:cNvPr id="20483" name="Прямоугольник 2"/>
          <p:cNvSpPr/>
          <p:nvPr/>
        </p:nvSpPr>
        <p:spPr>
          <a:xfrm>
            <a:off x="616585" y="1236663"/>
            <a:ext cx="7910513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Arial" panose="020B0604020202020204" pitchFamily="34" charset="0"/>
            </a:endParaRPr>
          </a:p>
          <a:p>
            <a:pPr algn="ctr"/>
            <a:r>
              <a:rPr lang="ru-RU" sz="96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Спасибо за внимание!!!</a:t>
            </a:r>
            <a:endParaRPr lang="ru-RU" sz="96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</a:endParaRPr>
          </a:p>
        </p:txBody>
      </p:sp>
      <p:pic>
        <p:nvPicPr>
          <p:cNvPr id="20484" name="Picture 4" descr="http://mathege.ru/ROOT/images/ege/between_button_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8" y="2387600"/>
            <a:ext cx="952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6" descr="http://mathege.ru/ROOT/images/ege/between_button_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8" y="2387600"/>
            <a:ext cx="952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8" descr="http://mathege.ru/ROOT/images/ege/between_button_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8" y="2387600"/>
            <a:ext cx="952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10" descr="http://mathege.ru/ROOT/images/ege/between_button_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8" y="2387600"/>
            <a:ext cx="952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12" descr="http://mathege.ru/ROOT/images/ege/between_button_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8" y="2387600"/>
            <a:ext cx="952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Picture 14" descr="http://mathege.ru/ROOT/images/ege/between_button_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8" y="2387600"/>
            <a:ext cx="9525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76412"/>
          </a:xfrm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sz="2400" dirty="0">
                <a:solidFill>
                  <a:srgbClr val="FF0000"/>
                </a:solidFill>
              </a:rPr>
              <a:t>Конус</a:t>
            </a:r>
            <a:r>
              <a:rPr lang="en-US" sz="2400" dirty="0">
                <a:solidFill>
                  <a:srgbClr val="FF0000"/>
                </a:solidFill>
              </a:rPr>
              <a:t> - </a:t>
            </a:r>
            <a:r>
              <a:rPr lang="ru-RU" sz="2400" dirty="0">
                <a:solidFill>
                  <a:srgbClr val="0070C0"/>
                </a:solidFill>
              </a:rPr>
              <a:t>это</a:t>
            </a:r>
            <a:r>
              <a:rPr sz="2400" dirty="0">
                <a:solidFill>
                  <a:srgbClr val="0070C0"/>
                </a:solidFill>
              </a:rPr>
              <a:t> </a:t>
            </a:r>
            <a:r>
              <a:rPr sz="2400" b="1" dirty="0">
                <a:solidFill>
                  <a:srgbClr val="0070C0"/>
                </a:solidFill>
              </a:rPr>
              <a:t> тело, ограниченное кругом (основание конуса), и конической поверхностью, образованной отрезками, соединяющими каждую точку окружности с вершиной конуса.</a:t>
            </a:r>
            <a:endParaRPr sz="2400" b="1" dirty="0">
              <a:solidFill>
                <a:srgbClr val="0070C0"/>
              </a:solidFill>
            </a:endParaRPr>
          </a:p>
        </p:txBody>
      </p:sp>
      <p:grpSp>
        <p:nvGrpSpPr>
          <p:cNvPr id="3075" name="Group 12"/>
          <p:cNvGrpSpPr/>
          <p:nvPr/>
        </p:nvGrpSpPr>
        <p:grpSpPr>
          <a:xfrm>
            <a:off x="577850" y="2370138"/>
            <a:ext cx="8126413" cy="4014787"/>
            <a:chOff x="364" y="1515"/>
            <a:chExt cx="5119" cy="2529"/>
          </a:xfrm>
        </p:grpSpPr>
        <p:pic>
          <p:nvPicPr>
            <p:cNvPr id="3076" name="Picture 9" descr="сканирование0028"/>
            <p:cNvPicPr>
              <a:picLocks noChangeAspect="1"/>
            </p:cNvPicPr>
            <p:nvPr/>
          </p:nvPicPr>
          <p:blipFill>
            <a:blip r:embed="rId1">
              <a:lum bright="6000"/>
            </a:blip>
            <a:srcRect t="23535" b="38956"/>
            <a:stretch>
              <a:fillRect/>
            </a:stretch>
          </p:blipFill>
          <p:spPr>
            <a:xfrm>
              <a:off x="364" y="1515"/>
              <a:ext cx="5119" cy="25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Rectangle 11"/>
            <p:cNvSpPr/>
            <p:nvPr/>
          </p:nvSpPr>
          <p:spPr>
            <a:xfrm>
              <a:off x="2362" y="3139"/>
              <a:ext cx="3033" cy="90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endParaRPr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0275"/>
          </a:xfrm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sz="4000" dirty="0">
                <a:solidFill>
                  <a:srgbClr val="FF0000"/>
                </a:solidFill>
                <a:latin typeface="Arial Black" panose="020B0A04020102020204" pitchFamily="34" charset="0"/>
              </a:rPr>
              <a:t>Конус</a:t>
            </a:r>
            <a:r>
              <a:rPr sz="4000" dirty="0">
                <a:latin typeface="Arial Black" panose="020B0A04020102020204" pitchFamily="34" charset="0"/>
              </a:rPr>
              <a:t> – </a:t>
            </a:r>
            <a:r>
              <a:rPr sz="4000" dirty="0">
                <a:solidFill>
                  <a:schemeClr val="accent6"/>
                </a:solidFill>
                <a:latin typeface="Arial Black" panose="020B0A04020102020204" pitchFamily="34" charset="0"/>
              </a:rPr>
              <a:t>тело вращения</a:t>
            </a:r>
            <a:endParaRPr sz="4000" dirty="0">
              <a:solidFill>
                <a:schemeClr val="accent6"/>
              </a:solidFill>
              <a:latin typeface="Arial Black" panose="020B0A04020102020204" pitchFamily="34" charset="0"/>
            </a:endParaRPr>
          </a:p>
        </p:txBody>
      </p:sp>
      <p:sp>
        <p:nvSpPr>
          <p:cNvPr id="4099" name="Rectangle 17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3900488" cy="4525963"/>
          </a:xfrm>
          <a:solidFill>
            <a:schemeClr val="bg1">
              <a:alpha val="100000"/>
            </a:schemeClr>
          </a:solidFill>
          <a:ln/>
        </p:spPr>
        <p:txBody>
          <a:bodyPr vert="horz" wrap="square" lIns="91440" tIns="45720" rIns="91440" bIns="45720" anchor="t" anchorCtr="0"/>
          <a:p>
            <a:pPr marL="98425" indent="-6350" algn="ctr" eaLnBrk="1" hangingPunct="1">
              <a:buClrTx/>
              <a:buSzTx/>
              <a:buFontTx/>
              <a:buNone/>
            </a:pPr>
            <a:r>
              <a:rPr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Конус может быть получен вращением прямоугольного треугольника вокруг одного из катетов.</a:t>
            </a:r>
            <a:endParaRPr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</p:txBody>
      </p:sp>
      <p:pic>
        <p:nvPicPr>
          <p:cNvPr id="4100" name="Picture 12" descr="сканирование0028"/>
          <p:cNvPicPr>
            <a:picLocks noChangeAspect="1"/>
          </p:cNvPicPr>
          <p:nvPr/>
        </p:nvPicPr>
        <p:blipFill>
          <a:blip r:embed="rId1">
            <a:lum bright="6000"/>
          </a:blip>
          <a:srcRect t="64166" r="65440" b="3387"/>
          <a:stretch>
            <a:fillRect/>
          </a:stretch>
        </p:blipFill>
        <p:spPr>
          <a:xfrm>
            <a:off x="4835525" y="1595438"/>
            <a:ext cx="3740150" cy="462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sz="2400" b="1" dirty="0">
                <a:solidFill>
                  <a:srgbClr val="0000FF"/>
                </a:solidFill>
              </a:rPr>
              <a:t>Боковая поверхность конуса</a:t>
            </a:r>
            <a:r>
              <a:rPr sz="2400" b="1" dirty="0"/>
              <a:t> – </a:t>
            </a:r>
            <a:r>
              <a:rPr sz="2400" b="1" dirty="0">
                <a:solidFill>
                  <a:schemeClr val="accent6"/>
                </a:solidFill>
              </a:rPr>
              <a:t>круговой сектор, радиус которого равен образующей конуса, а длина дуги сектора – длине окружности основания конуса.</a:t>
            </a:r>
            <a:endParaRPr sz="2400" b="1" dirty="0">
              <a:solidFill>
                <a:schemeClr val="accent6"/>
              </a:solidFill>
            </a:endParaRPr>
          </a:p>
        </p:txBody>
      </p:sp>
      <p:grpSp>
        <p:nvGrpSpPr>
          <p:cNvPr id="5123" name="Group 16"/>
          <p:cNvGrpSpPr/>
          <p:nvPr/>
        </p:nvGrpSpPr>
        <p:grpSpPr>
          <a:xfrm>
            <a:off x="564515" y="1524000"/>
            <a:ext cx="3308350" cy="4862513"/>
            <a:chOff x="3152" y="1026"/>
            <a:chExt cx="2068" cy="3039"/>
          </a:xfrm>
        </p:grpSpPr>
        <p:pic>
          <p:nvPicPr>
            <p:cNvPr id="5127" name="Picture 13" descr="сканирование0057"/>
            <p:cNvPicPr>
              <a:picLocks noChangeAspect="1"/>
            </p:cNvPicPr>
            <p:nvPr/>
          </p:nvPicPr>
          <p:blipFill>
            <a:blip r:embed="rId1">
              <a:lum bright="6000" contrast="6000"/>
            </a:blip>
            <a:srcRect l="69939" t="62306" b="7314"/>
            <a:stretch>
              <a:fillRect/>
            </a:stretch>
          </p:blipFill>
          <p:spPr>
            <a:xfrm>
              <a:off x="3152" y="1026"/>
              <a:ext cx="2068" cy="30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8" name="Line 14"/>
            <p:cNvSpPr/>
            <p:nvPr/>
          </p:nvSpPr>
          <p:spPr>
            <a:xfrm flipV="1">
              <a:off x="3379" y="1298"/>
              <a:ext cx="998" cy="104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9" name="Line 15"/>
            <p:cNvSpPr/>
            <p:nvPr/>
          </p:nvSpPr>
          <p:spPr>
            <a:xfrm>
              <a:off x="3379" y="2341"/>
              <a:ext cx="253" cy="144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124" name="Group 18"/>
          <p:cNvGrpSpPr/>
          <p:nvPr/>
        </p:nvGrpSpPr>
        <p:grpSpPr>
          <a:xfrm>
            <a:off x="4826953" y="1524000"/>
            <a:ext cx="3619500" cy="4951413"/>
            <a:chOff x="612" y="1162"/>
            <a:chExt cx="1943" cy="2812"/>
          </a:xfrm>
        </p:grpSpPr>
        <p:pic>
          <p:nvPicPr>
            <p:cNvPr id="5125" name="Picture 12" descr="сканирование0057"/>
            <p:cNvPicPr>
              <a:picLocks noChangeAspect="1"/>
            </p:cNvPicPr>
            <p:nvPr/>
          </p:nvPicPr>
          <p:blipFill>
            <a:blip r:embed="rId1">
              <a:lum bright="6000"/>
            </a:blip>
            <a:srcRect l="73065" t="36006" r="3195" b="40366"/>
            <a:stretch>
              <a:fillRect/>
            </a:stretch>
          </p:blipFill>
          <p:spPr>
            <a:xfrm>
              <a:off x="612" y="1162"/>
              <a:ext cx="1943" cy="2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Line 17"/>
            <p:cNvSpPr/>
            <p:nvPr/>
          </p:nvSpPr>
          <p:spPr>
            <a:xfrm flipH="1">
              <a:off x="1267" y="1546"/>
              <a:ext cx="337" cy="204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89037"/>
          </a:xfrm>
          <a:solidFill>
            <a:srgbClr val="84FF5D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algn="l" eaLnBrk="1" hangingPunct="1"/>
            <a:endParaRPr sz="2600" b="1" dirty="0"/>
          </a:p>
        </p:txBody>
      </p:sp>
      <p:sp>
        <p:nvSpPr>
          <p:cNvPr id="6147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5013325"/>
          </a:xfrm>
          <a:solidFill>
            <a:srgbClr val="FFFFB9">
              <a:alpha val="100000"/>
            </a:srgbClr>
          </a:solidFill>
          <a:ln/>
        </p:spPr>
        <p:txBody>
          <a:bodyPr vert="horz" wrap="square" lIns="91440" tIns="45720" rIns="91440" bIns="45720" anchor="t" anchorCtr="0"/>
          <a:p>
            <a:pPr marL="98425" indent="-6350" eaLnBrk="1" hangingPunct="1">
              <a:buClrTx/>
              <a:buSzTx/>
              <a:buFontTx/>
              <a:buNone/>
            </a:pPr>
            <a:r>
              <a:rPr b="1" dirty="0">
                <a:solidFill>
                  <a:srgbClr val="0000FF"/>
                </a:solidFill>
              </a:rPr>
              <a:t>Площадь боковой поверхности конуса</a:t>
            </a:r>
            <a:r>
              <a:rPr b="1" dirty="0"/>
              <a:t> равна произведению половины длины окружности основания на образующую:</a:t>
            </a:r>
            <a:endParaRPr b="1" dirty="0"/>
          </a:p>
        </p:txBody>
      </p:sp>
      <p:grpSp>
        <p:nvGrpSpPr>
          <p:cNvPr id="6148" name="Group 6"/>
          <p:cNvGrpSpPr/>
          <p:nvPr/>
        </p:nvGrpSpPr>
        <p:grpSpPr>
          <a:xfrm>
            <a:off x="5003800" y="1739900"/>
            <a:ext cx="3282950" cy="4824413"/>
            <a:chOff x="3152" y="1026"/>
            <a:chExt cx="2068" cy="3039"/>
          </a:xfrm>
        </p:grpSpPr>
        <p:pic>
          <p:nvPicPr>
            <p:cNvPr id="6152" name="Picture 7" descr="сканирование0057"/>
            <p:cNvPicPr>
              <a:picLocks noChangeAspect="1"/>
            </p:cNvPicPr>
            <p:nvPr/>
          </p:nvPicPr>
          <p:blipFill>
            <a:blip r:embed="rId1">
              <a:lum bright="6000" contrast="6000"/>
            </a:blip>
            <a:srcRect l="69939" t="62306" b="7314"/>
            <a:stretch>
              <a:fillRect/>
            </a:stretch>
          </p:blipFill>
          <p:spPr>
            <a:xfrm>
              <a:off x="3152" y="1026"/>
              <a:ext cx="2068" cy="30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Line 8"/>
            <p:cNvSpPr/>
            <p:nvPr/>
          </p:nvSpPr>
          <p:spPr>
            <a:xfrm flipV="1">
              <a:off x="3379" y="1298"/>
              <a:ext cx="998" cy="104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4" name="Line 9"/>
            <p:cNvSpPr/>
            <p:nvPr/>
          </p:nvSpPr>
          <p:spPr>
            <a:xfrm>
              <a:off x="3379" y="2341"/>
              <a:ext cx="253" cy="144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149" name="Rectangle 1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graphicFrame>
        <p:nvGraphicFramePr>
          <p:cNvPr id="6150" name="Object 10"/>
          <p:cNvGraphicFramePr>
            <a:graphicFrameLocks noChangeAspect="1"/>
          </p:cNvGraphicFramePr>
          <p:nvPr/>
        </p:nvGraphicFramePr>
        <p:xfrm>
          <a:off x="765175" y="5503863"/>
          <a:ext cx="3398838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799465" imgH="241300" progId="Equation.3">
                  <p:embed/>
                </p:oleObj>
              </mc:Choice>
              <mc:Fallback>
                <p:oleObj name="" r:id="rId2" imgW="799465" imgH="241300" progId="Equation.3">
                  <p:embed/>
                  <p:pic>
                    <p:nvPicPr>
                      <p:cNvPr id="0" name="Изображение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5175" y="5503863"/>
                        <a:ext cx="3398838" cy="1011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Rectangle 12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ADFF93"/>
          </a:solidFill>
          <a:ln w="9525">
            <a:noFill/>
          </a:ln>
        </p:spPr>
        <p:txBody>
          <a:bodyPr anchor="ctr" anchorCtr="0"/>
          <a:p>
            <a:pPr algn="ctr"/>
            <a:r>
              <a:rPr sz="3600" dirty="0">
                <a:solidFill>
                  <a:srgbClr val="0000FF"/>
                </a:solidFill>
                <a:latin typeface="Arial Black" panose="020B0A04020102020204" pitchFamily="34" charset="0"/>
              </a:rPr>
              <a:t>Боковая поверхность конуса</a:t>
            </a:r>
            <a:endParaRPr sz="36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35963" cy="1189037"/>
          </a:xfrm>
          <a:solidFill>
            <a:srgbClr val="84FF5D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algn="l" eaLnBrk="1" hangingPunct="1"/>
            <a:endParaRPr sz="2600" b="1" dirty="0"/>
          </a:p>
        </p:txBody>
      </p:sp>
      <p:sp>
        <p:nvSpPr>
          <p:cNvPr id="7171" name="Rectangle 3"/>
          <p:cNvSpPr>
            <a:spLocks noGrp="1"/>
          </p:cNvSpPr>
          <p:nvPr>
            <p:ph type="body" sz="half" idx="1"/>
          </p:nvPr>
        </p:nvSpPr>
        <p:spPr>
          <a:xfrm>
            <a:off x="393700" y="1600200"/>
            <a:ext cx="4191000" cy="5013325"/>
          </a:xfrm>
          <a:solidFill>
            <a:srgbClr val="FFFFB9">
              <a:alpha val="100000"/>
            </a:srgbClr>
          </a:solidFill>
          <a:ln/>
        </p:spPr>
        <p:txBody>
          <a:bodyPr vert="horz" wrap="square" lIns="91440" tIns="45720" rIns="91440" bIns="45720" anchor="t" anchorCtr="0"/>
          <a:p>
            <a:pPr marL="98425" indent="-6350" eaLnBrk="1" hangingPunct="1">
              <a:buClrTx/>
              <a:buSzTx/>
              <a:buFontTx/>
              <a:buNone/>
            </a:pPr>
            <a:r>
              <a:rPr sz="2800" b="1" dirty="0">
                <a:solidFill>
                  <a:srgbClr val="0000FF"/>
                </a:solidFill>
              </a:rPr>
              <a:t>Площадь полной поверхности конуса</a:t>
            </a:r>
            <a:r>
              <a:rPr sz="2800" b="1" dirty="0"/>
              <a:t> равна сумме площадей боковой поверхности и основания:</a:t>
            </a:r>
            <a:endParaRPr sz="2800" b="1" dirty="0"/>
          </a:p>
        </p:txBody>
      </p:sp>
      <p:sp>
        <p:nvSpPr>
          <p:cNvPr id="7172" name="Rectangle 4"/>
          <p:cNvSpPr>
            <a:spLocks noGrp="1"/>
          </p:cNvSpPr>
          <p:nvPr>
            <p:ph sz="half" idx="2"/>
          </p:nvPr>
        </p:nvSpPr>
        <p:spPr>
          <a:xfrm>
            <a:off x="4691063" y="1584325"/>
            <a:ext cx="4268787" cy="5075238"/>
          </a:xfrm>
          <a:solidFill>
            <a:schemeClr val="bg1">
              <a:alpha val="100000"/>
            </a:schemeClr>
          </a:solidFill>
          <a:ln/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sz="2800" dirty="0"/>
          </a:p>
        </p:txBody>
      </p:sp>
      <p:sp>
        <p:nvSpPr>
          <p:cNvPr id="7173" name="Rectangle 9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7174" name="Rectangle 11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ADFF93"/>
          </a:solidFill>
          <a:ln w="9525">
            <a:noFill/>
          </a:ln>
        </p:spPr>
        <p:txBody>
          <a:bodyPr anchor="ctr" anchorCtr="0"/>
          <a:p>
            <a:pPr algn="ctr"/>
            <a:r>
              <a:rPr sz="3600" dirty="0">
                <a:solidFill>
                  <a:srgbClr val="FF0000"/>
                </a:solidFill>
                <a:latin typeface="Arial Black" panose="020B0A04020102020204" pitchFamily="34" charset="0"/>
              </a:rPr>
              <a:t>Полная поверхность конуса</a:t>
            </a:r>
            <a:endParaRPr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175" name="Rectangle 16"/>
          <p:cNvSpPr/>
          <p:nvPr/>
        </p:nvSpPr>
        <p:spPr>
          <a:xfrm>
            <a:off x="0" y="31194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graphicFrame>
        <p:nvGraphicFramePr>
          <p:cNvPr id="7176" name="Object 15"/>
          <p:cNvGraphicFramePr>
            <a:graphicFrameLocks noChangeAspect="1"/>
          </p:cNvGraphicFramePr>
          <p:nvPr/>
        </p:nvGraphicFramePr>
        <p:xfrm>
          <a:off x="450850" y="4324350"/>
          <a:ext cx="4071938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97000" imgH="571500" progId="Equation.3">
                  <p:embed/>
                </p:oleObj>
              </mc:Choice>
              <mc:Fallback>
                <p:oleObj name="" r:id="rId1" imgW="1397000" imgH="571500" progId="Equation.3">
                  <p:embed/>
                  <p:pic>
                    <p:nvPicPr>
                      <p:cNvPr id="0" name="Изображение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0850" y="4324350"/>
                        <a:ext cx="4071938" cy="1657350"/>
                      </a:xfrm>
                      <a:prstGeom prst="rect">
                        <a:avLst/>
                      </a:prstGeom>
                      <a:solidFill>
                        <a:srgbClr val="FFFFB9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77" name="Group 18"/>
          <p:cNvGrpSpPr/>
          <p:nvPr/>
        </p:nvGrpSpPr>
        <p:grpSpPr>
          <a:xfrm>
            <a:off x="4776788" y="1631950"/>
            <a:ext cx="4062412" cy="4824413"/>
            <a:chOff x="3009" y="1028"/>
            <a:chExt cx="2559" cy="3039"/>
          </a:xfrm>
        </p:grpSpPr>
        <p:grpSp>
          <p:nvGrpSpPr>
            <p:cNvPr id="7178" name="Group 14"/>
            <p:cNvGrpSpPr/>
            <p:nvPr/>
          </p:nvGrpSpPr>
          <p:grpSpPr>
            <a:xfrm>
              <a:off x="3009" y="1028"/>
              <a:ext cx="2559" cy="3039"/>
              <a:chOff x="2949" y="1028"/>
              <a:chExt cx="2559" cy="3039"/>
            </a:xfrm>
          </p:grpSpPr>
          <p:grpSp>
            <p:nvGrpSpPr>
              <p:cNvPr id="7180" name="Group 5"/>
              <p:cNvGrpSpPr/>
              <p:nvPr/>
            </p:nvGrpSpPr>
            <p:grpSpPr>
              <a:xfrm>
                <a:off x="2949" y="1028"/>
                <a:ext cx="2068" cy="3039"/>
                <a:chOff x="3152" y="1026"/>
                <a:chExt cx="2068" cy="3039"/>
              </a:xfrm>
            </p:grpSpPr>
            <p:pic>
              <p:nvPicPr>
                <p:cNvPr id="7182" name="Picture 6" descr="сканирование0057"/>
                <p:cNvPicPr>
                  <a:picLocks noChangeAspect="1"/>
                </p:cNvPicPr>
                <p:nvPr/>
              </p:nvPicPr>
              <p:blipFill>
                <a:blip r:embed="rId3">
                  <a:lum bright="6000" contrast="6000"/>
                </a:blip>
                <a:srcRect l="69939" t="62306" b="7314"/>
                <a:stretch>
                  <a:fillRect/>
                </a:stretch>
              </p:blipFill>
              <p:spPr>
                <a:xfrm>
                  <a:off x="3152" y="1026"/>
                  <a:ext cx="2068" cy="30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183" name="Line 7"/>
                <p:cNvSpPr/>
                <p:nvPr/>
              </p:nvSpPr>
              <p:spPr>
                <a:xfrm flipV="1">
                  <a:off x="3379" y="1298"/>
                  <a:ext cx="998" cy="1043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84" name="Line 8"/>
                <p:cNvSpPr/>
                <p:nvPr/>
              </p:nvSpPr>
              <p:spPr>
                <a:xfrm>
                  <a:off x="3379" y="2341"/>
                  <a:ext cx="253" cy="1443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181" name="Oval 13"/>
              <p:cNvSpPr/>
              <p:nvPr/>
            </p:nvSpPr>
            <p:spPr>
              <a:xfrm>
                <a:off x="4424" y="2678"/>
                <a:ext cx="1084" cy="1084"/>
              </a:xfrm>
              <a:prstGeom prst="ellipse">
                <a:avLst/>
              </a:prstGeom>
              <a:solidFill>
                <a:srgbClr val="FFCCFF"/>
              </a:solidFill>
              <a:ln w="38100" cap="flat" cmpd="sng">
                <a:solidFill>
                  <a:srgbClr val="383838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179" name="Oval 17"/>
            <p:cNvSpPr/>
            <p:nvPr/>
          </p:nvSpPr>
          <p:spPr>
            <a:xfrm>
              <a:off x="5003" y="3194"/>
              <a:ext cx="47" cy="47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rgbClr val="38383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1320800"/>
          </a:xfrm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marL="98425" indent="-6350" algn="l" eaLnBrk="1" hangingPunct="1">
              <a:spcBef>
                <a:spcPct val="50000"/>
              </a:spcBef>
            </a:pPr>
            <a:r>
              <a:rPr sz="2400" dirty="0">
                <a:solidFill>
                  <a:srgbClr val="FF0000"/>
                </a:solidFill>
                <a:latin typeface="Arial Black" panose="020B0A04020102020204" pitchFamily="34" charset="0"/>
              </a:rPr>
              <a:t>Задача 1. </a:t>
            </a:r>
            <a:r>
              <a:rPr sz="2400" b="1" dirty="0"/>
              <a:t>Высота конуса равна 12, а радиус основания равен 5. Найдите площадь полной поверхности конуса. В ответе запишите </a:t>
            </a:r>
            <a:r>
              <a:rPr lang="en-US" altLang="x-none" sz="2400" b="1" dirty="0"/>
              <a:t>S</a:t>
            </a:r>
            <a:r>
              <a:rPr sz="2400" b="1" dirty="0"/>
              <a:t>/</a:t>
            </a:r>
            <a:r>
              <a:rPr lang="el-GR" altLang="x-none" sz="2400" b="1" dirty="0">
                <a:latin typeface="Times New Roman" panose="02020603050405020304" pitchFamily="18" charset="0"/>
                <a:cs typeface="Arial" panose="020B0604020202020204" pitchFamily="34" charset="0"/>
              </a:rPr>
              <a:t>π</a:t>
            </a:r>
            <a:r>
              <a:rPr sz="2400" b="1" dirty="0">
                <a:cs typeface="Arial" panose="020B0604020202020204" pitchFamily="34" charset="0"/>
              </a:rPr>
              <a:t>.</a:t>
            </a:r>
            <a:endParaRPr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195" name="Rectangle 4"/>
          <p:cNvSpPr/>
          <p:nvPr/>
        </p:nvSpPr>
        <p:spPr>
          <a:xfrm>
            <a:off x="293688" y="1627188"/>
            <a:ext cx="4038600" cy="4854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Char char="•"/>
            </a:pPr>
            <a:endParaRPr sz="2400" dirty="0">
              <a:latin typeface="Arial" panose="020B0604020202020204" pitchFamily="34" charset="0"/>
            </a:endParaRPr>
          </a:p>
        </p:txBody>
      </p:sp>
      <p:grpSp>
        <p:nvGrpSpPr>
          <p:cNvPr id="8196" name="Group 30"/>
          <p:cNvGrpSpPr/>
          <p:nvPr/>
        </p:nvGrpSpPr>
        <p:grpSpPr>
          <a:xfrm>
            <a:off x="531813" y="1782763"/>
            <a:ext cx="3563937" cy="4532312"/>
            <a:chOff x="373" y="1018"/>
            <a:chExt cx="2245" cy="2855"/>
          </a:xfrm>
        </p:grpSpPr>
        <p:sp>
          <p:nvSpPr>
            <p:cNvPr id="8198" name="Text Box 6"/>
            <p:cNvSpPr txBox="1"/>
            <p:nvPr/>
          </p:nvSpPr>
          <p:spPr>
            <a:xfrm>
              <a:off x="1287" y="308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O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8199" name="Arc 8"/>
            <p:cNvSpPr/>
            <p:nvPr/>
          </p:nvSpPr>
          <p:spPr>
            <a:xfrm flipV="1">
              <a:off x="373" y="3126"/>
              <a:ext cx="2245" cy="559"/>
            </a:xfrm>
            <a:custGeom>
              <a:avLst/>
              <a:gdLst/>
              <a:ahLst/>
              <a:cxnLst>
                <a:cxn ang="0">
                  <a:pos x="35" y="559"/>
                </a:cxn>
                <a:cxn ang="0">
                  <a:pos x="2212" y="555"/>
                </a:cxn>
                <a:cxn ang="0">
                  <a:pos x="1123" y="448"/>
                </a:cxn>
              </a:cxnLst>
              <a:pathLst>
                <a:path w="43200" h="26932" fill="none">
                  <a:moveTo>
                    <a:pt x="668" y="26932"/>
                  </a:moveTo>
                  <a:cubicBezTo>
                    <a:pt x="224" y="25189"/>
                    <a:pt x="0" y="233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339"/>
                    <a:pt x="42989" y="25073"/>
                    <a:pt x="42573" y="26762"/>
                  </a:cubicBezTo>
                </a:path>
                <a:path w="43200" h="26932" stroke="0">
                  <a:moveTo>
                    <a:pt x="668" y="26932"/>
                  </a:moveTo>
                  <a:cubicBezTo>
                    <a:pt x="224" y="25189"/>
                    <a:pt x="0" y="233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339"/>
                    <a:pt x="42989" y="25073"/>
                    <a:pt x="42573" y="26762"/>
                  </a:cubicBezTo>
                  <a:lnTo>
                    <a:pt x="21600" y="21600"/>
                  </a:lnTo>
                  <a:lnTo>
                    <a:pt x="668" y="26932"/>
                  </a:lnTo>
                  <a:close/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8200" name="Arc 9"/>
            <p:cNvSpPr/>
            <p:nvPr/>
          </p:nvSpPr>
          <p:spPr>
            <a:xfrm>
              <a:off x="373" y="2786"/>
              <a:ext cx="2245" cy="450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2245" y="448"/>
                </a:cxn>
                <a:cxn ang="0">
                  <a:pos x="1123" y="448"/>
                </a:cxn>
              </a:cxnLst>
              <a:pathLst>
                <a:path w="43200" h="21674" fill="none">
                  <a:moveTo>
                    <a:pt x="0" y="21673"/>
                  </a:moveTo>
                  <a:cubicBezTo>
                    <a:pt x="0" y="21649"/>
                    <a:pt x="0" y="2162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1674" stroke="0">
                  <a:moveTo>
                    <a:pt x="0" y="21673"/>
                  </a:moveTo>
                  <a:cubicBezTo>
                    <a:pt x="0" y="21649"/>
                    <a:pt x="0" y="2162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lnTo>
                    <a:pt x="0" y="21673"/>
                  </a:lnTo>
                  <a:close/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lgDash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8201" name="Line 10"/>
            <p:cNvSpPr/>
            <p:nvPr/>
          </p:nvSpPr>
          <p:spPr>
            <a:xfrm flipV="1">
              <a:off x="1496" y="1217"/>
              <a:ext cx="0" cy="201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8202" name="Line 11"/>
            <p:cNvSpPr/>
            <p:nvPr/>
          </p:nvSpPr>
          <p:spPr>
            <a:xfrm>
              <a:off x="1497" y="1213"/>
              <a:ext cx="1091" cy="1921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3" name="Line 12"/>
            <p:cNvSpPr/>
            <p:nvPr/>
          </p:nvSpPr>
          <p:spPr>
            <a:xfrm flipH="1">
              <a:off x="403" y="1207"/>
              <a:ext cx="1091" cy="1921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4" name="Oval 13"/>
            <p:cNvSpPr/>
            <p:nvPr/>
          </p:nvSpPr>
          <p:spPr>
            <a:xfrm>
              <a:off x="1468" y="3199"/>
              <a:ext cx="55" cy="5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8205" name="Line 14"/>
            <p:cNvSpPr/>
            <p:nvPr/>
          </p:nvSpPr>
          <p:spPr>
            <a:xfrm>
              <a:off x="1497" y="3229"/>
              <a:ext cx="441" cy="41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8206" name="Line 15"/>
            <p:cNvSpPr/>
            <p:nvPr/>
          </p:nvSpPr>
          <p:spPr>
            <a:xfrm>
              <a:off x="1494" y="1213"/>
              <a:ext cx="444" cy="243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7" name="Freeform 23"/>
            <p:cNvSpPr/>
            <p:nvPr/>
          </p:nvSpPr>
          <p:spPr>
            <a:xfrm>
              <a:off x="1492" y="3074"/>
              <a:ext cx="100" cy="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0" y="101"/>
                </a:cxn>
                <a:cxn ang="0">
                  <a:pos x="100" y="238"/>
                </a:cxn>
              </a:cxnLst>
              <a:pathLst>
                <a:path w="128" h="300">
                  <a:moveTo>
                    <a:pt x="0" y="0"/>
                  </a:moveTo>
                  <a:lnTo>
                    <a:pt x="128" y="127"/>
                  </a:lnTo>
                  <a:lnTo>
                    <a:pt x="128" y="300"/>
                  </a:ln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8208" name="Text Box 24"/>
            <p:cNvSpPr txBox="1"/>
            <p:nvPr/>
          </p:nvSpPr>
          <p:spPr>
            <a:xfrm>
              <a:off x="1944" y="3637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A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8209" name="Text Box 28"/>
            <p:cNvSpPr txBox="1"/>
            <p:nvPr/>
          </p:nvSpPr>
          <p:spPr>
            <a:xfrm>
              <a:off x="1548" y="1018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P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8210" name="Text Box 29"/>
            <p:cNvSpPr txBox="1"/>
            <p:nvPr/>
          </p:nvSpPr>
          <p:spPr>
            <a:xfrm>
              <a:off x="1512" y="3376"/>
              <a:ext cx="15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r>
                <a:rPr lang="en-US" altLang="x-none" sz="2400" b="1" dirty="0">
                  <a:latin typeface="Times New Roman" panose="02020603050405020304" pitchFamily="18" charset="0"/>
                </a:rPr>
                <a:t>R</a:t>
              </a:r>
              <a:endParaRPr sz="2400" dirty="0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641850" y="1611313"/>
          <a:ext cx="4127500" cy="484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968500" imgH="2311400" progId="Equation.3">
                  <p:embed/>
                </p:oleObj>
              </mc:Choice>
              <mc:Fallback>
                <p:oleObj name="" r:id="rId1" imgW="1968500" imgH="2311400" progId="Equation.3">
                  <p:embed/>
                  <p:pic>
                    <p:nvPicPr>
                      <p:cNvPr id="0" name="Изображение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41850" y="1611313"/>
                        <a:ext cx="4127500" cy="48482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sz="3200" dirty="0">
                <a:solidFill>
                  <a:srgbClr val="FF0000"/>
                </a:solidFill>
                <a:latin typeface="Arial Black" panose="020B0A04020102020204" pitchFamily="34" charset="0"/>
              </a:rPr>
              <a:t>Сечения конуса различными плоскостями</a:t>
            </a:r>
            <a:endParaRPr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3900488" cy="4525963"/>
          </a:xfrm>
          <a:solidFill>
            <a:srgbClr val="FFFFB9">
              <a:alpha val="100000"/>
            </a:srgbClr>
          </a:solidFill>
          <a:ln/>
        </p:spPr>
        <p:txBody>
          <a:bodyPr vert="horz" wrap="square" lIns="91440" tIns="45720" rIns="91440" bIns="45720" anchor="t" anchorCtr="0"/>
          <a:p>
            <a:pPr marL="98425" indent="-6350"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sz="2600" b="1" dirty="0"/>
              <a:t>Секущая плоскость проходит через ось конуса. </a:t>
            </a:r>
            <a:endParaRPr sz="2600" b="1" dirty="0"/>
          </a:p>
          <a:p>
            <a:pPr marL="98425" indent="-6350"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sz="2600" b="1" dirty="0">
                <a:solidFill>
                  <a:srgbClr val="0000FF"/>
                </a:solidFill>
              </a:rPr>
              <a:t>Осевое сечение</a:t>
            </a:r>
            <a:r>
              <a:rPr sz="2600" b="1" dirty="0"/>
              <a:t> – равнобедренный треугольник, основание которого – диаметр основания конуса, а боковые стороны – образующие конуса. </a:t>
            </a:r>
            <a:endParaRPr sz="2600" b="1" dirty="0"/>
          </a:p>
        </p:txBody>
      </p:sp>
      <p:pic>
        <p:nvPicPr>
          <p:cNvPr id="9220" name="Picture 7" descr="сканирование0028"/>
          <p:cNvPicPr>
            <a:picLocks noChangeAspect="1"/>
          </p:cNvPicPr>
          <p:nvPr/>
        </p:nvPicPr>
        <p:blipFill>
          <a:blip r:embed="rId1">
            <a:lum bright="6000"/>
          </a:blip>
          <a:srcRect l="33228" t="64304" r="34969" b="3004"/>
          <a:stretch>
            <a:fillRect/>
          </a:stretch>
        </p:blipFill>
        <p:spPr>
          <a:xfrm>
            <a:off x="4779963" y="1576388"/>
            <a:ext cx="3406775" cy="461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solidFill>
            <a:srgbClr val="ADFF93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sz="3200" dirty="0">
                <a:solidFill>
                  <a:srgbClr val="FF0000"/>
                </a:solidFill>
                <a:latin typeface="Arial Black" panose="020B0A04020102020204" pitchFamily="34" charset="0"/>
              </a:rPr>
              <a:t>Сечения конуса различными плоскостями</a:t>
            </a:r>
            <a:endParaRPr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type="body" sz="half" idx="1"/>
          </p:nvPr>
        </p:nvSpPr>
        <p:spPr>
          <a:xfrm>
            <a:off x="471488" y="1600200"/>
            <a:ext cx="3900487" cy="4811713"/>
          </a:xfrm>
          <a:solidFill>
            <a:srgbClr val="FFFFB9">
              <a:alpha val="100000"/>
            </a:srgbClr>
          </a:solidFill>
          <a:ln/>
        </p:spPr>
        <p:txBody>
          <a:bodyPr vert="horz" wrap="square" lIns="91440" tIns="45720" rIns="91440" bIns="45720" anchor="t" anchorCtr="0"/>
          <a:p>
            <a:pPr marL="98425" indent="-6350" eaLnBrk="1" hangingPunct="1">
              <a:lnSpc>
                <a:spcPct val="80000"/>
              </a:lnSpc>
              <a:buClrTx/>
              <a:buSzTx/>
              <a:buFontTx/>
              <a:buNone/>
            </a:pPr>
            <a:endParaRPr sz="2600" b="1" dirty="0"/>
          </a:p>
          <a:p>
            <a:pPr marL="98425" indent="-6350" eaLnBrk="1" hangingPunct="1">
              <a:lnSpc>
                <a:spcPct val="80000"/>
              </a:lnSpc>
              <a:buClrTx/>
              <a:buSzTx/>
              <a:buFontTx/>
              <a:buNone/>
            </a:pPr>
            <a:endParaRPr sz="2600" b="1" dirty="0"/>
          </a:p>
          <a:p>
            <a:pPr marL="98425" indent="-6350"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sz="2600" b="1" dirty="0"/>
              <a:t>Если секущая плоскость перпендикулярна к оси конуса, то сечение конуса –  </a:t>
            </a:r>
            <a:r>
              <a:rPr sz="2600" b="1" dirty="0">
                <a:solidFill>
                  <a:srgbClr val="0000FF"/>
                </a:solidFill>
              </a:rPr>
              <a:t>круг </a:t>
            </a:r>
            <a:r>
              <a:rPr sz="2600" b="1" dirty="0"/>
              <a:t>с центром расположенным на оси конуса. </a:t>
            </a:r>
            <a:endParaRPr sz="2600" b="1" dirty="0"/>
          </a:p>
        </p:txBody>
      </p:sp>
      <p:sp>
        <p:nvSpPr>
          <p:cNvPr id="10244" name="Rectangle 4"/>
          <p:cNvSpPr>
            <a:spLocks noGrp="1"/>
          </p:cNvSpPr>
          <p:nvPr>
            <p:ph sz="half" idx="2"/>
          </p:nvPr>
        </p:nvSpPr>
        <p:spPr>
          <a:xfrm>
            <a:off x="4648200" y="1571625"/>
            <a:ext cx="4038600" cy="4854575"/>
          </a:xfrm>
          <a:solidFill>
            <a:schemeClr val="bg1">
              <a:alpha val="100000"/>
            </a:schemeClr>
          </a:solidFill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ClrTx/>
              <a:buSzTx/>
              <a:buFontTx/>
            </a:pPr>
            <a:endParaRPr sz="2400" dirty="0"/>
          </a:p>
        </p:txBody>
      </p:sp>
      <p:pic>
        <p:nvPicPr>
          <p:cNvPr id="10245" name="Picture 6" descr="сканирование0028"/>
          <p:cNvPicPr>
            <a:picLocks noChangeAspect="1"/>
          </p:cNvPicPr>
          <p:nvPr/>
        </p:nvPicPr>
        <p:blipFill>
          <a:blip r:embed="rId1">
            <a:lum bright="6000"/>
          </a:blip>
          <a:srcRect l="66457" t="61777" b="3760"/>
          <a:stretch>
            <a:fillRect/>
          </a:stretch>
        </p:blipFill>
        <p:spPr>
          <a:xfrm>
            <a:off x="5000625" y="1685925"/>
            <a:ext cx="3376613" cy="456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mmunications and Dialogues">
  <a:themeElements>
    <a:clrScheme name="Communications and Dialogu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Communications and Dialogu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Communications and Dialogu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2182</Words>
  <Application>WPS Presentation</Application>
  <PresentationFormat/>
  <Paragraphs>171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SimSun</vt:lpstr>
      <vt:lpstr>Wingdings</vt:lpstr>
      <vt:lpstr>Calibri</vt:lpstr>
      <vt:lpstr>Arial Black</vt:lpstr>
      <vt:lpstr>Times New Roman</vt:lpstr>
      <vt:lpstr>Microsoft YaHei</vt:lpstr>
      <vt:lpstr>Arial Unicode MS</vt:lpstr>
      <vt:lpstr>Communications and Dialogues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39</cp:revision>
  <dcterms:created xsi:type="dcterms:W3CDTF">2009-12-01T14:37:22Z</dcterms:created>
  <dcterms:modified xsi:type="dcterms:W3CDTF">2022-09-24T12:07:21Z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52D0E640414F46C28F4024D22B728219</vt:lpwstr>
  </property>
  <property fmtid="{D5CDD505-2E9C-101B-9397-08002B2CF9AE}" pid="3" name="KSOProductBuildVer">
    <vt:lpwstr>1049-11.2.0.11306</vt:lpwstr>
  </property>
</Properties>
</file>