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0" r:id="rId8"/>
    <p:sldId id="261" r:id="rId9"/>
    <p:sldId id="262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5252D-C03A-4933-A2A9-884427D69FA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CA3A60-2223-4A7A-A4FF-E0EEF4DBA4E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5252D-C03A-4933-A2A9-884427D69FA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3A60-2223-4A7A-A4FF-E0EEF4DBA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5252D-C03A-4933-A2A9-884427D69FA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3A60-2223-4A7A-A4FF-E0EEF4DBA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5252D-C03A-4933-A2A9-884427D69FA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3A60-2223-4A7A-A4FF-E0EEF4DBA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5252D-C03A-4933-A2A9-884427D69FA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3A60-2223-4A7A-A4FF-E0EEF4DBA4E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5252D-C03A-4933-A2A9-884427D69FA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3A60-2223-4A7A-A4FF-E0EEF4DBA4E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5252D-C03A-4933-A2A9-884427D69FA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3A60-2223-4A7A-A4FF-E0EEF4DBA4E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5252D-C03A-4933-A2A9-884427D69FA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3A60-2223-4A7A-A4FF-E0EEF4DBA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5252D-C03A-4933-A2A9-884427D69FA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3A60-2223-4A7A-A4FF-E0EEF4DBA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5252D-C03A-4933-A2A9-884427D69FA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3A60-2223-4A7A-A4FF-E0EEF4DBA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5252D-C03A-4933-A2A9-884427D69FA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3A60-2223-4A7A-A4FF-E0EEF4DBA4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9A5252D-C03A-4933-A2A9-884427D69FA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CCA3A60-2223-4A7A-A4FF-E0EEF4DBA4E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2315343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 Математика в моей профессии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Математика в профессии повара, кондитера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r"/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Выполнила студентка группы № 31 </a:t>
            </a:r>
          </a:p>
          <a:p>
            <a:pPr algn="r"/>
            <a:r>
              <a:rPr lang="ru-RU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Когут</a:t>
            </a:r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Татьяна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Руководитель Кудинова Л.П.</a:t>
            </a:r>
            <a:endParaRPr lang="ru-RU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0831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Расчёты в задачах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08720"/>
                <a:ext cx="8229600" cy="521744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2000" b="1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Расчёт массы  отходов при первичной обработке продуктов</a:t>
                </a:r>
              </a:p>
              <a:p>
                <a:pPr marL="0" indent="0">
                  <a:buNone/>
                </a:pPr>
                <a:endParaRPr lang="ru-RU" sz="2000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marL="0" indent="0">
                  <a:buNone/>
                </a:pPr>
                <a:r>
                  <a:rPr lang="ru-RU" sz="2000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Задача 1. Определить массу отходов, полученных при механической кулинарной обработке 0,234 кг условного продукта, если по данным таблицы нормативное количество отходов для данного продукта составляет 35%.</a:t>
                </a:r>
              </a:p>
              <a:p>
                <a:pPr marL="0" lvl="0" indent="0" algn="ctr">
                  <a:buNone/>
                </a:pPr>
                <a:r>
                  <a:rPr lang="ru-RU" sz="2000" dirty="0" smtClean="0">
                    <a:solidFill>
                      <a:srgbClr val="2F5897"/>
                    </a:solidFill>
                    <a:latin typeface="Arial" pitchFamily="34" charset="0"/>
                    <a:cs typeface="Arial" pitchFamily="34" charset="0"/>
                  </a:rPr>
                  <a:t>Решение:</a:t>
                </a:r>
              </a:p>
              <a:p>
                <a:pPr marL="0" lv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2F5897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ru-RU" sz="2000" b="0" i="1" smtClean="0">
                            <a:solidFill>
                              <a:srgbClr val="2F5897"/>
                            </a:solidFill>
                            <a:latin typeface="Cambria Math"/>
                            <a:cs typeface="Arial" pitchFamily="34" charset="0"/>
                          </a:rPr>
                          <m:t>М</m:t>
                        </m:r>
                      </m:e>
                      <m:sub>
                        <m:r>
                          <a:rPr lang="ru-RU" sz="2000" b="0" i="1" smtClean="0">
                            <a:solidFill>
                              <a:srgbClr val="2F5897"/>
                            </a:solidFill>
                            <a:latin typeface="Cambria Math"/>
                            <a:cs typeface="Arial" pitchFamily="34" charset="0"/>
                          </a:rPr>
                          <m:t>отх</m:t>
                        </m:r>
                      </m:sub>
                    </m:sSub>
                  </m:oMath>
                </a14:m>
                <a:r>
                  <a:rPr lang="ru-RU" sz="2000" dirty="0" smtClean="0">
                    <a:solidFill>
                      <a:srgbClr val="2F5897"/>
                    </a:solidFill>
                    <a:latin typeface="Arial" pitchFamily="34" charset="0"/>
                    <a:cs typeface="Arial" pitchFamily="34" charset="0"/>
                  </a:rPr>
                  <a:t> 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2F5897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ru-RU" sz="2000" b="0" i="1" smtClean="0">
                            <a:solidFill>
                              <a:srgbClr val="2F5897"/>
                            </a:solidFill>
                            <a:latin typeface="Cambria Math"/>
                            <a:cs typeface="Arial" pitchFamily="34" charset="0"/>
                          </a:rPr>
                          <m:t>М</m:t>
                        </m:r>
                      </m:e>
                      <m:sub>
                        <m:r>
                          <a:rPr lang="ru-RU" sz="2000" b="0" i="1" smtClean="0">
                            <a:solidFill>
                              <a:srgbClr val="2F5897"/>
                            </a:solidFill>
                            <a:latin typeface="Cambria Math"/>
                            <a:cs typeface="Arial" pitchFamily="34" charset="0"/>
                          </a:rPr>
                          <m:t>Б</m:t>
                        </m:r>
                      </m:sub>
                    </m:sSub>
                  </m:oMath>
                </a14:m>
                <a:r>
                  <a:rPr lang="ru-RU" sz="2000" dirty="0" smtClean="0">
                    <a:solidFill>
                      <a:srgbClr val="2F5897"/>
                    </a:solidFill>
                    <a:latin typeface="Arial" pitchFamily="34" charset="0"/>
                    <a:cs typeface="Arial" pitchFamily="34" charset="0"/>
                  </a:rPr>
                  <a:t> ꞉ 100 ∙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2F5897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ru-RU" sz="2000" b="0" i="1" smtClean="0">
                            <a:solidFill>
                              <a:srgbClr val="2F5897"/>
                            </a:solidFill>
                            <a:latin typeface="Cambria Math"/>
                            <a:cs typeface="Arial" pitchFamily="34" charset="0"/>
                          </a:rPr>
                          <m:t>%</m:t>
                        </m:r>
                      </m:e>
                      <m:sub>
                        <m:r>
                          <a:rPr lang="ru-RU" sz="2000" b="0" i="1" smtClean="0">
                            <a:solidFill>
                              <a:srgbClr val="2F5897"/>
                            </a:solidFill>
                            <a:latin typeface="Cambria Math"/>
                            <a:cs typeface="Arial" pitchFamily="34" charset="0"/>
                          </a:rPr>
                          <m:t>отх</m:t>
                        </m:r>
                      </m:sub>
                    </m:sSub>
                  </m:oMath>
                </a14:m>
                <a:r>
                  <a:rPr lang="ru-RU" sz="2000" dirty="0" smtClean="0">
                    <a:solidFill>
                      <a:srgbClr val="2F5897"/>
                    </a:solidFill>
                    <a:latin typeface="Arial" pitchFamily="34" charset="0"/>
                    <a:cs typeface="Arial" pitchFamily="34" charset="0"/>
                  </a:rPr>
                  <a:t> , кг</a:t>
                </a:r>
              </a:p>
              <a:p>
                <a:pPr marL="0" lv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2F5897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ru-RU" sz="2000" b="0" i="1" smtClean="0">
                            <a:solidFill>
                              <a:srgbClr val="2F5897"/>
                            </a:solidFill>
                            <a:latin typeface="Cambria Math"/>
                            <a:cs typeface="Arial" pitchFamily="34" charset="0"/>
                          </a:rPr>
                          <m:t>М</m:t>
                        </m:r>
                      </m:e>
                      <m:sub>
                        <m:r>
                          <a:rPr lang="ru-RU" sz="2000" b="0" i="1" smtClean="0">
                            <a:solidFill>
                              <a:srgbClr val="2F5897"/>
                            </a:solidFill>
                            <a:latin typeface="Cambria Math"/>
                            <a:cs typeface="Arial" pitchFamily="34" charset="0"/>
                          </a:rPr>
                          <m:t>отх  </m:t>
                        </m:r>
                      </m:sub>
                    </m:sSub>
                  </m:oMath>
                </a14:m>
                <a:r>
                  <a:rPr lang="ru-RU" sz="2000" dirty="0" smtClean="0">
                    <a:solidFill>
                      <a:srgbClr val="2F5897"/>
                    </a:solidFill>
                    <a:latin typeface="Arial" pitchFamily="34" charset="0"/>
                    <a:cs typeface="Arial" pitchFamily="34" charset="0"/>
                  </a:rPr>
                  <a:t>= 0,234 ꞉ 100 ∙ 35 = 0,08 кг.</a:t>
                </a:r>
              </a:p>
              <a:p>
                <a:pPr marL="0" lvl="0" indent="0" algn="ctr">
                  <a:buNone/>
                </a:pPr>
                <a:r>
                  <a:rPr lang="ru-RU" sz="2000" dirty="0" smtClean="0">
                    <a:solidFill>
                      <a:srgbClr val="2F5897"/>
                    </a:solidFill>
                    <a:latin typeface="Arial" pitchFamily="34" charset="0"/>
                    <a:cs typeface="Arial" pitchFamily="34" charset="0"/>
                  </a:rPr>
                  <a:t>Ответ: масса отходов 0,08 кг.</a:t>
                </a:r>
                <a:endParaRPr lang="ru-RU" sz="2000" dirty="0">
                  <a:solidFill>
                    <a:srgbClr val="2F5897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marL="0" indent="0">
                  <a:buNone/>
                </a:pPr>
                <a:endParaRPr lang="ru-RU" sz="2000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08720"/>
                <a:ext cx="8229600" cy="5217443"/>
              </a:xfrm>
              <a:blipFill rotWithShape="1">
                <a:blip r:embed="rId2"/>
                <a:stretch>
                  <a:fillRect l="-741" t="-4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68960"/>
            <a:ext cx="1981200" cy="3310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8142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Расчёт процента потерь при тепловой обработке продуктов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Задача 2. Сколько необходимо взять сырого мяса для приготовления 13 порций, если масса 1 порции составляет 200 г, а потери при варке – 35%?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Решение: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1) Масса сырого мяса равна 100%, потери при варке – 35%, тогда в готовом виде 1 порция составляет 65%.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2) Получаем 200 г составляют 65%,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                          Х г составляют 100%.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Составим пропорцию и решим её.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Х = 200 ∙100 ꞉ 65 = 307,69 г -  на 1 порцию.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3)  Найдем количество сырого мяса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      307,69 ∙ 13 = 4000 г = 4 кг.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Ответ: 4 кг сырого мяса.</a:t>
            </a:r>
            <a:endParaRPr lang="ru-RU" sz="2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933056"/>
            <a:ext cx="3594620" cy="239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3223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000" b="1" dirty="0" smtClean="0">
                <a:effectLst/>
                <a:latin typeface="Arial" pitchFamily="34" charset="0"/>
                <a:ea typeface="Times New Roman"/>
                <a:cs typeface="Arial" pitchFamily="34" charset="0"/>
              </a:rPr>
              <a:t>Расчёт объёма </a:t>
            </a:r>
            <a:r>
              <a:rPr lang="ru-RU" sz="2000" b="1" dirty="0">
                <a:effectLst/>
                <a:latin typeface="Arial" pitchFamily="34" charset="0"/>
                <a:ea typeface="Times New Roman"/>
                <a:cs typeface="Arial" pitchFamily="34" charset="0"/>
              </a:rPr>
              <a:t>посуды, </a:t>
            </a:r>
            <a:r>
              <a:rPr lang="ru-RU" sz="2000" b="1" dirty="0" smtClean="0">
                <a:effectLst/>
                <a:latin typeface="Arial" pitchFamily="34" charset="0"/>
                <a:ea typeface="Times New Roman"/>
                <a:cs typeface="Arial" pitchFamily="34" charset="0"/>
              </a:rPr>
              <a:t>количества </a:t>
            </a:r>
            <a:r>
              <a:rPr lang="ru-RU" sz="2000" b="1" dirty="0">
                <a:effectLst/>
                <a:latin typeface="Arial" pitchFamily="34" charset="0"/>
                <a:ea typeface="Times New Roman"/>
                <a:cs typeface="Arial" pitchFamily="34" charset="0"/>
              </a:rPr>
              <a:t>жидкости для точного расчёта количества </a:t>
            </a:r>
            <a:r>
              <a:rPr lang="ru-RU" sz="2000" b="1" dirty="0" smtClean="0">
                <a:effectLst/>
                <a:latin typeface="Arial" pitchFamily="34" charset="0"/>
                <a:ea typeface="Times New Roman"/>
                <a:cs typeface="Arial" pitchFamily="34" charset="0"/>
              </a:rPr>
              <a:t>порций</a:t>
            </a:r>
            <a:r>
              <a:rPr lang="ru-RU" sz="2000" dirty="0">
                <a:effectLst/>
                <a:latin typeface="Arial" pitchFamily="34" charset="0"/>
                <a:ea typeface="Calibri"/>
                <a:cs typeface="Arial" pitchFamily="34" charset="0"/>
              </a:rPr>
              <a:t/>
            </a:r>
            <a:br>
              <a:rPr lang="ru-RU" sz="2000" dirty="0">
                <a:effectLst/>
                <a:latin typeface="Arial" pitchFamily="34" charset="0"/>
                <a:ea typeface="Calibri"/>
                <a:cs typeface="Arial" pitchFamily="34" charset="0"/>
              </a:rPr>
            </a:b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Задача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3. </a:t>
            </a:r>
            <a:r>
              <a:rPr lang="ru-RU" sz="22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 </a:t>
            </a:r>
            <a:r>
              <a:rPr lang="ru-RU" sz="22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В цилиндрической кастрюле диаметром 20 см и высотой 12 см готовят суфле. После приготовления его нужно разлить в цилиндрические формы диаметром 8см и высотой 5 см. Сколько форм потребуется, если заполнять их нужно до половины?                        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    Решение</a:t>
            </a:r>
            <a:r>
              <a:rPr lang="ru-RU" sz="22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:</a:t>
            </a:r>
            <a:endParaRPr lang="ru-RU" sz="2200" dirty="0">
              <a:solidFill>
                <a:schemeClr val="tx2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         </a:t>
            </a:r>
            <a:r>
              <a:rPr lang="ru-RU" sz="2200" dirty="0" err="1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V</a:t>
            </a:r>
            <a:r>
              <a:rPr lang="ru-RU" sz="2200" baseline="-25000" dirty="0" err="1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к</a:t>
            </a:r>
            <a:r>
              <a:rPr lang="ru-RU" sz="22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 = πR</a:t>
            </a:r>
            <a:r>
              <a:rPr lang="ru-RU" sz="2200" baseline="30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2</a:t>
            </a:r>
            <a:r>
              <a:rPr lang="ru-RU" sz="22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H;</a:t>
            </a:r>
            <a:endParaRPr lang="ru-RU" sz="2200" dirty="0">
              <a:solidFill>
                <a:schemeClr val="tx2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         </a:t>
            </a:r>
            <a:r>
              <a:rPr lang="ru-RU" sz="2200" dirty="0" err="1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V</a:t>
            </a:r>
            <a:r>
              <a:rPr lang="ru-RU" sz="2200" baseline="-25000" dirty="0" err="1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к</a:t>
            </a:r>
            <a:r>
              <a:rPr lang="ru-RU" sz="22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 = 3,14· 100· 12 = 3768 см</a:t>
            </a:r>
            <a:r>
              <a:rPr lang="ru-RU" sz="2200" baseline="30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3</a:t>
            </a:r>
            <a:r>
              <a:rPr lang="ru-RU" sz="22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;  </a:t>
            </a:r>
            <a:endParaRPr lang="ru-RU" sz="2200" dirty="0">
              <a:solidFill>
                <a:schemeClr val="tx2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         </a:t>
            </a:r>
            <a:r>
              <a:rPr lang="ru-RU" sz="2200" dirty="0" err="1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V</a:t>
            </a:r>
            <a:r>
              <a:rPr lang="ru-RU" sz="2200" baseline="-25000" dirty="0" err="1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ф</a:t>
            </a:r>
            <a:r>
              <a:rPr lang="ru-RU" sz="22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 = πr</a:t>
            </a:r>
            <a:r>
              <a:rPr lang="ru-RU" sz="2200" baseline="30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2</a:t>
            </a:r>
            <a:r>
              <a:rPr lang="ru-RU" sz="22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h;</a:t>
            </a:r>
            <a:endParaRPr lang="ru-RU" sz="2200" dirty="0">
              <a:solidFill>
                <a:schemeClr val="tx2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         </a:t>
            </a:r>
            <a:r>
              <a:rPr lang="ru-RU" sz="2200" dirty="0" err="1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V</a:t>
            </a:r>
            <a:r>
              <a:rPr lang="ru-RU" sz="2200" baseline="-25000" dirty="0" err="1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ф</a:t>
            </a:r>
            <a:r>
              <a:rPr lang="ru-RU" sz="22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 = 3,14· 16· 2,5 = 125,6 см</a:t>
            </a:r>
            <a:r>
              <a:rPr lang="ru-RU" sz="2200" baseline="30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3</a:t>
            </a:r>
            <a:r>
              <a:rPr lang="ru-RU" sz="22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;</a:t>
            </a:r>
            <a:endParaRPr lang="ru-RU" sz="2200" dirty="0">
              <a:solidFill>
                <a:schemeClr val="tx2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       3768</a:t>
            </a:r>
            <a:r>
              <a:rPr lang="ru-RU" sz="22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: 125,6 = 30 форм потребуется.</a:t>
            </a:r>
            <a:endParaRPr lang="ru-RU" sz="2200" dirty="0">
              <a:solidFill>
                <a:schemeClr val="tx2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       Ответ</a:t>
            </a:r>
            <a:r>
              <a:rPr lang="ru-RU" sz="22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: 30 форм</a:t>
            </a:r>
            <a:endParaRPr lang="ru-RU" sz="2200" dirty="0">
              <a:solidFill>
                <a:schemeClr val="tx2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endParaRPr lang="ru-RU" sz="2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32283"/>
            <a:ext cx="3424144" cy="256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5883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04056"/>
          </a:xfrm>
        </p:spPr>
        <p:txBody>
          <a:bodyPr/>
          <a:lstStyle/>
          <a:p>
            <a:pPr algn="l"/>
            <a:r>
              <a:rPr lang="ru-RU" sz="3600" dirty="0" smtClean="0">
                <a:latin typeface="Arial" pitchFamily="34" charset="0"/>
                <a:cs typeface="Arial" pitchFamily="34" charset="0"/>
              </a:rPr>
              <a:t>Задача 4.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507288" cy="5361459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Определите объём наполнителя для вафельного рожка конической формы, диаметр основания которого 6 см, а образующая – 15 см. Сколько литров наполнителя потребуется для 20 таких рожков?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  <a:latin typeface="Arial" pitchFamily="34" charset="0"/>
                <a:ea typeface="Calibri"/>
                <a:cs typeface="Arial" pitchFamily="34" charset="0"/>
              </a:rPr>
              <a:t>Решение:</a:t>
            </a:r>
            <a:endParaRPr lang="ru-RU" sz="2200" dirty="0"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  V </a:t>
            </a:r>
            <a:r>
              <a:rPr lang="ru-RU" sz="22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= 1/3 πR</a:t>
            </a:r>
            <a:r>
              <a:rPr lang="ru-RU" sz="2200" baseline="300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2</a:t>
            </a:r>
            <a:r>
              <a:rPr lang="ru-RU" sz="22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H;</a:t>
            </a:r>
            <a:endParaRPr lang="ru-RU" sz="2200" dirty="0"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   Н</a:t>
            </a:r>
            <a:r>
              <a:rPr lang="ru-RU" sz="2200" baseline="300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2</a:t>
            </a:r>
            <a:r>
              <a:rPr lang="ru-RU" sz="22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 = L</a:t>
            </a:r>
            <a:r>
              <a:rPr lang="ru-RU" sz="2200" baseline="300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2</a:t>
            </a:r>
            <a:r>
              <a:rPr lang="ru-RU" sz="22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 – R</a:t>
            </a:r>
            <a:r>
              <a:rPr lang="ru-RU" sz="2200" baseline="300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2</a:t>
            </a:r>
            <a:r>
              <a:rPr lang="ru-RU" sz="22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 ;    Н</a:t>
            </a:r>
            <a:r>
              <a:rPr lang="ru-RU" sz="2200" baseline="300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2</a:t>
            </a:r>
            <a:r>
              <a:rPr lang="ru-RU" sz="22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 = 15</a:t>
            </a:r>
            <a:r>
              <a:rPr lang="ru-RU" sz="2200" baseline="300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2</a:t>
            </a:r>
            <a:r>
              <a:rPr lang="ru-RU" sz="22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 – 3</a:t>
            </a:r>
            <a:r>
              <a:rPr lang="ru-RU" sz="2200" baseline="300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2 </a:t>
            </a:r>
            <a:r>
              <a:rPr lang="ru-RU" sz="22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;  </a:t>
            </a:r>
            <a:endParaRPr lang="ru-RU" sz="2200" dirty="0"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   H </a:t>
            </a:r>
            <a:r>
              <a:rPr lang="ru-RU" sz="22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= 14,7 см;</a:t>
            </a:r>
            <a:endParaRPr lang="ru-RU" sz="2200" dirty="0"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   V </a:t>
            </a:r>
            <a:r>
              <a:rPr lang="ru-RU" sz="22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= 1/3 · 3,14 · 9 · 14,7 = 138 см</a:t>
            </a:r>
            <a:r>
              <a:rPr lang="ru-RU" sz="2200" baseline="300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3</a:t>
            </a:r>
            <a:r>
              <a:rPr lang="ru-RU" sz="22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;</a:t>
            </a:r>
            <a:endParaRPr lang="ru-RU" sz="2200" dirty="0"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   138 </a:t>
            </a:r>
            <a:r>
              <a:rPr lang="ru-RU" sz="22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· 20 = 2760 см</a:t>
            </a:r>
            <a:r>
              <a:rPr lang="ru-RU" sz="2200" baseline="300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3</a:t>
            </a:r>
            <a:r>
              <a:rPr lang="ru-RU" sz="22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 = 2,76 л</a:t>
            </a:r>
            <a:endParaRPr lang="ru-RU" sz="2200" dirty="0"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    Ответ</a:t>
            </a:r>
            <a:r>
              <a:rPr lang="ru-RU" sz="22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: 2,76 л.</a:t>
            </a:r>
            <a:endParaRPr lang="ru-RU" sz="2200" dirty="0">
              <a:latin typeface="Arial" pitchFamily="34" charset="0"/>
              <a:ea typeface="Calibri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80928"/>
            <a:ext cx="3960440" cy="3574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84271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800100"/>
            <a:ext cx="8229600" cy="1600200"/>
          </a:xfrm>
        </p:spPr>
        <p:txBody>
          <a:bodyPr/>
          <a:lstStyle/>
          <a:p>
            <a:pPr algn="l"/>
            <a:r>
              <a:rPr lang="ru-RU" sz="3200" dirty="0" smtClean="0">
                <a:latin typeface="Arial" pitchFamily="34" charset="0"/>
                <a:cs typeface="Arial" pitchFamily="34" charset="0"/>
              </a:rPr>
              <a:t>Задача 5.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Цилиндрическая </a:t>
            </a:r>
            <a:r>
              <a:rPr lang="ru-RU" sz="2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форма имеет диаметр 20 см и высоту 6 см. </a:t>
            </a:r>
            <a:endParaRPr lang="ru-RU" sz="2000" dirty="0" smtClean="0">
              <a:solidFill>
                <a:schemeClr val="tx2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В </a:t>
            </a:r>
            <a:r>
              <a:rPr lang="ru-RU" sz="2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неё выливают 1 л смеси для пудинга, объём которой при кипячении увеличивается в 1,5 раза. Не будет ли пудинг переливаться через край формы?</a:t>
            </a:r>
            <a:endParaRPr lang="ru-RU" sz="2000" dirty="0">
              <a:solidFill>
                <a:schemeClr val="tx2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Решение: </a:t>
            </a:r>
            <a:endParaRPr lang="ru-RU" sz="2000" dirty="0" smtClean="0">
              <a:solidFill>
                <a:schemeClr val="tx2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   V </a:t>
            </a:r>
            <a:r>
              <a:rPr lang="ru-RU" sz="2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= πR</a:t>
            </a:r>
            <a:r>
              <a:rPr lang="ru-RU" sz="2000" baseline="30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2</a:t>
            </a:r>
            <a:r>
              <a:rPr lang="ru-RU" sz="2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H;</a:t>
            </a:r>
            <a:endParaRPr lang="ru-RU" sz="2000" dirty="0">
              <a:solidFill>
                <a:schemeClr val="tx2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   V </a:t>
            </a:r>
            <a:r>
              <a:rPr lang="ru-RU" sz="2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= 3,14·100·6 = 1881 см</a:t>
            </a:r>
            <a:r>
              <a:rPr lang="ru-RU" sz="2000" baseline="30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3</a:t>
            </a:r>
            <a:r>
              <a:rPr lang="ru-RU" sz="2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  = 1,881л 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–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          </a:t>
            </a:r>
            <a:r>
              <a:rPr lang="ru-RU" sz="2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объём формы;</a:t>
            </a:r>
            <a:endParaRPr lang="ru-RU" sz="2000" dirty="0">
              <a:solidFill>
                <a:schemeClr val="tx2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  </a:t>
            </a:r>
            <a:r>
              <a:rPr lang="ru-RU" sz="2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 1,2·1,5 = 1,8 л – объём смеси.</a:t>
            </a:r>
            <a:endParaRPr lang="ru-RU" sz="2000" dirty="0">
              <a:solidFill>
                <a:schemeClr val="tx2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   </a:t>
            </a:r>
            <a:r>
              <a:rPr lang="ru-RU" sz="2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 1,881&gt;1,8</a:t>
            </a:r>
            <a:endParaRPr lang="ru-RU" sz="2000" dirty="0">
              <a:solidFill>
                <a:schemeClr val="tx2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    Ответ</a:t>
            </a:r>
            <a:r>
              <a:rPr lang="ru-RU" sz="2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: Значит, смесь  </a:t>
            </a:r>
            <a:endParaRPr lang="ru-RU" sz="2000" dirty="0" smtClean="0">
              <a:solidFill>
                <a:schemeClr val="tx2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переливаться </a:t>
            </a:r>
            <a:r>
              <a:rPr lang="ru-RU" sz="20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не будет.</a:t>
            </a:r>
            <a:endParaRPr lang="ru-RU" sz="2000" dirty="0">
              <a:solidFill>
                <a:schemeClr val="tx2"/>
              </a:solidFill>
              <a:effectLst/>
              <a:latin typeface="Arial" pitchFamily="34" charset="0"/>
              <a:ea typeface="Calibri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501008"/>
            <a:ext cx="3446115" cy="2807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335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Расчёт ингредиентов для приготовления блинов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Задача 6. Для приготовления блинов требуется: муки – 320 г, яйцо (50 г) – 1 шт., сахара – 20 г, масла сливочного – 25 г, молока – 550 г, дрожжей (сухих) – 7 г, сметана – по вкусу.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	Для того, чтобы испечь блины, надо взять 320 г муки, сахара в 16 раз меньше, чем муки, а соли на 13 г меньше, чем сахара; масла – 25 г. Сколько граммов ингредиентов надо, чтобы испечь блины? На сколько граммов нужно муки больше, чем масла?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Решение: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320 ꞉ 16 = 20 г – </a:t>
            </a:r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ужно сахара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320 + 20 + 25 = 365 г – всего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нгредиентов.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3) 320 – 25 = 295 г.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Ответ: 365 г ингредиентов надо всего;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 295 г муки больше, чем масла.</a:t>
            </a:r>
          </a:p>
          <a:p>
            <a:pPr marL="0" indent="0">
              <a:buNone/>
            </a:pPr>
            <a:endParaRPr lang="ru-RU" sz="2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356992"/>
            <a:ext cx="3727998" cy="2893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25150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Расчёт припёка при изготовлении булочек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052736"/>
                <a:ext cx="8579296" cy="507342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2000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    Задача 7. Рассчитать какой припёк получится при изготовлении 100 булочек каждая массой по 50 грамм.</a:t>
                </a:r>
              </a:p>
              <a:p>
                <a:pPr marL="0" indent="0" algn="ctr">
                  <a:buNone/>
                </a:pPr>
                <a:r>
                  <a:rPr lang="ru-RU" sz="2000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Решение:</a:t>
                </a:r>
              </a:p>
              <a:p>
                <a:pPr marL="0" indent="0">
                  <a:buNone/>
                </a:pPr>
                <a:r>
                  <a:rPr lang="ru-RU" sz="2000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    По сборнику рецептур на 100 булочек нужно 4 кг муки. Масса выпеченных булочек составляет 5 кг. </a:t>
                </a:r>
              </a:p>
              <a:p>
                <a:pPr marL="0" indent="0">
                  <a:buNone/>
                </a:pPr>
                <a:r>
                  <a:rPr lang="ru-RU" sz="2000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    Формула для нахождения % припёка:</a:t>
                </a:r>
              </a:p>
              <a:p>
                <a:pPr marL="0" indent="0">
                  <a:buNone/>
                </a:pPr>
                <a:r>
                  <a:rPr lang="ru-RU" sz="2000" dirty="0" smtClean="0">
                    <a:solidFill>
                      <a:schemeClr val="tx2"/>
                    </a:solidFill>
                    <a:cs typeface="Arial" pitchFamily="34" charset="0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 smtClean="0">
                            <a:solidFill>
                              <a:schemeClr val="tx2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000" i="1" smtClean="0">
                                <a:solidFill>
                                  <a:schemeClr val="tx2"/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ru-RU" sz="2000" b="0" i="1" smtClean="0">
                                <a:solidFill>
                                  <a:schemeClr val="tx2"/>
                                </a:solidFill>
                                <a:latin typeface="Cambria Math"/>
                                <a:cs typeface="Arial" pitchFamily="34" charset="0"/>
                              </a:rPr>
                              <m:t>М</m:t>
                            </m:r>
                          </m:e>
                          <m:sub>
                            <m:r>
                              <a:rPr lang="ru-RU" sz="2000" b="0" i="1" smtClean="0">
                                <a:solidFill>
                                  <a:schemeClr val="tx2"/>
                                </a:solidFill>
                                <a:latin typeface="Cambria Math"/>
                                <a:cs typeface="Arial" pitchFamily="34" charset="0"/>
                              </a:rPr>
                              <m:t>выпеч. теста </m:t>
                            </m:r>
                          </m:sub>
                        </m:sSub>
                        <m:r>
                          <a:rPr lang="ru-RU" sz="2000" b="0" i="1" smtClean="0">
                            <a:solidFill>
                              <a:schemeClr val="tx2"/>
                            </a:solidFill>
                            <a:latin typeface="Cambria Math"/>
                            <a:cs typeface="Arial" pitchFamily="34" charset="0"/>
                          </a:rPr>
                          <m:t>−  </m:t>
                        </m:r>
                        <m:sSub>
                          <m:sSubPr>
                            <m:ctrlPr>
                              <a:rPr lang="ru-RU" sz="2000" b="0" i="1" smtClean="0">
                                <a:solidFill>
                                  <a:schemeClr val="tx2"/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ru-RU" sz="2000" b="0" i="1" smtClean="0">
                                <a:solidFill>
                                  <a:schemeClr val="tx2"/>
                                </a:solidFill>
                                <a:latin typeface="Cambria Math"/>
                                <a:cs typeface="Arial" pitchFamily="34" charset="0"/>
                              </a:rPr>
                              <m:t>М</m:t>
                            </m:r>
                          </m:e>
                          <m:sub>
                            <m:r>
                              <a:rPr lang="ru-RU" sz="2000" b="0" i="1" smtClean="0">
                                <a:solidFill>
                                  <a:schemeClr val="tx2"/>
                                </a:solidFill>
                                <a:latin typeface="Cambria Math"/>
                                <a:cs typeface="Arial" pitchFamily="34" charset="0"/>
                              </a:rPr>
                              <m:t>взятой муки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2000" i="1" smtClean="0">
                                <a:solidFill>
                                  <a:schemeClr val="tx2"/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ru-RU" sz="2000" b="0" i="1" smtClean="0">
                                <a:solidFill>
                                  <a:schemeClr val="tx2"/>
                                </a:solidFill>
                                <a:latin typeface="Cambria Math"/>
                                <a:cs typeface="Arial" pitchFamily="34" charset="0"/>
                              </a:rPr>
                              <m:t>М</m:t>
                            </m:r>
                          </m:e>
                          <m:sub>
                            <m:r>
                              <a:rPr lang="ru-RU" sz="2000" b="0" i="1" smtClean="0">
                                <a:solidFill>
                                  <a:schemeClr val="tx2"/>
                                </a:solidFill>
                                <a:latin typeface="Cambria Math"/>
                                <a:cs typeface="Arial" pitchFamily="34" charset="0"/>
                              </a:rPr>
                              <m:t>взятой муки</m:t>
                            </m:r>
                          </m:sub>
                        </m:sSub>
                      </m:den>
                    </m:f>
                  </m:oMath>
                </a14:m>
                <a:r>
                  <a:rPr lang="ru-RU" sz="2000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 ∙ 100% = % припёка.</a:t>
                </a:r>
              </a:p>
              <a:p>
                <a:pPr marL="0" indent="0">
                  <a:buNone/>
                </a:pPr>
                <a:r>
                  <a:rPr lang="ru-RU" sz="2000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   5 – 4 = 1 кг;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 smtClean="0">
                            <a:solidFill>
                              <a:schemeClr val="tx2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ru-RU" sz="2000" b="0" i="1" smtClean="0">
                            <a:solidFill>
                              <a:schemeClr val="tx2"/>
                            </a:solidFill>
                            <a:latin typeface="Cambria Math"/>
                            <a:cs typeface="Arial" pitchFamily="34" charset="0"/>
                          </a:rPr>
                          <m:t>1 ∙100%</m:t>
                        </m:r>
                      </m:num>
                      <m:den>
                        <m:r>
                          <a:rPr lang="ru-RU" sz="2000" b="0" i="1" smtClean="0">
                            <a:solidFill>
                              <a:schemeClr val="tx2"/>
                            </a:solidFill>
                            <a:latin typeface="Cambria Math"/>
                            <a:cs typeface="Arial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2000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 = 25% - </a:t>
                </a:r>
              </a:p>
              <a:p>
                <a:pPr marL="0" indent="0">
                  <a:buNone/>
                </a:pPr>
                <a:r>
                  <a:rPr lang="ru-RU" sz="2000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составляет припёк.</a:t>
                </a:r>
              </a:p>
              <a:p>
                <a:pPr marL="0" indent="0">
                  <a:buNone/>
                </a:pPr>
                <a:r>
                  <a:rPr lang="ru-RU" sz="2000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   Ответ: 25%.</a:t>
                </a:r>
                <a:endParaRPr lang="ru-RU" sz="2000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52736"/>
                <a:ext cx="8579296" cy="5073427"/>
              </a:xfrm>
              <a:blipFill rotWithShape="1">
                <a:blip r:embed="rId2"/>
                <a:stretch>
                  <a:fillRect l="-711" t="-481" r="-49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140969"/>
            <a:ext cx="3349145" cy="3153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0728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Геометрические фигуры в кондитерских изделиях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3816424" cy="2584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24744"/>
            <a:ext cx="3378200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18822"/>
            <a:ext cx="3744416" cy="2402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107" y="3860901"/>
            <a:ext cx="3504149" cy="2571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12759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Фигурная нарезка продуктов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4176464" cy="2959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836712"/>
            <a:ext cx="3672408" cy="2959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5" b="6189"/>
          <a:stretch/>
        </p:blipFill>
        <p:spPr bwMode="auto">
          <a:xfrm>
            <a:off x="467545" y="3682646"/>
            <a:ext cx="3816424" cy="291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959" y="3796065"/>
            <a:ext cx="3760369" cy="2801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77305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/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Выводы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Исследовав применение математики в профессии повара, кондитера, я пришла к выводу, что важно для студента иметь прочные знания по математике. Ещё с древних времён её считали царицей наук, она остаётся и в наше время важнейшей дисциплиной.</a:t>
            </a:r>
          </a:p>
          <a:p>
            <a:pPr algn="just"/>
            <a:endParaRPr lang="ru-RU" sz="20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Математические знания способствуют развитию аналитических способностей к логическому мышлению, геометрическому воображению, изобретательности, а это нужно всем: и повару, и кондитеру, и предпринимателю.</a:t>
            </a:r>
          </a:p>
          <a:p>
            <a:pPr marL="0" indent="0" algn="just">
              <a:buNone/>
            </a:pPr>
            <a:endParaRPr lang="ru-RU" sz="20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процессе выполнения проекта я закрепила умения в применении приёмов и  выработала способы решения задач с профессиональной направленностью по разным разделам математики.</a:t>
            </a:r>
            <a:endParaRPr lang="ru-RU" sz="2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476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Содержание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Цели и задачи</a:t>
            </a:r>
          </a:p>
          <a:p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О профессии повара</a:t>
            </a:r>
          </a:p>
          <a:p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Повару на заметку</a:t>
            </a:r>
          </a:p>
          <a:p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Расчеты в задачах</a:t>
            </a:r>
          </a:p>
          <a:p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Геометрические фигуры в кондитерских изделиях</a:t>
            </a:r>
          </a:p>
          <a:p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Фигурная нарезка продуктов</a:t>
            </a:r>
          </a:p>
          <a:p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Выводы</a:t>
            </a:r>
            <a:endParaRPr lang="ru-RU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7151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/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Список использованных источников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92500" lnSpcReduction="20000"/>
          </a:bodyPr>
          <a:lstStyle/>
          <a:p>
            <a:pPr>
              <a:buAutoNum type="arabicPeriod"/>
            </a:pPr>
            <a:r>
              <a:rPr lang="ru-RU" sz="1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И.М. Шапиро. Использование задач с практическим содержанием в преподавании математики. Книга для учителя.- Просвещение, 1990 г – 96 с.</a:t>
            </a:r>
          </a:p>
          <a:p>
            <a:pPr>
              <a:buAutoNum type="arabicPeriod"/>
            </a:pPr>
            <a:r>
              <a:rPr lang="ru-RU" sz="1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Г. </a:t>
            </a:r>
            <a:r>
              <a:rPr lang="ru-RU" sz="1800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Френденталь</a:t>
            </a:r>
            <a:r>
              <a:rPr lang="ru-RU" sz="1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 Математика в науке и вокруг нас. Издательство «Мир» - 1998 г. – 209 с.</a:t>
            </a:r>
          </a:p>
          <a:p>
            <a:pPr>
              <a:buAutoNum type="arabicPeriod"/>
            </a:pPr>
            <a:r>
              <a:rPr lang="ru-RU" sz="1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Ковалёв Н.И., Ануфриева Т.И., </a:t>
            </a:r>
            <a:r>
              <a:rPr lang="ru-RU" sz="1800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Шайдарова</a:t>
            </a:r>
            <a:r>
              <a:rPr lang="ru-RU" sz="1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Н.И. Преподавание курса кулинарии в средних ПТУ: Методическое пособие. – М., Высшая школа, 1985 г. – 175 с.</a:t>
            </a:r>
          </a:p>
          <a:p>
            <a:pPr>
              <a:buAutoNum type="arabicPeriod"/>
            </a:pPr>
            <a:r>
              <a:rPr lang="ru-RU" sz="1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Сборник рецептур блюд и кулинарных изделий для предприятий общественного питания вс</a:t>
            </a:r>
            <a:r>
              <a:rPr lang="ru-RU" sz="1800" dirty="0" smtClean="0">
                <a:solidFill>
                  <a:srgbClr val="2F5897"/>
                </a:solidFill>
                <a:latin typeface="Arial" pitchFamily="34" charset="0"/>
                <a:cs typeface="Arial" pitchFamily="34" charset="0"/>
              </a:rPr>
              <a:t>ех </a:t>
            </a:r>
            <a:r>
              <a:rPr lang="ru-RU" sz="1800" dirty="0">
                <a:solidFill>
                  <a:srgbClr val="2F5897"/>
                </a:solidFill>
                <a:latin typeface="Arial" pitchFamily="34" charset="0"/>
                <a:cs typeface="Arial" pitchFamily="34" charset="0"/>
              </a:rPr>
              <a:t>форм </a:t>
            </a:r>
            <a:r>
              <a:rPr lang="ru-RU" sz="1800" dirty="0" smtClean="0">
                <a:solidFill>
                  <a:srgbClr val="2F5897"/>
                </a:solidFill>
                <a:latin typeface="Arial" pitchFamily="34" charset="0"/>
                <a:cs typeface="Arial" pitchFamily="34" charset="0"/>
              </a:rPr>
              <a:t>собственности /  </a:t>
            </a:r>
            <a:r>
              <a:rPr lang="ru-RU" sz="1800" dirty="0" err="1" smtClean="0">
                <a:solidFill>
                  <a:srgbClr val="2F5897"/>
                </a:solidFill>
                <a:latin typeface="Arial" pitchFamily="34" charset="0"/>
                <a:cs typeface="Arial" pitchFamily="34" charset="0"/>
              </a:rPr>
              <a:t>разраб</a:t>
            </a:r>
            <a:r>
              <a:rPr lang="ru-RU" sz="1800" dirty="0" smtClean="0">
                <a:solidFill>
                  <a:srgbClr val="2F5897"/>
                </a:solidFill>
                <a:latin typeface="Arial" pitchFamily="34" charset="0"/>
                <a:cs typeface="Arial" pitchFamily="34" charset="0"/>
              </a:rPr>
              <a:t>. В.Д. Вержбицкая, Т.А. </a:t>
            </a:r>
            <a:r>
              <a:rPr lang="ru-RU" sz="1800" dirty="0" err="1" smtClean="0">
                <a:solidFill>
                  <a:srgbClr val="2F5897"/>
                </a:solidFill>
                <a:latin typeface="Arial" pitchFamily="34" charset="0"/>
                <a:cs typeface="Arial" pitchFamily="34" charset="0"/>
              </a:rPr>
              <a:t>Корольчик</a:t>
            </a:r>
            <a:r>
              <a:rPr lang="ru-RU" sz="1800" dirty="0" smtClean="0">
                <a:solidFill>
                  <a:srgbClr val="2F5897"/>
                </a:solidFill>
                <a:latin typeface="Arial" pitchFamily="34" charset="0"/>
                <a:cs typeface="Arial" pitchFamily="34" charset="0"/>
              </a:rPr>
              <a:t>. Мн.: БАК, 2011.</a:t>
            </a:r>
          </a:p>
          <a:p>
            <a:pPr>
              <a:buAutoNum type="arabicPeriod"/>
            </a:pPr>
            <a:r>
              <a:rPr lang="ru-RU" sz="1800" dirty="0" smtClean="0">
                <a:solidFill>
                  <a:srgbClr val="2F5897"/>
                </a:solidFill>
                <a:latin typeface="Arial" pitchFamily="34" charset="0"/>
                <a:cs typeface="Arial" pitchFamily="34" charset="0"/>
              </a:rPr>
              <a:t>Сборник технологических карт кондитерских и булочных изделий для торговых объектов общественного питания/ сост. В.Ф. Ерофеенко, В.А. Демиденко  и др. Минск, 2007.</a:t>
            </a:r>
          </a:p>
          <a:p>
            <a:pPr>
              <a:buAutoNum type="arabicPeriod"/>
            </a:pPr>
            <a:r>
              <a:rPr lang="ru-RU" sz="18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6</a:t>
            </a:r>
            <a:r>
              <a:rPr lang="ru-RU" sz="18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. </a:t>
            </a:r>
            <a:r>
              <a:rPr lang="ru-RU" sz="1800" dirty="0" err="1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Митенев</a:t>
            </a:r>
            <a:r>
              <a:rPr lang="ru-RU" sz="18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 Ю. А. Информационно-коммуникационные технологии как средство развития творческой активности учащихся на внеурочных занятиях по математике.  Ярославский гос. </a:t>
            </a:r>
            <a:r>
              <a:rPr lang="ru-RU" sz="1800" dirty="0" err="1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пед</a:t>
            </a:r>
            <a:r>
              <a:rPr lang="ru-RU" sz="18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. университет  им. К. Д. Ушинского. – Ярославль, 2012. – 25 </a:t>
            </a:r>
            <a:r>
              <a:rPr lang="ru-RU" sz="18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с.</a:t>
            </a:r>
            <a:endParaRPr lang="ru-RU" sz="1400" dirty="0" smtClean="0">
              <a:solidFill>
                <a:schemeClr val="tx2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>
              <a:buAutoNum type="arabicPeriod"/>
            </a:pPr>
            <a:r>
              <a:rPr lang="ru-RU" sz="18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7.М.И.Башмаков</a:t>
            </a:r>
            <a:r>
              <a:rPr lang="ru-RU" sz="18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, Математика. Сборник задач профильной направленности – М.     Издательский центр «Академия», </a:t>
            </a:r>
            <a:r>
              <a:rPr lang="ru-RU" sz="18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2013.</a:t>
            </a:r>
            <a:endParaRPr lang="ru-RU" sz="1400" dirty="0" smtClean="0">
              <a:solidFill>
                <a:schemeClr val="tx2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>
              <a:buAutoNum type="arabicPeriod"/>
            </a:pPr>
            <a:r>
              <a:rPr lang="ru-RU" sz="1800" dirty="0" smtClean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8</a:t>
            </a:r>
            <a:r>
              <a:rPr lang="ru-RU" sz="1800" dirty="0">
                <a:solidFill>
                  <a:schemeClr val="tx2"/>
                </a:solidFill>
                <a:latin typeface="Arial" pitchFamily="34" charset="0"/>
                <a:ea typeface="Times New Roman"/>
                <a:cs typeface="Arial" pitchFamily="34" charset="0"/>
              </a:rPr>
              <a:t>. Интернет – ресурсы.</a:t>
            </a:r>
            <a:endParaRPr lang="ru-RU" sz="1400" dirty="0">
              <a:solidFill>
                <a:schemeClr val="tx2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>
              <a:buAutoNum type="arabicPeriod"/>
            </a:pPr>
            <a:endParaRPr lang="ru-RU" sz="18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429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355160" cy="2132856"/>
          </a:xfrm>
        </p:spPr>
        <p:txBody>
          <a:bodyPr/>
          <a:lstStyle/>
          <a:p>
            <a:pPr algn="r">
              <a:lnSpc>
                <a:spcPct val="150000"/>
              </a:lnSpc>
            </a:pPr>
            <a:r>
              <a:rPr lang="ru-RU" sz="1800" kern="150" dirty="0">
                <a:effectLst/>
                <a:latin typeface="Arial Black" pitchFamily="34" charset="0"/>
                <a:ea typeface="Lucida Sans Unicode"/>
                <a:cs typeface="Tahoma"/>
              </a:rPr>
              <a:t>МАТЕМАТИКУ УЖ ЗАТЕМ  УЧИТЬ СЛЕДУЕТ,</a:t>
            </a:r>
            <a:r>
              <a:rPr lang="ru-RU" sz="1600" kern="150" dirty="0">
                <a:effectLst/>
                <a:latin typeface="Arial Black" pitchFamily="34" charset="0"/>
                <a:ea typeface="Lucida Sans Unicode"/>
                <a:cs typeface="Tahoma"/>
              </a:rPr>
              <a:t/>
            </a:r>
            <a:br>
              <a:rPr lang="ru-RU" sz="1600" kern="150" dirty="0">
                <a:effectLst/>
                <a:latin typeface="Arial Black" pitchFamily="34" charset="0"/>
                <a:ea typeface="Lucida Sans Unicode"/>
                <a:cs typeface="Tahoma"/>
              </a:rPr>
            </a:br>
            <a:r>
              <a:rPr lang="ru-RU" sz="1800" kern="150" dirty="0">
                <a:effectLst/>
                <a:latin typeface="Arial Black" pitchFamily="34" charset="0"/>
                <a:ea typeface="Lucida Sans Unicode"/>
                <a:cs typeface="Tahoma"/>
              </a:rPr>
              <a:t>ЧТО ОНА УМ В ПОРЯДОК ПРИВОДИТ.</a:t>
            </a:r>
            <a:r>
              <a:rPr lang="ru-RU" sz="1600" kern="150" dirty="0">
                <a:effectLst/>
                <a:latin typeface="Arial Black" pitchFamily="34" charset="0"/>
                <a:ea typeface="Lucida Sans Unicode"/>
                <a:cs typeface="Tahoma"/>
              </a:rPr>
              <a:t/>
            </a:r>
            <a:br>
              <a:rPr lang="ru-RU" sz="1600" kern="150" dirty="0">
                <a:effectLst/>
                <a:latin typeface="Arial Black" pitchFamily="34" charset="0"/>
                <a:ea typeface="Lucida Sans Unicode"/>
                <a:cs typeface="Tahoma"/>
              </a:rPr>
            </a:br>
            <a:r>
              <a:rPr lang="ru-RU" sz="1800" kern="150" dirty="0" smtClean="0">
                <a:effectLst/>
                <a:latin typeface="Arial Black" pitchFamily="34" charset="0"/>
                <a:ea typeface="Lucida Sans Unicode"/>
                <a:cs typeface="Tahoma"/>
              </a:rPr>
              <a:t>М.В</a:t>
            </a:r>
            <a:r>
              <a:rPr lang="ru-RU" sz="1800" kern="150" dirty="0">
                <a:effectLst/>
                <a:latin typeface="Arial Black" pitchFamily="34" charset="0"/>
                <a:ea typeface="Lucida Sans Unicode"/>
                <a:cs typeface="Tahoma"/>
              </a:rPr>
              <a:t>. </a:t>
            </a:r>
            <a:r>
              <a:rPr lang="ru-RU" sz="1800" kern="150" dirty="0" smtClean="0">
                <a:effectLst/>
                <a:latin typeface="Arial Black" pitchFamily="34" charset="0"/>
                <a:ea typeface="Lucida Sans Unicode"/>
                <a:cs typeface="Tahoma"/>
              </a:rPr>
              <a:t>Ломоносов</a:t>
            </a:r>
            <a:r>
              <a:rPr lang="ru-RU" sz="1600" kern="150" dirty="0">
                <a:effectLst/>
                <a:latin typeface="Arial Black" pitchFamily="34" charset="0"/>
                <a:ea typeface="Lucida Sans Unicode"/>
                <a:cs typeface="Tahoma"/>
              </a:rPr>
              <a:t/>
            </a:r>
            <a:br>
              <a:rPr lang="ru-RU" sz="1600" kern="150" dirty="0">
                <a:effectLst/>
                <a:latin typeface="Arial Black" pitchFamily="34" charset="0"/>
                <a:ea typeface="Lucida Sans Unicode"/>
                <a:cs typeface="Tahoma"/>
              </a:rPr>
            </a:br>
            <a:endParaRPr lang="ru-RU" sz="18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2"/>
                </a:solidFill>
              </a:rPr>
              <a:t>    </a:t>
            </a:r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Актуальность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000" kern="150" dirty="0">
                <a:solidFill>
                  <a:schemeClr val="tx2"/>
                </a:solidFill>
                <a:latin typeface="Arial" pitchFamily="34" charset="0"/>
                <a:ea typeface="Lucida Sans Unicode"/>
                <a:cs typeface="Arial" pitchFamily="34" charset="0"/>
              </a:rPr>
              <a:t>Важная роль математики в </a:t>
            </a:r>
            <a:r>
              <a:rPr lang="ru-RU" sz="2000" kern="150" dirty="0" smtClean="0">
                <a:solidFill>
                  <a:schemeClr val="tx2"/>
                </a:solidFill>
                <a:latin typeface="Arial" pitchFamily="34" charset="0"/>
                <a:ea typeface="Lucida Sans Unicode"/>
                <a:cs typeface="Arial" pitchFamily="34" charset="0"/>
              </a:rPr>
              <a:t>жизни и будущей </a:t>
            </a:r>
            <a:r>
              <a:rPr lang="ru-RU" sz="2000" kern="150" dirty="0">
                <a:solidFill>
                  <a:schemeClr val="tx2"/>
                </a:solidFill>
                <a:latin typeface="Arial" pitchFamily="34" charset="0"/>
                <a:ea typeface="Lucida Sans Unicode"/>
                <a:cs typeface="Arial" pitchFamily="34" charset="0"/>
              </a:rPr>
              <a:t>профессии</a:t>
            </a:r>
            <a:r>
              <a:rPr lang="ru-RU" sz="2000" kern="150" dirty="0" smtClean="0">
                <a:solidFill>
                  <a:schemeClr val="tx2"/>
                </a:solidFill>
                <a:latin typeface="Times New Roman"/>
                <a:ea typeface="Lucida Sans Unicode"/>
                <a:cs typeface="Tahoma"/>
              </a:rPr>
              <a:t>.</a:t>
            </a:r>
          </a:p>
          <a:p>
            <a:pPr marL="0" indent="0">
              <a:spcAft>
                <a:spcPts val="0"/>
              </a:spcAft>
              <a:buNone/>
            </a:pPr>
            <a:endParaRPr lang="ru-RU" sz="2000" kern="150" dirty="0">
              <a:solidFill>
                <a:srgbClr val="000000"/>
              </a:solidFill>
              <a:latin typeface="Times New Roman"/>
              <a:ea typeface="Lucida Sans Unicode"/>
              <a:cs typeface="Tahoma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Цель исследования: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оказать значение математики в овладении профессией повара, кондитера.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Задачи:</a:t>
            </a:r>
          </a:p>
          <a:p>
            <a:pPr>
              <a:buFontTx/>
              <a:buChar char="-"/>
            </a:pPr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оказать применение математических знаний в овладении профессией повара, кондитера;</a:t>
            </a:r>
          </a:p>
          <a:p>
            <a:pPr>
              <a:buFontTx/>
              <a:buChar char="-"/>
            </a:pPr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 примерах решения задач убедить в значимости математики  и необходимости её изучать.</a:t>
            </a:r>
            <a:endParaRPr lang="ru-RU" sz="2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891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О профессии повара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just" eaLnBrk="0" fontAlgn="base" hangingPunct="0">
              <a:lnSpc>
                <a:spcPct val="80000"/>
              </a:lnSpc>
              <a:spcAft>
                <a:spcPct val="0"/>
              </a:spcAft>
              <a:buFontTx/>
              <a:buChar char="•"/>
            </a:pPr>
            <a:r>
              <a:rPr lang="ru-RU" sz="2000" b="1" i="1" kern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Профессия повара</a:t>
            </a:r>
            <a:r>
              <a:rPr lang="ru-RU" sz="2000" kern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– одна из древнейших в мире. В детском саду и </a:t>
            </a:r>
            <a:r>
              <a:rPr lang="ru-RU" sz="2000" kern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учебном заведении, </a:t>
            </a:r>
            <a:r>
              <a:rPr lang="ru-RU" sz="2000" kern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на заводе и в угольной шахте, на борту океанского лайнера и в просторах космоса – всюду люди пользуются результатами труда поваров. От того, как накормить человека, зависит и его здоровье, и настроение, и производительность труда. </a:t>
            </a:r>
            <a:endParaRPr lang="ru-RU" sz="2000" kern="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80000"/>
              </a:lnSpc>
              <a:spcAft>
                <a:spcPct val="0"/>
              </a:spcAft>
              <a:buFontTx/>
              <a:buChar char="•"/>
            </a:pPr>
            <a:endParaRPr lang="ru-RU" sz="2000" kern="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80000"/>
              </a:lnSpc>
              <a:spcAft>
                <a:spcPct val="0"/>
              </a:spcAft>
              <a:buFontTx/>
              <a:buChar char="•"/>
            </a:pPr>
            <a:r>
              <a:rPr lang="ru-RU" sz="2000" kern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000" kern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работе повара всегда есть место выдумке, фантазии, изобретательности. Данная профессия – одна из немногих, где обонятельные и вкусовые ощущения и восприятия являются основными профессионально важными психическими функциями</a:t>
            </a:r>
            <a:r>
              <a:rPr lang="ru-RU" sz="2000" kern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None/>
            </a:pPr>
            <a:endParaRPr lang="ru-RU" sz="2000" kern="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80000"/>
              </a:lnSpc>
              <a:spcAft>
                <a:spcPct val="0"/>
              </a:spcAft>
              <a:buFontTx/>
              <a:buChar char="•"/>
            </a:pPr>
            <a:r>
              <a:rPr lang="ru-RU" sz="2000" kern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kern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Профессия повара трудная, и трудность эта, прежде всего, состоит в том, что многие технологические процессы ему приходится выполнять вручную, в условиях резких колебаний температуры. Поэтому успешно работать в данной профессии могут только </a:t>
            </a:r>
            <a:r>
              <a:rPr lang="ru-RU" sz="2000" kern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профессионалы.</a:t>
            </a:r>
            <a:endParaRPr lang="ru-RU" sz="2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437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961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Настоящий повар, кондитер должен не только вкусно готовить и искусно украшать кондитерские изделия, но и  уметь: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пределять процент отходов при первичной обработке продуктов;</a:t>
            </a:r>
          </a:p>
          <a:p>
            <a:pPr algn="just"/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пределять процент потерь при тепловой обработке продуктов;</a:t>
            </a:r>
          </a:p>
          <a:p>
            <a:pPr algn="just"/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пределять объем посуды при приготовлении кондитерских изделий;</a:t>
            </a:r>
          </a:p>
          <a:p>
            <a:pPr algn="just"/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оставлять технологические и калькуляционные карты;</a:t>
            </a:r>
          </a:p>
          <a:p>
            <a:pPr algn="just"/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ассчитывать количество мастики для обтяжки тортов;</a:t>
            </a:r>
          </a:p>
          <a:p>
            <a:pPr algn="just"/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ассчитывать количество воды (молока) для приготовления теста;</a:t>
            </a:r>
          </a:p>
          <a:p>
            <a:pPr algn="just"/>
            <a:r>
              <a:rPr lang="ru-RU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пределять и вычислять вес, массу и  размер готового кондитерского изделия.</a:t>
            </a:r>
          </a:p>
          <a:p>
            <a:pPr marL="0" indent="0" algn="just">
              <a:buNone/>
            </a:pP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	Поэтому технология приготовления пищи – наука не только творческая, но и точная, как математика.</a:t>
            </a:r>
            <a:endParaRPr lang="ru-RU" sz="2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557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Хороший повар стоит доктора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Русская народная поговорка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223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Повару на заметку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54"/>
          <a:stretch/>
        </p:blipFill>
        <p:spPr bwMode="auto">
          <a:xfrm>
            <a:off x="971600" y="908720"/>
            <a:ext cx="7344816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6361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7159"/>
            <a:ext cx="8892480" cy="6359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4072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99597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470</TotalTime>
  <Words>1112</Words>
  <Application>Microsoft Office PowerPoint</Application>
  <PresentationFormat>Экран (4:3)</PresentationFormat>
  <Paragraphs>123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Исполнительная</vt:lpstr>
      <vt:lpstr> Математика в моей профессии  Математика в профессии повара, кондитера</vt:lpstr>
      <vt:lpstr>Содержание</vt:lpstr>
      <vt:lpstr>МАТЕМАТИКУ УЖ ЗАТЕМ  УЧИТЬ СЛЕДУЕТ, ЧТО ОНА УМ В ПОРЯДОК ПРИВОДИТ. М.В. Ломоносов </vt:lpstr>
      <vt:lpstr>О профессии повара</vt:lpstr>
      <vt:lpstr>Настоящий повар, кондитер должен не только вкусно готовить и искусно украшать кондитерские изделия, но и  уметь:</vt:lpstr>
      <vt:lpstr>Хороший повар стоит доктора. Русская народная поговорка</vt:lpstr>
      <vt:lpstr>Повару на заметку</vt:lpstr>
      <vt:lpstr>Презентация PowerPoint</vt:lpstr>
      <vt:lpstr>Презентация PowerPoint</vt:lpstr>
      <vt:lpstr>Расчёты в задачах</vt:lpstr>
      <vt:lpstr>Расчёт процента потерь при тепловой обработке продуктов</vt:lpstr>
      <vt:lpstr>Расчёт объёма посуды, количества жидкости для точного расчёта количества порций </vt:lpstr>
      <vt:lpstr>Задача 4.</vt:lpstr>
      <vt:lpstr>Задача 5.</vt:lpstr>
      <vt:lpstr>Расчёт ингредиентов для приготовления блинов</vt:lpstr>
      <vt:lpstr>Расчёт припёка при изготовлении булочек</vt:lpstr>
      <vt:lpstr>Геометрические фигуры в кондитерских изделиях</vt:lpstr>
      <vt:lpstr>Фигурная нарезка продуктов</vt:lpstr>
      <vt:lpstr>Выводы</vt:lpstr>
      <vt:lpstr>Список использованных источников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«Математика в моей профессии» Математика в профессии повара, кондитера</dc:title>
  <dc:creator>r2d2</dc:creator>
  <cp:lastModifiedBy>r2d2</cp:lastModifiedBy>
  <cp:revision>42</cp:revision>
  <dcterms:created xsi:type="dcterms:W3CDTF">2021-03-31T19:02:08Z</dcterms:created>
  <dcterms:modified xsi:type="dcterms:W3CDTF">2022-09-24T10:46:49Z</dcterms:modified>
</cp:coreProperties>
</file>