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9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69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10268" y="194872"/>
            <a:ext cx="4721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+mj-lt"/>
              </a:rPr>
              <a:t>Подготовительная к школе группа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61286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006" y="0"/>
            <a:ext cx="1115310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Детский сад работает по программе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«Радуга».</a:t>
            </a:r>
          </a:p>
          <a:p>
            <a:pPr algn="just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Примерная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основная образовательная программа дошкольного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 , авторами которой являются C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. Г. Якобсон, Т. И.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Гризик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, Т. Н.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Доронова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и др.; науч. рук. Е. В.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Соловьёва.</a:t>
            </a:r>
          </a:p>
          <a:p>
            <a:pPr algn="just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«Радуга»-примерная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основная образовательная программа дошкольного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, предназначенная для работы с детьми от 2 месяцев до 8 лет. Программа разработана на основе ФГОС дошкольного образования и направлена на развитие физических, интеллектуальных и личностных качеств ребёнка, формирование предпосылок учебной деятельности, обеспечивающих позитивную социализацию детей, сохранение и укрепление их здоровья. Программа реализует принципы полноценного проживания ребёнком дошкольного периода детства, индивидуализации образовательного процесса, поддержки детской инициативы в различных видах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деятельности.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54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868214" y="2009103"/>
            <a:ext cx="3035537" cy="287682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СОЦИАЛЬНО-КОММУНИКАТИ-ВНОЕ РАЗВИТИЕ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32209" y="3992451"/>
            <a:ext cx="2882967" cy="266592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ХУДОЖЕСТВЕН-НО-ЭСТЕТИЧЕСКОЕ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РАЗВИТИЕ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989452" y="3921622"/>
            <a:ext cx="2815927" cy="2736755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ПОЗНАВА-ЛЬНОЕ 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РАЗВИТИЕ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098912" y="1157490"/>
            <a:ext cx="2815927" cy="283496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РЕЧЕВОЕ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РАЗВИТИЕ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887666" y="1157490"/>
            <a:ext cx="2882967" cy="283710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ФИЗИЧЕСКОЕ РАЗВИТИЕ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6828" y="331097"/>
            <a:ext cx="9937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Образовательные области 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70633" y="53060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968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279" y="206063"/>
            <a:ext cx="10933418" cy="6130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Программы по образовательным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областям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Социально-коммуникативное развитие: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-присвоение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норм и ценностей, принятых в обществе, включая моральные и нравственные ценности;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-развитие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общения и взаимодействия ребёнка со взрослыми и сверстниками;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-становление самостоятельности, целенаправленности 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саморегуляции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собственных действий;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-развитие социального и эмоционального интеллекта, эмоциональной отзывчивости, сопереживания; 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-формирование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готовности к совместной деятельности;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-формирование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уважительного отношения и чувства принадлежности к своей семье и сообществу детей и взрослых в организации; 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-формирование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позитивных установок к различным видам труда и творчества;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-формирование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основ безопасности в быту, социуме, природе.</a:t>
            </a:r>
          </a:p>
        </p:txBody>
      </p:sp>
    </p:spTree>
    <p:extLst>
      <p:ext uri="{BB962C8B-B14F-4D97-AF65-F5344CB8AC3E}">
        <p14:creationId xmlns:p14="http://schemas.microsoft.com/office/powerpoint/2010/main" val="118918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189" y="309093"/>
            <a:ext cx="1072810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Познавательное развитие: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-развитие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интересов детей, любознательности и познавательной мотивации;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-формирование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познавательных действий, становление сознания;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-развитие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воображения и творческой активности;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-формирование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первичных представлений о себе, других людях, объектах окружающего мира, их свойствах и отношениях (форме, цвете, размере, материале, звучании, ритме, тепе, количестве, числе, части и целом, пространстве и времени, движении и покое, причинах и следствиях и др.); 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-формирование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первичных представлений о малой родине и Отечестве, представлений о социокультурных ценностях нашего народа, об отечественных традициях и праздниках, о планете Земля как общем доме людей, об особенностях природы, многообразии стран и народов мира. </a:t>
            </a:r>
          </a:p>
        </p:txBody>
      </p:sp>
    </p:spTree>
    <p:extLst>
      <p:ext uri="{BB962C8B-B14F-4D97-AF65-F5344CB8AC3E}">
        <p14:creationId xmlns:p14="http://schemas.microsoft.com/office/powerpoint/2010/main" val="1339971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8946" y="334851"/>
            <a:ext cx="10766739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Речевое развитие: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-владение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речью как средством общения;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-обогащение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активного словаря;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-развитие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связной, грамматически правильной диалогической и монологической речи;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-развитие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речевого творчества; 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-развитие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звуковой и интонационной культуры речи, фонематического слуха;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-знакомство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книжной культурой, детской литературой, понимание на слух текстов различных жанров детской литературы;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-формирование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звуковой аналитико-синтетической активности как предпосылки обучения грамоте. </a:t>
            </a:r>
          </a:p>
        </p:txBody>
      </p:sp>
    </p:spTree>
    <p:extLst>
      <p:ext uri="{BB962C8B-B14F-4D97-AF65-F5344CB8AC3E}">
        <p14:creationId xmlns:p14="http://schemas.microsoft.com/office/powerpoint/2010/main" val="7732671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0462" y="373488"/>
            <a:ext cx="10753859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Художественно-эстетическое развитие: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-развитие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предпосылок ценностно-смыслового восприятия и понимания произведений искусства (словесного, музыкального, изобразительного), мира природы;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-становление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эстетического отношения к окружающему миру; 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-формирование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элементарных представлений о видах искусства; 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-восприятие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музыки, художественной литературы, фольклора; 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-стимулирование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сопереживания персонажам художественных произведений;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-реализация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самостоятельной творческой деятельности детей (изобразительной, конструктивно-модельной, музыкальной и др.).</a:t>
            </a:r>
          </a:p>
        </p:txBody>
      </p:sp>
    </p:spTree>
    <p:extLst>
      <p:ext uri="{BB962C8B-B14F-4D97-AF65-F5344CB8AC3E}">
        <p14:creationId xmlns:p14="http://schemas.microsoft.com/office/powerpoint/2010/main" val="394753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0311" y="296214"/>
            <a:ext cx="1077961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Физическое развитие: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-развитие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физических качеств (координация и гибкость);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-правильное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опорно-двигательной системы организма, развитие равновесия, координации движений, крупной и мелкой моторики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-правильное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выполнение основных движений (ходьба, бег, мягкие прыжки, повороты в обе стороны);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-формирование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начальных представлений о некоторых видах спорта; 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-овладение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подвижными играми с правилами; 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-становление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целенаправленности 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саморегуляции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в двигательной сфере;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-овладение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элементарными нормами и правилами здорового образа жизни (в питании, двигательном режиме, закаливании, при формировании полезных привычек).</a:t>
            </a:r>
          </a:p>
        </p:txBody>
      </p:sp>
    </p:spTree>
    <p:extLst>
      <p:ext uri="{BB962C8B-B14F-4D97-AF65-F5344CB8AC3E}">
        <p14:creationId xmlns:p14="http://schemas.microsoft.com/office/powerpoint/2010/main" val="153634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006" y="132522"/>
            <a:ext cx="110239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В 6-7-летнем возрасте ребёнок должен отвечать на следующие вопросы, которые помогают определить, как ребенок ориентируется в окружающем его пространстве, определить его запас знаний и отношение к школе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0006" y="1148185"/>
            <a:ext cx="11204619" cy="757130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Назови свою фамилию, имя, отчество.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Назови фамилию, имя, отчество мамы,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папы.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Сколько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тебе лет? Когда ты родился?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 называется город, в котором ты живешь?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Где ты живешь? Назови свой домашний адрес.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Кем работают твои родители?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 тебя есть сестра, брат?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 зовут твоих друзей?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какие игры вы с друзьями играете зимой, летом?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Какие имена девочек (мальчиков) ты знаешь?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Назови дни недели, времена года.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Какое сейчас время года?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Чем отличается зима от лета?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какое время года на деревьях появляются листья?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 называется планета, на которой мы живем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Как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называется спутник Земли?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Каких домашних животных ты знаешь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Как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называются детеныши собаки (кошки, коровы, лошади и т.п.)?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Чем отличается город от деревни?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Чем отличаются дикие животные от домашних?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Чем отличаются зимующие птицы от перелетных птиц?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Ты хочешь учиться в школе?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Где лучше учиться — дома с мамой или в школе с учительницей?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Зачем надо учиться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Какие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профессии ты знаешь?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Что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делает врач (учитель, продавец, почтальон и т.п.)?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Кем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ты хочешь стать? Какая профессия тебе больше всего нравится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Если ребенок ответил правильно на 20-19 вопросов, то это свидетельствует о высоком уровне, на 18-11 — о среднем, на 10 и менее — о низком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267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4553" y="180304"/>
            <a:ext cx="1101517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Рекомендации родителям дошкольника</a:t>
            </a:r>
          </a:p>
          <a:p>
            <a:pPr algn="just"/>
            <a:r>
              <a:rPr lang="ru-RU" dirty="0" smtClean="0"/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будьте слишком требовательны к ребенку.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 спрашивайте с ребенка все и сразу. Ваши требования должны соответствовать уровню развития его навыков и познавательных способностей. Не забывайте, что такие важные и нужные качества, как прилежание, аккуратность, ответственность не формируются сразу. Ребенок пока ещё учиться управлять собой, организовывать свою деятельность и очень нуждается в поддержке, понимании и одобрении со стороны взрослых. Задача пап и мам запастись терпением и помочь ребенку.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Ребенок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имеет право на ошибку, ведь ошибаться свойственно всем людям, в том числе и взрослым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Важно, чтобы ребенок не боялся ошибаться. Если у него что-то не получается, не ругайте. Иначе он будет бояться ошибаться, поверит в то, что ничего не может. Если заметили ошибку, обратите внимание ребенка на неё и предложите исправить. И обязательно хвалите. Хвалите за каждый, даже совсем крошечный успех.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Следите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, чтобы нагрузка не была для ребенка чрезмерной.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Помогая ребенку выполнять задание, не вмешивайтесь во все, что он делает. Иначе ребенок начнет думать, что он не способен справиться с заданием самостоятельно. Не думайте и не решайте за него, иначе он очень быстро поймет, что ему незачем заниматься, родители всё равно помогут всё решить.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пропустите первые трудности.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Обращайте внимание на любые трудности своего ребенка и по мере необходимости обращайтесь к специалистам. Если вы видите, что у ребенка есть проблемы, то не бойтесь обращаться за помощью к специалистам: логопеду, психологу и другим.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Учеба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должна гармонично совмещаться с отдыхом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поэтому устраивайте ребенку небольшие праздники и сюрпризы, например, отправьтесь в выходные дни в цирк, музей, парк и т.д. Повод для этого придумать совсем не сложно. Радуйтесь его успехам. Пусть у вас и вашего ребенка будет хорошее настроение.</a:t>
            </a:r>
          </a:p>
        </p:txBody>
      </p:sp>
    </p:spTree>
    <p:extLst>
      <p:ext uri="{BB962C8B-B14F-4D97-AF65-F5344CB8AC3E}">
        <p14:creationId xmlns:p14="http://schemas.microsoft.com/office/powerpoint/2010/main" val="24565716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0158" y="0"/>
            <a:ext cx="11039807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Уже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сейчас постарайтесь постепенно режим дня вашего малыша соотнести с режимом дня школьника.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Следите за распорядком дня, чтобы ребенок просыпался и ложился спать в одно и то же время, чтобы он достаточно времени проводил на свежем воздухе, чтобы его сон был спокойным и полноценным. Исключите перед сном подвижные игры и другую активную деятельность. Хорошей и полезной семейной традицией может стать чтение книги всей семьей перед сном.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Питание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должно быть сбалансированным, не рекомендуются перекусы. 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Наблюдайте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, как ребенок реагирует на различные ситуации, как выражает свои эмоции, как себя ведет в общественных местах.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Ребенок шести-семи лет должен управлять своими желаниями и адекватно выражать свои эмоции, понимать, что не всегда все будет происходить так, как этого хочет он. Следует уделить особое внимание ребенку, если он в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предшкольном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возрасте может прилюдно устроить скандал в магазине, если вы ему что-то не покупаете, если он агрессивно реагирует на свой проигрыш в игре и т.п.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Обеспечьте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для домашних занятий ребенку все необходимые материалы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чтобы в любое время он мог взять пластилин и начать лепить, взять альбом и краски и порисовать и т.д. Для материалов отведите отдельное место, чтобы ребенок самостоятельно ими распоряжался и держал их в порядке.</a:t>
            </a:r>
          </a:p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-Если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ребенок устал заниматься, не доделав задание, то не настаивайте, дайте ему несколько минут на отдых,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 затем вернитесь к выполнению задания. Но все-таки постепенно приучайте ребенка, чтобы он в течение пятнадцати-двадцати минут мог заниматься одним делом, не отвлекаясь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dirty="0" smtClean="0"/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ребенок отказывается выполнять задание, то попробуйте найти способ, чтобы заинтересовать его.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этого используйте свою фантазию, не бойтесь придумывать что-то интересное, но ни в коем случае не пугайте ребенка, что лишите его сладостей, что не пустите его гулять и т.п. Будьте терпеливы к капризам вашего «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нехочухи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495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0767" y="167425"/>
            <a:ext cx="10135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Критерии готовности ребенка в школу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0612" y="1088265"/>
            <a:ext cx="5009881" cy="914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ФИЗИЧЕСКАЯ ГОТОВНОСТЬ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10613" y="2388425"/>
            <a:ext cx="5975798" cy="914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ИНТЕЛЛЕКТУАЛЬНАЯ ГОТОВНОСТЬ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10613" y="3688585"/>
            <a:ext cx="9105364" cy="9606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ЛИЧНОСТНАЯ И СОЦ.-ПСИХОЛОГИЧЕСКАЯ ГОТОВНОСТЬ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10612" y="5180970"/>
            <a:ext cx="10225827" cy="89785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ЭМОЦИОНАЛЬНО-ВОЛЕВАЯ ГОТОВНОСТЬ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8102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81827" y="257577"/>
            <a:ext cx="1080537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Постарайтесь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фиксировать внимание ребенка на том, что он видит вокруг себя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Приучайте его рассказывать о своих впечатлениях. Добивайтесь подробных и развернутых рассказов. Чаще читайте ребенку детские книги и обсуждайте с ним прочитанное.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Можно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играть в такую игру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Ребенок загадывает какой-то предмет и начинает его описывать, при этом, не называя его. Вы должны отгадать, что это. В идеале ребенок должен описать предмет по следующим параметрам: цвет, форма, размер, материал, к какому классу предметов относится.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Обеспечьте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ребенку развивающее пространство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то есть стремитесь, чтобы вашего малыша окружало как можно меньше бесполезных вещей, игр, предметов.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Рассказывайте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ребенку, как вы учились в школе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как вы пошли в первый класс, просматривайте вместе свои школьные фотографии.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Формируйте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 ребенка положительное отношение к школе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что у него там будет много друзей, там очень интересно, учителя очень хорошие и добрые. Нельзя пугать его двойками, наказанием за плохое поведение и т.п.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Обратите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внимание, знает и использует ли ваш ребенок «волшебные» слова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здравствуйте, до свидания, извините, спасибо и т.п. Если нет, то, возможно, этих слов нет в вашем лексиконе. Лучше всего не отдавать ребенку команды: принеси то, сделай это, убери на место, а превратить их в вежливые просьбы. Известно, что дети копируют поведение, манеру говорить своих родителей. Если вы используете при ребенке ненормативную лексику, если вы грубы друг с другом, то не удивляйтесь, если учителя будут жаловаться, что ваш ребенок в школе материться, дерется, задирается на других детей.</a:t>
            </a:r>
          </a:p>
        </p:txBody>
      </p:sp>
    </p:spTree>
    <p:extLst>
      <p:ext uri="{BB962C8B-B14F-4D97-AF65-F5344CB8AC3E}">
        <p14:creationId xmlns:p14="http://schemas.microsoft.com/office/powerpoint/2010/main" val="15399136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0174" y="270456"/>
            <a:ext cx="1084027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Научите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ребенка правильно реагировать на неудачи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Ваш ребенок оказался в игре последним и демонстративно отказался играть с приятелями дальше. Помогите ему справиться с разочарованием. Предложите детям сыграть еще разок, но немного измените правила игры. Пусть победителем считается только первый, а все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остальные-проигравшие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Отмечайте по ходу игры успех каждого. После игры обратите внимание ребенка на то, как отнеслись к проигрышу остальные игроки. Пусть он ощутит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самоценность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игры, а не выигрыша.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Постарайтесь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, достижения ребёнка не сравнивать ни со своими, ни с достижениями старшего брата или сестры, ни одноклассников (не озвучивайте это при ребёнке, даже если они в его пользу!).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Ни в коем случае не сравнивайте ребенка с другими детьми. Это ведет либо к озлоблению, либо к формированию неуверенности в себе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 последнее одно из самых важных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развитие тонкой моторики, двигательных навыков кисти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Стремитесь сделать полезным каждое мгновение общения с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ребенком!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помните! Ребенок-самая большая ценность в вашей жизни. Стремитесь понять и узнать его, относитесь к нему с уважением, придерживайтесь наиболее прогрессивных методов воспитания и постоянной линии поведения.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7782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466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278" y="502276"/>
            <a:ext cx="1101143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Физическая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готовность.</a:t>
            </a:r>
          </a:p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бщее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физическое развитие: нормальный вес, рост, объем груди, мышечный тонус, пропорции, кожный покров и прочие по­казатели, соответствующие нормам физического развития мальчиков и девочек 6-7-летнего возраста. Состояние зрения, слуха, моторики (особенно мелких движений кистей рук и пальцев). Состояние нервной системы ребенка: степень ее возбудимости и уравновешенности, силы и подвижности. Общее состояние здоровья.</a:t>
            </a:r>
          </a:p>
        </p:txBody>
      </p:sp>
    </p:spTree>
    <p:extLst>
      <p:ext uri="{BB962C8B-B14F-4D97-AF65-F5344CB8AC3E}">
        <p14:creationId xmlns:p14="http://schemas.microsoft.com/office/powerpoint/2010/main" val="1949194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189" y="309093"/>
            <a:ext cx="1085726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Интеллектуальная готовность.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содержание интеллектуальной готовности включают не только словарный запас, кругозор, специальные умения, но и уровень развития познавательных процессов, их ориентированность на зону ближайшего развития, высшие формы наглядно-образного мышления; умение выделять учебную задачу, превращать ее в самостоятельную цель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053213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1825" y="283335"/>
            <a:ext cx="1092501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Личностная и социально-психологическая готовность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Под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личностной и социально-психологической готовностью понимают сформированность новой социальной позиции («внутренняя позиция школьника»); формирование группы нравственных качеств, необходимых для учения; формирование произвольности поведения, качеств общения со сверстниками и взрослыми.</a:t>
            </a:r>
          </a:p>
        </p:txBody>
      </p:sp>
    </p:spTree>
    <p:extLst>
      <p:ext uri="{BB962C8B-B14F-4D97-AF65-F5344CB8AC3E}">
        <p14:creationId xmlns:p14="http://schemas.microsoft.com/office/powerpoint/2010/main" val="2262258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8793" y="270456"/>
            <a:ext cx="1086976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Эмоционально-волевая готовность.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3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3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Эмоционально-волевую 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готовность считают сформированной, если ребенок умеет ставить цель, принимать решение, намечать план действия, прилагать усилия к его реализации, преодолевать препятствия. У него формируется произвольность психических процессов.</a:t>
            </a:r>
            <a:endParaRPr lang="ru-RU" sz="36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870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40158" y="193184"/>
            <a:ext cx="10637949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Критерии подготовленности ребенка к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школе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нормальное физическое развитие и координация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движений 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— достаточно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развитая мускулатура, точность движений, готовность руки к выполнению мелких, точных и разнообразных движений, согласованность движения руки и глаза, умение владеть ручкой, карандашом, кисточкой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желание учиться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— наличие мотивов учения, отношение к нему как к очень важному, значимому делу, стремление к приобретению знаний, интерес к определенным учебным занятиям;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управление своим поведением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— произвольность внешнего двигательного поведения, обеспечивающую возможность выдерживать школьный режим, организовывать себя на уроке;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владение приемами умственной деятельности 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— предполагает определенный уровень развития познавательных процессов ребенка. Это дифференциация восприятия, позволяющего наблюдать предметы и явления, выделять в них те или иные свойства и стороны, владение логическими операциями, способами осмысленного запоминания материала;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проявление самостоятельности 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— стремление искать способы решения и объяснения всего нового и удивительного, побуждение применять разные пути, давать различные варианты решений, обходиться в практической деятельности без посторонней помощи;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отношение к товарищам и взрослым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— умение работать в коллективе, считаться с интересами и желаниями товарищей, владеть навыками общения со сверстниками и взрослыми;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отношение к труду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— предполагает сформированность у детей желания и привычки трудиться для себя и других, осознания ответственности и важности выполняемого поручения;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умение ориентироваться в пространстве и тетради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— связан с ориентировкой в пространстве и времени, знанием единиц измерения, наличием чувственного опыта, глазомера.</a:t>
            </a:r>
          </a:p>
        </p:txBody>
      </p:sp>
    </p:spTree>
    <p:extLst>
      <p:ext uri="{BB962C8B-B14F-4D97-AF65-F5344CB8AC3E}">
        <p14:creationId xmlns:p14="http://schemas.microsoft.com/office/powerpoint/2010/main" val="3016909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5763" y="117693"/>
            <a:ext cx="11040555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6-7 лет ребенок должен уметь:</a:t>
            </a: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ВНИМАНИЕ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выполнять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задание, не отвлекаясь, около 15 минут; находить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5-6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отличий между предметами; удерживать в поле зрения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8-10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предметов; выполнять самостоятельно быстро и правильно задание по предложенному образцу; копировать в точности узор или движение.</a:t>
            </a: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ПАМЯТЬ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запоминать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8-10 картинок; рассказывать по памяти литературные произведения, стихи, содержание картины; повторять в точности текст, состоящий из 3-4 предложений.</a:t>
            </a: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МЫШЛЕНИЕ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определять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последовательность событий, складывать разрезную картинку из 9-10 частей; находить и объяснять несоответствия на рисунках; находить и объяснять отличия между предметами и явлениями, находить среди предложенных предметов лишний, объяснять свой выбор.</a:t>
            </a: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МАТЕМАТИКА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называть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числа в прямом и обратном порядке; соотносить цифру и число предметов; составлять и решать задачи в одно действие на сложение и вычитание; пользоваться арифметическими знаками действий; измерять длину предметов с помощью условной меры; ориентироваться на листе бумаги; определять время по часам.</a:t>
            </a:r>
          </a:p>
        </p:txBody>
      </p:sp>
    </p:spTree>
    <p:extLst>
      <p:ext uri="{BB962C8B-B14F-4D97-AF65-F5344CB8AC3E}">
        <p14:creationId xmlns:p14="http://schemas.microsoft.com/office/powerpoint/2010/main" val="3436472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0158" y="0"/>
            <a:ext cx="1125184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РЕЧИ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правильно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произносить все звуки; определять место звука в слове; использовать в речи сложные предложения разных видов; составлять рассказы по сюжетной картине или по серии картинок, из личного опыта, не менее чем из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6-7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предложений; составлять предложения из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5-6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слов, разделять простые предложения на слова; делить слова на слоги.</a:t>
            </a: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РАЗВИТИЕ МЕЛКОЙ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МОТОРИКИ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свободно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владеть карандашом и кистью при разных приемах рисования; изображать в рисунке несколько предметов, объединяя их единым содержанием; штриховать или раскрашивать рисунки, не выходя за контуры; ориентироваться в тетради в клетку или в линию; передавать в рисунке точную форму предмета, пропорции, расположение частей.</a:t>
            </a: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ОЗНАКОМЛЕНИЕ С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ОКРУЖАЮЩИМ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называть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свое имя, фамилию и отчество, имя и отчество своих родителей; название своего родного города (села), столицы, Родины; последовательность времен года, частей суток, дней недели; называть весенние, летние, осенние, зимние месяцы; отличать хищных животных от травоядных, перелетных птиц от зимующих, садовые цветы от полевых, деревья от кустарников; называть все явления природы, название нашей планеты и спутника Земли.</a:t>
            </a:r>
          </a:p>
        </p:txBody>
      </p:sp>
    </p:spTree>
    <p:extLst>
      <p:ext uri="{BB962C8B-B14F-4D97-AF65-F5344CB8AC3E}">
        <p14:creationId xmlns:p14="http://schemas.microsoft.com/office/powerpoint/2010/main" val="1270566238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303</TotalTime>
  <Words>2547</Words>
  <Application>Microsoft Office PowerPoint</Application>
  <PresentationFormat>Широкоэкранный</PresentationFormat>
  <Paragraphs>148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Arial</vt:lpstr>
      <vt:lpstr>Franklin Gothic Book</vt:lpstr>
      <vt:lpstr>Crop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«Ребенок   на пороге  школы»</dc:title>
  <dc:creator>Evgeniya Chechulina</dc:creator>
  <cp:lastModifiedBy>Evgeniya Chechulina</cp:lastModifiedBy>
  <cp:revision>28</cp:revision>
  <dcterms:created xsi:type="dcterms:W3CDTF">2022-09-24T06:33:24Z</dcterms:created>
  <dcterms:modified xsi:type="dcterms:W3CDTF">2022-09-24T13:19:00Z</dcterms:modified>
</cp:coreProperties>
</file>