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8D42C75-5FD7-4C38-B797-73C80C956C89}">
          <p14:sldIdLst>
            <p14:sldId id="256"/>
          </p14:sldIdLst>
        </p14:section>
        <p14:section name="Раздел без заголовка" id="{4406E769-F1BB-4BC5-8237-AF1B7763BE1B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9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2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fif"/><Relationship Id="rId2" Type="http://schemas.openxmlformats.org/officeDocument/2006/relationships/image" Target="../media/image8.jpg"/><Relationship Id="rId1" Type="http://schemas.openxmlformats.org/officeDocument/2006/relationships/image" Target="../media/image7.jfif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fif"/><Relationship Id="rId2" Type="http://schemas.openxmlformats.org/officeDocument/2006/relationships/image" Target="../media/image8.jpg"/><Relationship Id="rId1" Type="http://schemas.openxmlformats.org/officeDocument/2006/relationships/image" Target="../media/image7.jf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0D55A2-9BF9-4112-AF8E-0283C5EAFB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F21978-53BC-446F-899B-F7DA494981AE}">
      <dgm:prSet phldrT="[Текст]"/>
      <dgm:spPr/>
      <dgm:t>
        <a:bodyPr/>
        <a:lstStyle/>
        <a:p>
          <a:r>
            <a:rPr lang="ru-RU" dirty="0"/>
            <a:t>Православие в переводе с греческого Ортодоксия (</a:t>
          </a:r>
          <a:r>
            <a:rPr lang="ru-RU" dirty="0" err="1"/>
            <a:t>Orthodoxia</a:t>
          </a:r>
          <a:r>
            <a:rPr lang="ru-RU" dirty="0"/>
            <a:t>). </a:t>
          </a:r>
        </a:p>
      </dgm:t>
    </dgm:pt>
    <dgm:pt modelId="{65EA401A-D5A3-4BE7-B751-63F50D6A8643}" type="parTrans" cxnId="{7372EA8A-739F-4811-ABF1-5DE84A9BBD9C}">
      <dgm:prSet/>
      <dgm:spPr/>
      <dgm:t>
        <a:bodyPr/>
        <a:lstStyle/>
        <a:p>
          <a:endParaRPr lang="ru-RU"/>
        </a:p>
      </dgm:t>
    </dgm:pt>
    <dgm:pt modelId="{1040F083-48B1-48A3-A7D9-6B3DC7E7FE8B}" type="sibTrans" cxnId="{7372EA8A-739F-4811-ABF1-5DE84A9BBD9C}">
      <dgm:prSet/>
      <dgm:spPr/>
      <dgm:t>
        <a:bodyPr/>
        <a:lstStyle/>
        <a:p>
          <a:endParaRPr lang="ru-RU"/>
        </a:p>
      </dgm:t>
    </dgm:pt>
    <dgm:pt modelId="{A25CFE9A-D583-4DE3-81D1-A9DC8F31E569}">
      <dgm:prSet phldrT="[Текст]"/>
      <dgm:spPr/>
      <dgm:t>
        <a:bodyPr/>
        <a:lstStyle/>
        <a:p>
          <a:r>
            <a:rPr lang="ru-RU" b="1" dirty="0">
              <a:solidFill>
                <a:schemeClr val="bg2">
                  <a:lumMod val="75000"/>
                </a:schemeClr>
              </a:solidFill>
            </a:rPr>
            <a:t>Первая часть «орто» означает – «прямой», «правильный»</a:t>
          </a:r>
        </a:p>
      </dgm:t>
    </dgm:pt>
    <dgm:pt modelId="{E40F18BD-6754-4C69-B87B-5A8FD4F9F703}" type="parTrans" cxnId="{466031E3-A782-4330-86C9-765C9BA18D51}">
      <dgm:prSet/>
      <dgm:spPr/>
      <dgm:t>
        <a:bodyPr/>
        <a:lstStyle/>
        <a:p>
          <a:endParaRPr lang="ru-RU"/>
        </a:p>
      </dgm:t>
    </dgm:pt>
    <dgm:pt modelId="{87A1C29A-320D-42FA-9E14-D6693A9A0398}" type="sibTrans" cxnId="{466031E3-A782-4330-86C9-765C9BA18D51}">
      <dgm:prSet/>
      <dgm:spPr/>
      <dgm:t>
        <a:bodyPr/>
        <a:lstStyle/>
        <a:p>
          <a:endParaRPr lang="ru-RU"/>
        </a:p>
      </dgm:t>
    </dgm:pt>
    <dgm:pt modelId="{1B8EB3FE-BD12-4FF1-AEBA-3166F03706E6}">
      <dgm:prSet phldrT="[Текст]"/>
      <dgm:spPr/>
      <dgm:t>
        <a:bodyPr/>
        <a:lstStyle/>
        <a:p>
          <a:r>
            <a:rPr lang="ru-RU" dirty="0"/>
            <a:t>О славословии мы поговорим немного позже.</a:t>
          </a:r>
        </a:p>
      </dgm:t>
    </dgm:pt>
    <dgm:pt modelId="{DDF81AE1-45AB-475B-8572-3C837A6C2BF4}" type="parTrans" cxnId="{737C4C40-EFA3-46EE-90D6-D6E5CBAA10A9}">
      <dgm:prSet/>
      <dgm:spPr/>
      <dgm:t>
        <a:bodyPr/>
        <a:lstStyle/>
        <a:p>
          <a:endParaRPr lang="ru-RU"/>
        </a:p>
      </dgm:t>
    </dgm:pt>
    <dgm:pt modelId="{BB391D93-80B3-4F35-B89B-EB3FE1F11CFC}" type="sibTrans" cxnId="{737C4C40-EFA3-46EE-90D6-D6E5CBAA10A9}">
      <dgm:prSet/>
      <dgm:spPr/>
      <dgm:t>
        <a:bodyPr/>
        <a:lstStyle/>
        <a:p>
          <a:endParaRPr lang="ru-RU"/>
        </a:p>
      </dgm:t>
    </dgm:pt>
    <dgm:pt modelId="{28D48056-E189-4BC4-B278-4AC2D0383022}">
      <dgm:prSet phldrT="[Текст]"/>
      <dgm:spPr/>
      <dgm:t>
        <a:bodyPr/>
        <a:lstStyle/>
        <a:p>
          <a:r>
            <a:rPr lang="ru-RU" dirty="0"/>
            <a:t>Эти значения взаимно дополняют друг друга, потому что правильное мнение в религии предполагает правильное славословие Бога, и, как следствие, причастность к Его славе.</a:t>
          </a:r>
        </a:p>
      </dgm:t>
    </dgm:pt>
    <dgm:pt modelId="{6976A265-CFC2-4959-97D1-D394921C3AC4}" type="sibTrans" cxnId="{ACD51ABD-52D5-4C9F-8C34-17C8360C7F3F}">
      <dgm:prSet/>
      <dgm:spPr/>
      <dgm:t>
        <a:bodyPr/>
        <a:lstStyle/>
        <a:p>
          <a:endParaRPr lang="ru-RU"/>
        </a:p>
      </dgm:t>
    </dgm:pt>
    <dgm:pt modelId="{00DF2CCF-50AB-4D4C-923D-8C3706E648C1}" type="parTrans" cxnId="{ACD51ABD-52D5-4C9F-8C34-17C8360C7F3F}">
      <dgm:prSet/>
      <dgm:spPr/>
      <dgm:t>
        <a:bodyPr/>
        <a:lstStyle/>
        <a:p>
          <a:endParaRPr lang="ru-RU"/>
        </a:p>
      </dgm:t>
    </dgm:pt>
    <dgm:pt modelId="{FEF31CEE-F88A-4075-BB05-A91DB9B4C02D}">
      <dgm:prSet phldrT="[Текст]"/>
      <dgm:spPr/>
      <dgm:t>
        <a:bodyPr/>
        <a:lstStyle/>
        <a:p>
          <a:r>
            <a:rPr lang="ru-RU" b="1" dirty="0">
              <a:solidFill>
                <a:schemeClr val="bg2">
                  <a:lumMod val="75000"/>
                </a:schemeClr>
              </a:solidFill>
            </a:rPr>
            <a:t>Вторая «</a:t>
          </a:r>
          <a:r>
            <a:rPr lang="ru-RU" b="1" dirty="0" err="1">
              <a:solidFill>
                <a:schemeClr val="bg2">
                  <a:lumMod val="75000"/>
                </a:schemeClr>
              </a:solidFill>
            </a:rPr>
            <a:t>докса</a:t>
          </a:r>
          <a:r>
            <a:rPr lang="ru-RU" b="1" dirty="0">
              <a:solidFill>
                <a:schemeClr val="bg2">
                  <a:lumMod val="75000"/>
                </a:schemeClr>
              </a:solidFill>
            </a:rPr>
            <a:t>» переводится, как «знание», «суждение», «мнение», а также «слава», «сияние», «честь». </a:t>
          </a:r>
        </a:p>
      </dgm:t>
    </dgm:pt>
    <dgm:pt modelId="{47E825E7-C293-4B21-BB5A-9538CBACDB6A}" type="parTrans" cxnId="{DDC713EF-7096-4016-84B2-BABA6905DD73}">
      <dgm:prSet/>
      <dgm:spPr/>
      <dgm:t>
        <a:bodyPr/>
        <a:lstStyle/>
        <a:p>
          <a:endParaRPr lang="ru-RU"/>
        </a:p>
      </dgm:t>
    </dgm:pt>
    <dgm:pt modelId="{C2786210-FE62-4E47-B4A3-42EB3D5E77A0}" type="sibTrans" cxnId="{DDC713EF-7096-4016-84B2-BABA6905DD73}">
      <dgm:prSet/>
      <dgm:spPr/>
      <dgm:t>
        <a:bodyPr/>
        <a:lstStyle/>
        <a:p>
          <a:endParaRPr lang="ru-RU"/>
        </a:p>
      </dgm:t>
    </dgm:pt>
    <dgm:pt modelId="{A0B01D22-8D33-47A3-9F15-10BEA9CAE277}" type="pres">
      <dgm:prSet presAssocID="{CA0D55A2-9BF9-4112-AF8E-0283C5EAFB89}" presName="linear" presStyleCnt="0">
        <dgm:presLayoutVars>
          <dgm:animLvl val="lvl"/>
          <dgm:resizeHandles val="exact"/>
        </dgm:presLayoutVars>
      </dgm:prSet>
      <dgm:spPr/>
    </dgm:pt>
    <dgm:pt modelId="{BABE5E91-C195-42CF-A85B-82ED91567C3A}" type="pres">
      <dgm:prSet presAssocID="{D4F21978-53BC-446F-899B-F7DA494981A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724097A-3FA4-4D69-B216-D6E04EB01DC2}" type="pres">
      <dgm:prSet presAssocID="{D4F21978-53BC-446F-899B-F7DA494981AE}" presName="childText" presStyleLbl="revTx" presStyleIdx="0" presStyleCnt="2">
        <dgm:presLayoutVars>
          <dgm:bulletEnabled val="1"/>
        </dgm:presLayoutVars>
      </dgm:prSet>
      <dgm:spPr/>
    </dgm:pt>
    <dgm:pt modelId="{FD553D07-77CC-4F51-A73B-6DF466066BDD}" type="pres">
      <dgm:prSet presAssocID="{28D48056-E189-4BC4-B278-4AC2D0383022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EED3656F-C770-4BB2-91FC-54AA81A3D62E}" type="pres">
      <dgm:prSet presAssocID="{28D48056-E189-4BC4-B278-4AC2D0383022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AB10762F-DAE9-4482-A1DF-D3A557A6573D}" type="presOf" srcId="{FEF31CEE-F88A-4075-BB05-A91DB9B4C02D}" destId="{7724097A-3FA4-4D69-B216-D6E04EB01DC2}" srcOrd="0" destOrd="1" presId="urn:microsoft.com/office/officeart/2005/8/layout/vList2"/>
    <dgm:cxn modelId="{737C4C40-EFA3-46EE-90D6-D6E5CBAA10A9}" srcId="{28D48056-E189-4BC4-B278-4AC2D0383022}" destId="{1B8EB3FE-BD12-4FF1-AEBA-3166F03706E6}" srcOrd="0" destOrd="0" parTransId="{DDF81AE1-45AB-475B-8572-3C837A6C2BF4}" sibTransId="{BB391D93-80B3-4F35-B89B-EB3FE1F11CFC}"/>
    <dgm:cxn modelId="{9CA8115B-5D1B-47E6-90C0-BA245CA84307}" type="presOf" srcId="{D4F21978-53BC-446F-899B-F7DA494981AE}" destId="{BABE5E91-C195-42CF-A85B-82ED91567C3A}" srcOrd="0" destOrd="0" presId="urn:microsoft.com/office/officeart/2005/8/layout/vList2"/>
    <dgm:cxn modelId="{4C5E506B-654D-4D46-845B-FD9DC8A378AD}" type="presOf" srcId="{1B8EB3FE-BD12-4FF1-AEBA-3166F03706E6}" destId="{EED3656F-C770-4BB2-91FC-54AA81A3D62E}" srcOrd="0" destOrd="0" presId="urn:microsoft.com/office/officeart/2005/8/layout/vList2"/>
    <dgm:cxn modelId="{7372EA8A-739F-4811-ABF1-5DE84A9BBD9C}" srcId="{CA0D55A2-9BF9-4112-AF8E-0283C5EAFB89}" destId="{D4F21978-53BC-446F-899B-F7DA494981AE}" srcOrd="0" destOrd="0" parTransId="{65EA401A-D5A3-4BE7-B751-63F50D6A8643}" sibTransId="{1040F083-48B1-48A3-A7D9-6B3DC7E7FE8B}"/>
    <dgm:cxn modelId="{FAB862A5-F272-49A7-8000-EDD540FB47C2}" type="presOf" srcId="{28D48056-E189-4BC4-B278-4AC2D0383022}" destId="{FD553D07-77CC-4F51-A73B-6DF466066BDD}" srcOrd="0" destOrd="0" presId="urn:microsoft.com/office/officeart/2005/8/layout/vList2"/>
    <dgm:cxn modelId="{E7BCDFA7-4970-4685-9D82-FF572C69A933}" type="presOf" srcId="{CA0D55A2-9BF9-4112-AF8E-0283C5EAFB89}" destId="{A0B01D22-8D33-47A3-9F15-10BEA9CAE277}" srcOrd="0" destOrd="0" presId="urn:microsoft.com/office/officeart/2005/8/layout/vList2"/>
    <dgm:cxn modelId="{D2C7FCAC-BDBD-4EBE-9CA5-5206A9B6527C}" type="presOf" srcId="{A25CFE9A-D583-4DE3-81D1-A9DC8F31E569}" destId="{7724097A-3FA4-4D69-B216-D6E04EB01DC2}" srcOrd="0" destOrd="0" presId="urn:microsoft.com/office/officeart/2005/8/layout/vList2"/>
    <dgm:cxn modelId="{ACD51ABD-52D5-4C9F-8C34-17C8360C7F3F}" srcId="{CA0D55A2-9BF9-4112-AF8E-0283C5EAFB89}" destId="{28D48056-E189-4BC4-B278-4AC2D0383022}" srcOrd="1" destOrd="0" parTransId="{00DF2CCF-50AB-4D4C-923D-8C3706E648C1}" sibTransId="{6976A265-CFC2-4959-97D1-D394921C3AC4}"/>
    <dgm:cxn modelId="{466031E3-A782-4330-86C9-765C9BA18D51}" srcId="{D4F21978-53BC-446F-899B-F7DA494981AE}" destId="{A25CFE9A-D583-4DE3-81D1-A9DC8F31E569}" srcOrd="0" destOrd="0" parTransId="{E40F18BD-6754-4C69-B87B-5A8FD4F9F703}" sibTransId="{87A1C29A-320D-42FA-9E14-D6693A9A0398}"/>
    <dgm:cxn modelId="{DDC713EF-7096-4016-84B2-BABA6905DD73}" srcId="{D4F21978-53BC-446F-899B-F7DA494981AE}" destId="{FEF31CEE-F88A-4075-BB05-A91DB9B4C02D}" srcOrd="1" destOrd="0" parTransId="{47E825E7-C293-4B21-BB5A-9538CBACDB6A}" sibTransId="{C2786210-FE62-4E47-B4A3-42EB3D5E77A0}"/>
    <dgm:cxn modelId="{5DCA71F9-71BA-48B0-9DAD-EBC07F76A2BA}" type="presParOf" srcId="{A0B01D22-8D33-47A3-9F15-10BEA9CAE277}" destId="{BABE5E91-C195-42CF-A85B-82ED91567C3A}" srcOrd="0" destOrd="0" presId="urn:microsoft.com/office/officeart/2005/8/layout/vList2"/>
    <dgm:cxn modelId="{D092EFEC-AD39-4036-A50E-D6D1972B8E83}" type="presParOf" srcId="{A0B01D22-8D33-47A3-9F15-10BEA9CAE277}" destId="{7724097A-3FA4-4D69-B216-D6E04EB01DC2}" srcOrd="1" destOrd="0" presId="urn:microsoft.com/office/officeart/2005/8/layout/vList2"/>
    <dgm:cxn modelId="{E1FEF5C8-6A5E-4C5C-89D3-4C5368BEBC49}" type="presParOf" srcId="{A0B01D22-8D33-47A3-9F15-10BEA9CAE277}" destId="{FD553D07-77CC-4F51-A73B-6DF466066BDD}" srcOrd="2" destOrd="0" presId="urn:microsoft.com/office/officeart/2005/8/layout/vList2"/>
    <dgm:cxn modelId="{5CA05EFE-BF5E-4C86-B876-7D4A115AD562}" type="presParOf" srcId="{A0B01D22-8D33-47A3-9F15-10BEA9CAE277}" destId="{EED3656F-C770-4BB2-91FC-54AA81A3D62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C746D2-FAB4-453E-AD05-FEB1E64B0011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AF45AF-6967-4771-B740-BA5661D9B378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b="1" dirty="0">
              <a:solidFill>
                <a:schemeClr val="bg2">
                  <a:lumMod val="75000"/>
                </a:schemeClr>
              </a:solidFill>
            </a:rPr>
            <a:t>Просительные</a:t>
          </a:r>
        </a:p>
      </dgm:t>
    </dgm:pt>
    <dgm:pt modelId="{9476944F-2E9C-435D-A9E9-68DAA79BA360}" type="parTrans" cxnId="{E406CD48-0E27-4E2C-82DD-E7105359874F}">
      <dgm:prSet/>
      <dgm:spPr/>
      <dgm:t>
        <a:bodyPr/>
        <a:lstStyle/>
        <a:p>
          <a:endParaRPr lang="ru-RU"/>
        </a:p>
      </dgm:t>
    </dgm:pt>
    <dgm:pt modelId="{DF905F24-803C-4D52-B9A2-B59E3F9F52BB}" type="sibTrans" cxnId="{E406CD48-0E27-4E2C-82DD-E7105359874F}">
      <dgm:prSet/>
      <dgm:spPr/>
      <dgm:t>
        <a:bodyPr/>
        <a:lstStyle/>
        <a:p>
          <a:endParaRPr lang="ru-RU"/>
        </a:p>
      </dgm:t>
    </dgm:pt>
    <dgm:pt modelId="{01351DD4-9749-41F8-B983-DA5B7CACD97E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b="1" i="1" dirty="0">
              <a:solidFill>
                <a:schemeClr val="bg2">
                  <a:lumMod val="75000"/>
                </a:schemeClr>
              </a:solidFill>
            </a:rPr>
            <a:t>О здоровье близких</a:t>
          </a:r>
        </a:p>
      </dgm:t>
    </dgm:pt>
    <dgm:pt modelId="{C7C7DAE4-2E30-4DB4-82C7-867A9AF4C525}" type="parTrans" cxnId="{570CB132-DB86-4ACB-88D2-1263C1399206}">
      <dgm:prSet/>
      <dgm:spPr/>
      <dgm:t>
        <a:bodyPr/>
        <a:lstStyle/>
        <a:p>
          <a:endParaRPr lang="ru-RU"/>
        </a:p>
      </dgm:t>
    </dgm:pt>
    <dgm:pt modelId="{98C8FF45-DAAC-4A6C-BF04-23C6A93099C0}" type="sibTrans" cxnId="{570CB132-DB86-4ACB-88D2-1263C1399206}">
      <dgm:prSet/>
      <dgm:spPr/>
      <dgm:t>
        <a:bodyPr/>
        <a:lstStyle/>
        <a:p>
          <a:endParaRPr lang="ru-RU"/>
        </a:p>
      </dgm:t>
    </dgm:pt>
    <dgm:pt modelId="{A06E6F94-06D2-497A-8BAB-D412520C9175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b="1" i="1" dirty="0">
              <a:solidFill>
                <a:schemeClr val="bg2">
                  <a:lumMod val="75000"/>
                </a:schemeClr>
              </a:solidFill>
            </a:rPr>
            <a:t>О благополучии</a:t>
          </a:r>
        </a:p>
      </dgm:t>
    </dgm:pt>
    <dgm:pt modelId="{C6616AC2-5911-4FF5-8FF5-779D7B4A2CF8}" type="parTrans" cxnId="{676C2F6B-25DF-41EA-9A64-A8AA53E3EFF4}">
      <dgm:prSet/>
      <dgm:spPr/>
      <dgm:t>
        <a:bodyPr/>
        <a:lstStyle/>
        <a:p>
          <a:endParaRPr lang="ru-RU"/>
        </a:p>
      </dgm:t>
    </dgm:pt>
    <dgm:pt modelId="{7C2EF19A-0E78-4341-8A68-E74C94490239}" type="sibTrans" cxnId="{676C2F6B-25DF-41EA-9A64-A8AA53E3EFF4}">
      <dgm:prSet/>
      <dgm:spPr/>
      <dgm:t>
        <a:bodyPr/>
        <a:lstStyle/>
        <a:p>
          <a:endParaRPr lang="ru-RU"/>
        </a:p>
      </dgm:t>
    </dgm:pt>
    <dgm:pt modelId="{9C57CE20-AABC-45B6-AE03-E0A48FD10CEE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b="1" dirty="0">
              <a:solidFill>
                <a:schemeClr val="bg2">
                  <a:lumMod val="75000"/>
                </a:schemeClr>
              </a:solidFill>
            </a:rPr>
            <a:t>Благодарственные</a:t>
          </a:r>
        </a:p>
      </dgm:t>
    </dgm:pt>
    <dgm:pt modelId="{4CA16C66-0D80-46BC-90E2-20787833F790}" type="parTrans" cxnId="{2C7E5B51-4FEB-4025-82B3-7B62178B9943}">
      <dgm:prSet/>
      <dgm:spPr/>
      <dgm:t>
        <a:bodyPr/>
        <a:lstStyle/>
        <a:p>
          <a:endParaRPr lang="ru-RU"/>
        </a:p>
      </dgm:t>
    </dgm:pt>
    <dgm:pt modelId="{A37DEA4A-F469-425C-A704-F21C3FA82709}" type="sibTrans" cxnId="{2C7E5B51-4FEB-4025-82B3-7B62178B9943}">
      <dgm:prSet/>
      <dgm:spPr/>
      <dgm:t>
        <a:bodyPr/>
        <a:lstStyle/>
        <a:p>
          <a:endParaRPr lang="ru-RU"/>
        </a:p>
      </dgm:t>
    </dgm:pt>
    <dgm:pt modelId="{5A8852CF-ABDB-47C7-9DD5-6D83E56D2432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b="1" dirty="0">
              <a:solidFill>
                <a:schemeClr val="bg2">
                  <a:lumMod val="75000"/>
                </a:schemeClr>
              </a:solidFill>
            </a:rPr>
            <a:t>. Это редкая молитва, ведь человек чаще просит, чем благодарит. И даже, получив желаемое, может и не вспомнить кому, он обязан и не поблагодарить. </a:t>
          </a:r>
        </a:p>
      </dgm:t>
    </dgm:pt>
    <dgm:pt modelId="{C2368E51-07CC-4E6E-83CD-654E4B46147C}" type="parTrans" cxnId="{0DAE78B5-3A71-4DC3-8854-20E833BAF4CF}">
      <dgm:prSet/>
      <dgm:spPr/>
      <dgm:t>
        <a:bodyPr/>
        <a:lstStyle/>
        <a:p>
          <a:endParaRPr lang="ru-RU"/>
        </a:p>
      </dgm:t>
    </dgm:pt>
    <dgm:pt modelId="{3AF5EEEC-EB82-4BE5-B745-D9E29A559562}" type="sibTrans" cxnId="{0DAE78B5-3A71-4DC3-8854-20E833BAF4CF}">
      <dgm:prSet/>
      <dgm:spPr/>
      <dgm:t>
        <a:bodyPr/>
        <a:lstStyle/>
        <a:p>
          <a:endParaRPr lang="ru-RU"/>
        </a:p>
      </dgm:t>
    </dgm:pt>
    <dgm:pt modelId="{A180D498-BE76-48A2-A977-5CFF0614B6AD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b="1" dirty="0">
              <a:solidFill>
                <a:schemeClr val="bg2">
                  <a:lumMod val="75000"/>
                </a:schemeClr>
              </a:solidFill>
            </a:rPr>
            <a:t>Славословие</a:t>
          </a:r>
        </a:p>
      </dgm:t>
    </dgm:pt>
    <dgm:pt modelId="{E7DE2A36-8596-4E88-A2B0-3D904A99DAF6}" type="parTrans" cxnId="{AB515C5B-27FA-45B8-B132-4A23F1ADE141}">
      <dgm:prSet/>
      <dgm:spPr/>
      <dgm:t>
        <a:bodyPr/>
        <a:lstStyle/>
        <a:p>
          <a:endParaRPr lang="ru-RU"/>
        </a:p>
      </dgm:t>
    </dgm:pt>
    <dgm:pt modelId="{666706F8-925A-4415-A9DD-D5B334365211}" type="sibTrans" cxnId="{AB515C5B-27FA-45B8-B132-4A23F1ADE141}">
      <dgm:prSet/>
      <dgm:spPr/>
      <dgm:t>
        <a:bodyPr/>
        <a:lstStyle/>
        <a:p>
          <a:endParaRPr lang="ru-RU"/>
        </a:p>
      </dgm:t>
    </dgm:pt>
    <dgm:pt modelId="{D6B981C9-3CE8-4CE3-9BEF-2F554F65FF8E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b="1" i="1" dirty="0">
              <a:solidFill>
                <a:schemeClr val="bg2">
                  <a:lumMod val="75000"/>
                </a:schemeClr>
              </a:solidFill>
            </a:rPr>
            <a:t>О прибавлении ума и др.</a:t>
          </a:r>
        </a:p>
      </dgm:t>
    </dgm:pt>
    <dgm:pt modelId="{8BB27E2B-66CA-4CF1-A57B-35818F5ADEE0}" type="parTrans" cxnId="{6D5A241F-88EF-4952-BFFB-BBFE8C967E1B}">
      <dgm:prSet/>
      <dgm:spPr/>
      <dgm:t>
        <a:bodyPr/>
        <a:lstStyle/>
        <a:p>
          <a:endParaRPr lang="ru-RU"/>
        </a:p>
      </dgm:t>
    </dgm:pt>
    <dgm:pt modelId="{17A10818-D71F-43BD-B050-523A3A4A4289}" type="sibTrans" cxnId="{6D5A241F-88EF-4952-BFFB-BBFE8C967E1B}">
      <dgm:prSet/>
      <dgm:spPr/>
      <dgm:t>
        <a:bodyPr/>
        <a:lstStyle/>
        <a:p>
          <a:endParaRPr lang="ru-RU"/>
        </a:p>
      </dgm:t>
    </dgm:pt>
    <dgm:pt modelId="{C2E55CD6-2901-4F85-8022-252F9AB3B053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b="1" dirty="0">
              <a:solidFill>
                <a:schemeClr val="bg2">
                  <a:lumMod val="75000"/>
                </a:schemeClr>
              </a:solidFill>
            </a:rPr>
            <a:t>. Это самая высокая молитва. В такой молитве человек переживает радость от общения с Богом. В православных храмах часто поют: «Аллилуйя!» (Слава Богу!)</a:t>
          </a:r>
        </a:p>
      </dgm:t>
    </dgm:pt>
    <dgm:pt modelId="{0AF615A5-F812-404C-AF50-DF490561C99C}" type="sibTrans" cxnId="{5218F3E6-5E4E-44C6-A9C6-27CB896B2EC2}">
      <dgm:prSet/>
      <dgm:spPr/>
      <dgm:t>
        <a:bodyPr/>
        <a:lstStyle/>
        <a:p>
          <a:endParaRPr lang="ru-RU"/>
        </a:p>
      </dgm:t>
    </dgm:pt>
    <dgm:pt modelId="{E2277E16-4977-4E25-A394-CAA04D593104}" type="parTrans" cxnId="{5218F3E6-5E4E-44C6-A9C6-27CB896B2EC2}">
      <dgm:prSet/>
      <dgm:spPr/>
      <dgm:t>
        <a:bodyPr/>
        <a:lstStyle/>
        <a:p>
          <a:endParaRPr lang="ru-RU"/>
        </a:p>
      </dgm:t>
    </dgm:pt>
    <dgm:pt modelId="{542AFFE3-C183-43BA-A454-9F4907852712}" type="pres">
      <dgm:prSet presAssocID="{7AC746D2-FAB4-453E-AD05-FEB1E64B0011}" presName="linear" presStyleCnt="0">
        <dgm:presLayoutVars>
          <dgm:dir/>
          <dgm:resizeHandles val="exact"/>
        </dgm:presLayoutVars>
      </dgm:prSet>
      <dgm:spPr/>
    </dgm:pt>
    <dgm:pt modelId="{9113C3F8-CE97-4DAC-B9A0-E4D9303DD745}" type="pres">
      <dgm:prSet presAssocID="{7AAF45AF-6967-4771-B740-BA5661D9B378}" presName="comp" presStyleCnt="0"/>
      <dgm:spPr/>
    </dgm:pt>
    <dgm:pt modelId="{A95C9B72-7B76-4261-9EF7-82057E8475E4}" type="pres">
      <dgm:prSet presAssocID="{7AAF45AF-6967-4771-B740-BA5661D9B378}" presName="box" presStyleLbl="node1" presStyleIdx="0" presStyleCnt="3"/>
      <dgm:spPr/>
    </dgm:pt>
    <dgm:pt modelId="{8275B728-F752-428F-A52A-02257DAB66CF}" type="pres">
      <dgm:prSet presAssocID="{7AAF45AF-6967-4771-B740-BA5661D9B378}" presName="img" presStyleLbl="fgImgPlace1" presStyleIdx="0" presStyleCnt="3" custScaleY="104230" custLinFactNeighborX="-1788" custLinFactNeighborY="122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2000" b="-12000"/>
          </a:stretch>
        </a:blipFill>
      </dgm:spPr>
    </dgm:pt>
    <dgm:pt modelId="{2FD40C64-3559-461B-B1E6-573B5EDA8C87}" type="pres">
      <dgm:prSet presAssocID="{7AAF45AF-6967-4771-B740-BA5661D9B378}" presName="text" presStyleLbl="node1" presStyleIdx="0" presStyleCnt="3">
        <dgm:presLayoutVars>
          <dgm:bulletEnabled val="1"/>
        </dgm:presLayoutVars>
      </dgm:prSet>
      <dgm:spPr/>
    </dgm:pt>
    <dgm:pt modelId="{E898FBA9-34D2-4FFE-833F-4ADD5D1C0856}" type="pres">
      <dgm:prSet presAssocID="{DF905F24-803C-4D52-B9A2-B59E3F9F52BB}" presName="spacer" presStyleCnt="0"/>
      <dgm:spPr/>
    </dgm:pt>
    <dgm:pt modelId="{17D59849-9A25-4B5B-B108-7615D93C6D81}" type="pres">
      <dgm:prSet presAssocID="{9C57CE20-AABC-45B6-AE03-E0A48FD10CEE}" presName="comp" presStyleCnt="0"/>
      <dgm:spPr/>
    </dgm:pt>
    <dgm:pt modelId="{4CA5B52D-5DBD-428C-B499-2C597581225B}" type="pres">
      <dgm:prSet presAssocID="{9C57CE20-AABC-45B6-AE03-E0A48FD10CEE}" presName="box" presStyleLbl="node1" presStyleIdx="1" presStyleCnt="3"/>
      <dgm:spPr/>
    </dgm:pt>
    <dgm:pt modelId="{69DDA314-305D-4413-B223-04D422A3A740}" type="pres">
      <dgm:prSet presAssocID="{9C57CE20-AABC-45B6-AE03-E0A48FD10CEE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F792398F-6BDE-44B5-97D2-CA50507517C1}" type="pres">
      <dgm:prSet presAssocID="{9C57CE20-AABC-45B6-AE03-E0A48FD10CEE}" presName="text" presStyleLbl="node1" presStyleIdx="1" presStyleCnt="3">
        <dgm:presLayoutVars>
          <dgm:bulletEnabled val="1"/>
        </dgm:presLayoutVars>
      </dgm:prSet>
      <dgm:spPr/>
    </dgm:pt>
    <dgm:pt modelId="{BE14BA98-93CD-4CBC-BB42-2EBF1A16095D}" type="pres">
      <dgm:prSet presAssocID="{A37DEA4A-F469-425C-A704-F21C3FA82709}" presName="spacer" presStyleCnt="0"/>
      <dgm:spPr/>
    </dgm:pt>
    <dgm:pt modelId="{97FB9FAF-25BD-481D-8F55-5EC1C3A7F9C4}" type="pres">
      <dgm:prSet presAssocID="{A180D498-BE76-48A2-A977-5CFF0614B6AD}" presName="comp" presStyleCnt="0"/>
      <dgm:spPr/>
    </dgm:pt>
    <dgm:pt modelId="{D7E7A50F-E6CE-4EE3-9783-F056B3F1E1CB}" type="pres">
      <dgm:prSet presAssocID="{A180D498-BE76-48A2-A977-5CFF0614B6AD}" presName="box" presStyleLbl="node1" presStyleIdx="2" presStyleCnt="3"/>
      <dgm:spPr/>
    </dgm:pt>
    <dgm:pt modelId="{1F51AF1A-9D50-44ED-BD64-8F13350559AF}" type="pres">
      <dgm:prSet presAssocID="{A180D498-BE76-48A2-A977-5CFF0614B6AD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BBB18D1E-ADBE-47AB-A6AD-C46C03D25A43}" type="pres">
      <dgm:prSet presAssocID="{A180D498-BE76-48A2-A977-5CFF0614B6AD}" presName="text" presStyleLbl="node1" presStyleIdx="2" presStyleCnt="3">
        <dgm:presLayoutVars>
          <dgm:bulletEnabled val="1"/>
        </dgm:presLayoutVars>
      </dgm:prSet>
      <dgm:spPr/>
    </dgm:pt>
  </dgm:ptLst>
  <dgm:cxnLst>
    <dgm:cxn modelId="{DDA07B0E-722D-4AA5-BA9A-1736B972E87E}" type="presOf" srcId="{5A8852CF-ABDB-47C7-9DD5-6D83E56D2432}" destId="{4CA5B52D-5DBD-428C-B499-2C597581225B}" srcOrd="0" destOrd="1" presId="urn:microsoft.com/office/officeart/2005/8/layout/vList4"/>
    <dgm:cxn modelId="{2717BA16-53A7-4687-844F-536C2F9BF574}" type="presOf" srcId="{01351DD4-9749-41F8-B983-DA5B7CACD97E}" destId="{2FD40C64-3559-461B-B1E6-573B5EDA8C87}" srcOrd="1" destOrd="1" presId="urn:microsoft.com/office/officeart/2005/8/layout/vList4"/>
    <dgm:cxn modelId="{6D5A241F-88EF-4952-BFFB-BBFE8C967E1B}" srcId="{7AAF45AF-6967-4771-B740-BA5661D9B378}" destId="{D6B981C9-3CE8-4CE3-9BEF-2F554F65FF8E}" srcOrd="2" destOrd="0" parTransId="{8BB27E2B-66CA-4CF1-A57B-35818F5ADEE0}" sibTransId="{17A10818-D71F-43BD-B050-523A3A4A4289}"/>
    <dgm:cxn modelId="{E0935223-CFAC-4B25-87B2-513DBC693948}" type="presOf" srcId="{A06E6F94-06D2-497A-8BAB-D412520C9175}" destId="{A95C9B72-7B76-4261-9EF7-82057E8475E4}" srcOrd="0" destOrd="2" presId="urn:microsoft.com/office/officeart/2005/8/layout/vList4"/>
    <dgm:cxn modelId="{D9E64024-9C86-480C-B997-2605B4FB275B}" type="presOf" srcId="{D6B981C9-3CE8-4CE3-9BEF-2F554F65FF8E}" destId="{A95C9B72-7B76-4261-9EF7-82057E8475E4}" srcOrd="0" destOrd="3" presId="urn:microsoft.com/office/officeart/2005/8/layout/vList4"/>
    <dgm:cxn modelId="{570CB132-DB86-4ACB-88D2-1263C1399206}" srcId="{7AAF45AF-6967-4771-B740-BA5661D9B378}" destId="{01351DD4-9749-41F8-B983-DA5B7CACD97E}" srcOrd="0" destOrd="0" parTransId="{C7C7DAE4-2E30-4DB4-82C7-867A9AF4C525}" sibTransId="{98C8FF45-DAAC-4A6C-BF04-23C6A93099C0}"/>
    <dgm:cxn modelId="{AB515C5B-27FA-45B8-B132-4A23F1ADE141}" srcId="{7AC746D2-FAB4-453E-AD05-FEB1E64B0011}" destId="{A180D498-BE76-48A2-A977-5CFF0614B6AD}" srcOrd="2" destOrd="0" parTransId="{E7DE2A36-8596-4E88-A2B0-3D904A99DAF6}" sibTransId="{666706F8-925A-4415-A9DD-D5B334365211}"/>
    <dgm:cxn modelId="{84D3A861-7ADF-4295-BE06-B1E900CAA46B}" type="presOf" srcId="{01351DD4-9749-41F8-B983-DA5B7CACD97E}" destId="{A95C9B72-7B76-4261-9EF7-82057E8475E4}" srcOrd="0" destOrd="1" presId="urn:microsoft.com/office/officeart/2005/8/layout/vList4"/>
    <dgm:cxn modelId="{E406CD48-0E27-4E2C-82DD-E7105359874F}" srcId="{7AC746D2-FAB4-453E-AD05-FEB1E64B0011}" destId="{7AAF45AF-6967-4771-B740-BA5661D9B378}" srcOrd="0" destOrd="0" parTransId="{9476944F-2E9C-435D-A9E9-68DAA79BA360}" sibTransId="{DF905F24-803C-4D52-B9A2-B59E3F9F52BB}"/>
    <dgm:cxn modelId="{676C2F6B-25DF-41EA-9A64-A8AA53E3EFF4}" srcId="{7AAF45AF-6967-4771-B740-BA5661D9B378}" destId="{A06E6F94-06D2-497A-8BAB-D412520C9175}" srcOrd="1" destOrd="0" parTransId="{C6616AC2-5911-4FF5-8FF5-779D7B4A2CF8}" sibTransId="{7C2EF19A-0E78-4341-8A68-E74C94490239}"/>
    <dgm:cxn modelId="{6329714B-1B9C-4657-A01B-48789057C195}" type="presOf" srcId="{5A8852CF-ABDB-47C7-9DD5-6D83E56D2432}" destId="{F792398F-6BDE-44B5-97D2-CA50507517C1}" srcOrd="1" destOrd="1" presId="urn:microsoft.com/office/officeart/2005/8/layout/vList4"/>
    <dgm:cxn modelId="{253F034C-677C-4E42-9F81-1CDD6143B55D}" type="presOf" srcId="{C2E55CD6-2901-4F85-8022-252F9AB3B053}" destId="{D7E7A50F-E6CE-4EE3-9783-F056B3F1E1CB}" srcOrd="0" destOrd="1" presId="urn:microsoft.com/office/officeart/2005/8/layout/vList4"/>
    <dgm:cxn modelId="{2C7E5B51-4FEB-4025-82B3-7B62178B9943}" srcId="{7AC746D2-FAB4-453E-AD05-FEB1E64B0011}" destId="{9C57CE20-AABC-45B6-AE03-E0A48FD10CEE}" srcOrd="1" destOrd="0" parTransId="{4CA16C66-0D80-46BC-90E2-20787833F790}" sibTransId="{A37DEA4A-F469-425C-A704-F21C3FA82709}"/>
    <dgm:cxn modelId="{94504771-B380-466D-8976-162F4605EC9B}" type="presOf" srcId="{C2E55CD6-2901-4F85-8022-252F9AB3B053}" destId="{BBB18D1E-ADBE-47AB-A6AD-C46C03D25A43}" srcOrd="1" destOrd="1" presId="urn:microsoft.com/office/officeart/2005/8/layout/vList4"/>
    <dgm:cxn modelId="{457FB356-7FD7-4840-9490-5352FD8948B5}" type="presOf" srcId="{7AAF45AF-6967-4771-B740-BA5661D9B378}" destId="{2FD40C64-3559-461B-B1E6-573B5EDA8C87}" srcOrd="1" destOrd="0" presId="urn:microsoft.com/office/officeart/2005/8/layout/vList4"/>
    <dgm:cxn modelId="{35656B8B-913E-45A7-8033-FD38DAE7CFCC}" type="presOf" srcId="{9C57CE20-AABC-45B6-AE03-E0A48FD10CEE}" destId="{4CA5B52D-5DBD-428C-B499-2C597581225B}" srcOrd="0" destOrd="0" presId="urn:microsoft.com/office/officeart/2005/8/layout/vList4"/>
    <dgm:cxn modelId="{1DF34B91-BB51-48D1-82C2-69BAA5D3F5EA}" type="presOf" srcId="{9C57CE20-AABC-45B6-AE03-E0A48FD10CEE}" destId="{F792398F-6BDE-44B5-97D2-CA50507517C1}" srcOrd="1" destOrd="0" presId="urn:microsoft.com/office/officeart/2005/8/layout/vList4"/>
    <dgm:cxn modelId="{1FA2C19A-C842-43DD-8217-F9E7E12BCA8D}" type="presOf" srcId="{A06E6F94-06D2-497A-8BAB-D412520C9175}" destId="{2FD40C64-3559-461B-B1E6-573B5EDA8C87}" srcOrd="1" destOrd="2" presId="urn:microsoft.com/office/officeart/2005/8/layout/vList4"/>
    <dgm:cxn modelId="{3169079C-09E5-4393-8CF1-586C05995D4E}" type="presOf" srcId="{7AC746D2-FAB4-453E-AD05-FEB1E64B0011}" destId="{542AFFE3-C183-43BA-A454-9F4907852712}" srcOrd="0" destOrd="0" presId="urn:microsoft.com/office/officeart/2005/8/layout/vList4"/>
    <dgm:cxn modelId="{E934839E-4BA8-41EA-B188-B325874261D8}" type="presOf" srcId="{7AAF45AF-6967-4771-B740-BA5661D9B378}" destId="{A95C9B72-7B76-4261-9EF7-82057E8475E4}" srcOrd="0" destOrd="0" presId="urn:microsoft.com/office/officeart/2005/8/layout/vList4"/>
    <dgm:cxn modelId="{0DAE78B5-3A71-4DC3-8854-20E833BAF4CF}" srcId="{9C57CE20-AABC-45B6-AE03-E0A48FD10CEE}" destId="{5A8852CF-ABDB-47C7-9DD5-6D83E56D2432}" srcOrd="0" destOrd="0" parTransId="{C2368E51-07CC-4E6E-83CD-654E4B46147C}" sibTransId="{3AF5EEEC-EB82-4BE5-B745-D9E29A559562}"/>
    <dgm:cxn modelId="{8C2739CD-D5FA-4525-AB0E-47E0D0334FFB}" type="presOf" srcId="{A180D498-BE76-48A2-A977-5CFF0614B6AD}" destId="{BBB18D1E-ADBE-47AB-A6AD-C46C03D25A43}" srcOrd="1" destOrd="0" presId="urn:microsoft.com/office/officeart/2005/8/layout/vList4"/>
    <dgm:cxn modelId="{99E14FE2-F89C-41CB-83A8-13ACBBF3ABF8}" type="presOf" srcId="{A180D498-BE76-48A2-A977-5CFF0614B6AD}" destId="{D7E7A50F-E6CE-4EE3-9783-F056B3F1E1CB}" srcOrd="0" destOrd="0" presId="urn:microsoft.com/office/officeart/2005/8/layout/vList4"/>
    <dgm:cxn modelId="{5218F3E6-5E4E-44C6-A9C6-27CB896B2EC2}" srcId="{A180D498-BE76-48A2-A977-5CFF0614B6AD}" destId="{C2E55CD6-2901-4F85-8022-252F9AB3B053}" srcOrd="0" destOrd="0" parTransId="{E2277E16-4977-4E25-A394-CAA04D593104}" sibTransId="{0AF615A5-F812-404C-AF50-DF490561C99C}"/>
    <dgm:cxn modelId="{B36B26EC-869B-4665-BD8F-B5D14D376FE6}" type="presOf" srcId="{D6B981C9-3CE8-4CE3-9BEF-2F554F65FF8E}" destId="{2FD40C64-3559-461B-B1E6-573B5EDA8C87}" srcOrd="1" destOrd="3" presId="urn:microsoft.com/office/officeart/2005/8/layout/vList4"/>
    <dgm:cxn modelId="{BDA254EA-000C-473E-82B3-9857F6C0859D}" type="presParOf" srcId="{542AFFE3-C183-43BA-A454-9F4907852712}" destId="{9113C3F8-CE97-4DAC-B9A0-E4D9303DD745}" srcOrd="0" destOrd="0" presId="urn:microsoft.com/office/officeart/2005/8/layout/vList4"/>
    <dgm:cxn modelId="{E9FD7F3B-7C73-417F-9C65-DF23C4ED5069}" type="presParOf" srcId="{9113C3F8-CE97-4DAC-B9A0-E4D9303DD745}" destId="{A95C9B72-7B76-4261-9EF7-82057E8475E4}" srcOrd="0" destOrd="0" presId="urn:microsoft.com/office/officeart/2005/8/layout/vList4"/>
    <dgm:cxn modelId="{9D9C6499-522A-40A7-9EC7-6BAB90CE3BBF}" type="presParOf" srcId="{9113C3F8-CE97-4DAC-B9A0-E4D9303DD745}" destId="{8275B728-F752-428F-A52A-02257DAB66CF}" srcOrd="1" destOrd="0" presId="urn:microsoft.com/office/officeart/2005/8/layout/vList4"/>
    <dgm:cxn modelId="{01D87CA5-C78F-4F79-9A28-F37AA9A57B64}" type="presParOf" srcId="{9113C3F8-CE97-4DAC-B9A0-E4D9303DD745}" destId="{2FD40C64-3559-461B-B1E6-573B5EDA8C87}" srcOrd="2" destOrd="0" presId="urn:microsoft.com/office/officeart/2005/8/layout/vList4"/>
    <dgm:cxn modelId="{5BADA846-A342-4665-A979-66646B3169FF}" type="presParOf" srcId="{542AFFE3-C183-43BA-A454-9F4907852712}" destId="{E898FBA9-34D2-4FFE-833F-4ADD5D1C0856}" srcOrd="1" destOrd="0" presId="urn:microsoft.com/office/officeart/2005/8/layout/vList4"/>
    <dgm:cxn modelId="{572C5E81-7F43-4E5F-A0A8-9745EE9CA479}" type="presParOf" srcId="{542AFFE3-C183-43BA-A454-9F4907852712}" destId="{17D59849-9A25-4B5B-B108-7615D93C6D81}" srcOrd="2" destOrd="0" presId="urn:microsoft.com/office/officeart/2005/8/layout/vList4"/>
    <dgm:cxn modelId="{D5EF6243-D755-4171-A5F8-629E6BA39EBD}" type="presParOf" srcId="{17D59849-9A25-4B5B-B108-7615D93C6D81}" destId="{4CA5B52D-5DBD-428C-B499-2C597581225B}" srcOrd="0" destOrd="0" presId="urn:microsoft.com/office/officeart/2005/8/layout/vList4"/>
    <dgm:cxn modelId="{2CC923B5-FF02-43C3-AB18-F5EF19826150}" type="presParOf" srcId="{17D59849-9A25-4B5B-B108-7615D93C6D81}" destId="{69DDA314-305D-4413-B223-04D422A3A740}" srcOrd="1" destOrd="0" presId="urn:microsoft.com/office/officeart/2005/8/layout/vList4"/>
    <dgm:cxn modelId="{EB39F511-8DFF-4CEE-9D55-A3113EAB301C}" type="presParOf" srcId="{17D59849-9A25-4B5B-B108-7615D93C6D81}" destId="{F792398F-6BDE-44B5-97D2-CA50507517C1}" srcOrd="2" destOrd="0" presId="urn:microsoft.com/office/officeart/2005/8/layout/vList4"/>
    <dgm:cxn modelId="{1E14D765-1170-4BA8-A703-54E353CE3DDB}" type="presParOf" srcId="{542AFFE3-C183-43BA-A454-9F4907852712}" destId="{BE14BA98-93CD-4CBC-BB42-2EBF1A16095D}" srcOrd="3" destOrd="0" presId="urn:microsoft.com/office/officeart/2005/8/layout/vList4"/>
    <dgm:cxn modelId="{00FDCEE5-997D-4330-B7C7-B41D61C995C9}" type="presParOf" srcId="{542AFFE3-C183-43BA-A454-9F4907852712}" destId="{97FB9FAF-25BD-481D-8F55-5EC1C3A7F9C4}" srcOrd="4" destOrd="0" presId="urn:microsoft.com/office/officeart/2005/8/layout/vList4"/>
    <dgm:cxn modelId="{CB48C7F1-F93A-4302-AB2D-0A579C34DCD3}" type="presParOf" srcId="{97FB9FAF-25BD-481D-8F55-5EC1C3A7F9C4}" destId="{D7E7A50F-E6CE-4EE3-9783-F056B3F1E1CB}" srcOrd="0" destOrd="0" presId="urn:microsoft.com/office/officeart/2005/8/layout/vList4"/>
    <dgm:cxn modelId="{44DB666D-73FB-493D-AAE5-06FDBDD22F30}" type="presParOf" srcId="{97FB9FAF-25BD-481D-8F55-5EC1C3A7F9C4}" destId="{1F51AF1A-9D50-44ED-BD64-8F13350559AF}" srcOrd="1" destOrd="0" presId="urn:microsoft.com/office/officeart/2005/8/layout/vList4"/>
    <dgm:cxn modelId="{E0BC85C3-3D90-42C9-8407-6D656EF902D4}" type="presParOf" srcId="{97FB9FAF-25BD-481D-8F55-5EC1C3A7F9C4}" destId="{BBB18D1E-ADBE-47AB-A6AD-C46C03D25A4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BE5E91-C195-42CF-A85B-82ED91567C3A}">
      <dsp:nvSpPr>
        <dsp:cNvPr id="0" name=""/>
        <dsp:cNvSpPr/>
      </dsp:nvSpPr>
      <dsp:spPr>
        <a:xfrm>
          <a:off x="0" y="139162"/>
          <a:ext cx="8534400" cy="11093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Православие в переводе с греческого Ортодоксия (</a:t>
          </a:r>
          <a:r>
            <a:rPr lang="ru-RU" sz="2000" kern="1200" dirty="0" err="1"/>
            <a:t>Orthodoxia</a:t>
          </a:r>
          <a:r>
            <a:rPr lang="ru-RU" sz="2000" kern="1200" dirty="0"/>
            <a:t>). </a:t>
          </a:r>
        </a:p>
      </dsp:txBody>
      <dsp:txXfrm>
        <a:off x="54152" y="193314"/>
        <a:ext cx="8426096" cy="1001002"/>
      </dsp:txXfrm>
    </dsp:sp>
    <dsp:sp modelId="{7724097A-3FA4-4D69-B216-D6E04EB01DC2}">
      <dsp:nvSpPr>
        <dsp:cNvPr id="0" name=""/>
        <dsp:cNvSpPr/>
      </dsp:nvSpPr>
      <dsp:spPr>
        <a:xfrm>
          <a:off x="0" y="1248468"/>
          <a:ext cx="8534400" cy="786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967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b="1" kern="1200" dirty="0">
              <a:solidFill>
                <a:schemeClr val="bg2">
                  <a:lumMod val="75000"/>
                </a:schemeClr>
              </a:solidFill>
            </a:rPr>
            <a:t>Первая часть «орто» означает – «прямой», «правильный»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b="1" kern="1200" dirty="0">
              <a:solidFill>
                <a:schemeClr val="bg2">
                  <a:lumMod val="75000"/>
                </a:schemeClr>
              </a:solidFill>
            </a:rPr>
            <a:t>Вторая «</a:t>
          </a:r>
          <a:r>
            <a:rPr lang="ru-RU" sz="1600" b="1" kern="1200" dirty="0" err="1">
              <a:solidFill>
                <a:schemeClr val="bg2">
                  <a:lumMod val="75000"/>
                </a:schemeClr>
              </a:solidFill>
            </a:rPr>
            <a:t>докса</a:t>
          </a:r>
          <a:r>
            <a:rPr lang="ru-RU" sz="1600" b="1" kern="1200" dirty="0">
              <a:solidFill>
                <a:schemeClr val="bg2">
                  <a:lumMod val="75000"/>
                </a:schemeClr>
              </a:solidFill>
            </a:rPr>
            <a:t>» переводится, как «знание», «суждение», «мнение», а также «слава», «сияние», «честь». </a:t>
          </a:r>
        </a:p>
      </dsp:txBody>
      <dsp:txXfrm>
        <a:off x="0" y="1248468"/>
        <a:ext cx="8534400" cy="786599"/>
      </dsp:txXfrm>
    </dsp:sp>
    <dsp:sp modelId="{FD553D07-77CC-4F51-A73B-6DF466066BDD}">
      <dsp:nvSpPr>
        <dsp:cNvPr id="0" name=""/>
        <dsp:cNvSpPr/>
      </dsp:nvSpPr>
      <dsp:spPr>
        <a:xfrm>
          <a:off x="0" y="2035068"/>
          <a:ext cx="8534400" cy="11093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Эти значения взаимно дополняют друг друга, потому что правильное мнение в религии предполагает правильное славословие Бога, и, как следствие, причастность к Его славе.</a:t>
          </a:r>
        </a:p>
      </dsp:txBody>
      <dsp:txXfrm>
        <a:off x="54152" y="2089220"/>
        <a:ext cx="8426096" cy="1001002"/>
      </dsp:txXfrm>
    </dsp:sp>
    <dsp:sp modelId="{EED3656F-C770-4BB2-91FC-54AA81A3D62E}">
      <dsp:nvSpPr>
        <dsp:cNvPr id="0" name=""/>
        <dsp:cNvSpPr/>
      </dsp:nvSpPr>
      <dsp:spPr>
        <a:xfrm>
          <a:off x="0" y="3144375"/>
          <a:ext cx="8534400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967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 dirty="0"/>
            <a:t>О славословии мы поговорим немного позже.</a:t>
          </a:r>
        </a:p>
      </dsp:txBody>
      <dsp:txXfrm>
        <a:off x="0" y="3144375"/>
        <a:ext cx="8534400" cy="3312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5C9B72-7B76-4261-9EF7-82057E8475E4}">
      <dsp:nvSpPr>
        <dsp:cNvPr id="0" name=""/>
        <dsp:cNvSpPr/>
      </dsp:nvSpPr>
      <dsp:spPr>
        <a:xfrm>
          <a:off x="0" y="0"/>
          <a:ext cx="8534400" cy="1331886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chemeClr val="bg2">
                  <a:lumMod val="75000"/>
                </a:schemeClr>
              </a:solidFill>
            </a:rPr>
            <a:t>Просительные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i="1" kern="1200" dirty="0">
              <a:solidFill>
                <a:schemeClr val="bg2">
                  <a:lumMod val="75000"/>
                </a:schemeClr>
              </a:solidFill>
            </a:rPr>
            <a:t>О здоровье близких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i="1" kern="1200" dirty="0">
              <a:solidFill>
                <a:schemeClr val="bg2">
                  <a:lumMod val="75000"/>
                </a:schemeClr>
              </a:solidFill>
            </a:rPr>
            <a:t>О благополучии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i="1" kern="1200" dirty="0">
              <a:solidFill>
                <a:schemeClr val="bg2">
                  <a:lumMod val="75000"/>
                </a:schemeClr>
              </a:solidFill>
            </a:rPr>
            <a:t>О прибавлении ума и др.</a:t>
          </a:r>
        </a:p>
      </dsp:txBody>
      <dsp:txXfrm>
        <a:off x="1840068" y="0"/>
        <a:ext cx="6694331" cy="1331886"/>
      </dsp:txXfrm>
    </dsp:sp>
    <dsp:sp modelId="{8275B728-F752-428F-A52A-02257DAB66CF}">
      <dsp:nvSpPr>
        <dsp:cNvPr id="0" name=""/>
        <dsp:cNvSpPr/>
      </dsp:nvSpPr>
      <dsp:spPr>
        <a:xfrm>
          <a:off x="102669" y="123726"/>
          <a:ext cx="1706880" cy="111058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2000" b="-12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A5B52D-5DBD-428C-B499-2C597581225B}">
      <dsp:nvSpPr>
        <dsp:cNvPr id="0" name=""/>
        <dsp:cNvSpPr/>
      </dsp:nvSpPr>
      <dsp:spPr>
        <a:xfrm>
          <a:off x="0" y="1465074"/>
          <a:ext cx="8534400" cy="1331886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chemeClr val="bg2">
                  <a:lumMod val="75000"/>
                </a:schemeClr>
              </a:solidFill>
            </a:rPr>
            <a:t>Благодарственные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chemeClr val="bg2">
                  <a:lumMod val="75000"/>
                </a:schemeClr>
              </a:solidFill>
            </a:rPr>
            <a:t>. Это редкая молитва, ведь человек чаще просит, чем благодарит. И даже, получив желаемое, может и не вспомнить кому, он обязан и не поблагодарить. </a:t>
          </a:r>
        </a:p>
      </dsp:txBody>
      <dsp:txXfrm>
        <a:off x="1840068" y="1465074"/>
        <a:ext cx="6694331" cy="1331886"/>
      </dsp:txXfrm>
    </dsp:sp>
    <dsp:sp modelId="{69DDA314-305D-4413-B223-04D422A3A740}">
      <dsp:nvSpPr>
        <dsp:cNvPr id="0" name=""/>
        <dsp:cNvSpPr/>
      </dsp:nvSpPr>
      <dsp:spPr>
        <a:xfrm>
          <a:off x="133188" y="1598263"/>
          <a:ext cx="1706880" cy="10655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E7A50F-E6CE-4EE3-9783-F056B3F1E1CB}">
      <dsp:nvSpPr>
        <dsp:cNvPr id="0" name=""/>
        <dsp:cNvSpPr/>
      </dsp:nvSpPr>
      <dsp:spPr>
        <a:xfrm>
          <a:off x="0" y="2930149"/>
          <a:ext cx="8534400" cy="1331886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chemeClr val="bg2">
                  <a:lumMod val="75000"/>
                </a:schemeClr>
              </a:solidFill>
            </a:rPr>
            <a:t>Славословие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chemeClr val="bg2">
                  <a:lumMod val="75000"/>
                </a:schemeClr>
              </a:solidFill>
            </a:rPr>
            <a:t>. Это самая высокая молитва. В такой молитве человек переживает радость от общения с Богом. В православных храмах часто поют: «Аллилуйя!» (Слава Богу!)</a:t>
          </a:r>
        </a:p>
      </dsp:txBody>
      <dsp:txXfrm>
        <a:off x="1840068" y="2930149"/>
        <a:ext cx="6694331" cy="1331886"/>
      </dsp:txXfrm>
    </dsp:sp>
    <dsp:sp modelId="{1F51AF1A-9D50-44ED-BD64-8F13350559AF}">
      <dsp:nvSpPr>
        <dsp:cNvPr id="0" name=""/>
        <dsp:cNvSpPr/>
      </dsp:nvSpPr>
      <dsp:spPr>
        <a:xfrm>
          <a:off x="133188" y="3063338"/>
          <a:ext cx="1706880" cy="10655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1176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493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121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87065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727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26659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627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758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115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927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419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828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87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7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61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726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74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F497DF7-FCE2-4C1E-A1BC-CFC49AFA7C8F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323A6F0-5290-46B3-8FBB-7EF15AA6A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1741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7" Type="http://schemas.openxmlformats.org/officeDocument/2006/relationships/image" Target="../media/image1.png"/><Relationship Id="rId2" Type="http://schemas.microsoft.com/office/2007/relationships/media" Target="../media/media13.m4a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1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pravlife.org/ru/content/kak-obyasnit-rebyonku-zachem-nuzhno-molitsya" TargetMode="External"/><Relationship Id="rId2" Type="http://schemas.openxmlformats.org/officeDocument/2006/relationships/hyperlink" Target="https://hram-triispo.ru/zhizn-prikhoda/semejnyj-klub/poleznye-materialy/1550-pouchitelnye-rasskazy-o-ver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4al0vecZ8-Y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audio" Target="../media/media3.m4a"/><Relationship Id="rId7" Type="http://schemas.openxmlformats.org/officeDocument/2006/relationships/diagramQuickStyle" Target="../diagrams/quickStyle1.xml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7A1F4A3-D691-119A-0506-6E4C58896A19}"/>
              </a:ext>
            </a:extLst>
          </p:cNvPr>
          <p:cNvSpPr txBox="1"/>
          <p:nvPr/>
        </p:nvSpPr>
        <p:spPr>
          <a:xfrm>
            <a:off x="1074822" y="2300437"/>
            <a:ext cx="8720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Православная молитва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EDDD4D-F926-1D1A-69E1-8CEB94643169}"/>
              </a:ext>
            </a:extLst>
          </p:cNvPr>
          <p:cNvSpPr txBox="1"/>
          <p:nvPr/>
        </p:nvSpPr>
        <p:spPr>
          <a:xfrm>
            <a:off x="1074822" y="1105300"/>
            <a:ext cx="8720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4.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C6441E-C007-49A5-3A6E-E65F9D5CDBC4}"/>
              </a:ext>
            </a:extLst>
          </p:cNvPr>
          <p:cNvSpPr txBox="1"/>
          <p:nvPr/>
        </p:nvSpPr>
        <p:spPr>
          <a:xfrm>
            <a:off x="7155402" y="5715057"/>
            <a:ext cx="46874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«Школа № 101 имени дважды Героя Советского Союза Кретова С.И»</a:t>
            </a:r>
            <a:endParaRPr lang="en-US" sz="1400" b="0" i="0" dirty="0">
              <a:solidFill>
                <a:schemeClr val="bg2">
                  <a:lumMod val="75000"/>
                </a:schemeClr>
              </a:solidFill>
              <a:effectLst/>
              <a:latin typeface="Arial Black" panose="020B0A04020102020204" pitchFamily="34" charset="0"/>
            </a:endParaRPr>
          </a:p>
          <a:p>
            <a:pPr algn="r"/>
            <a:r>
              <a:rPr lang="ru-RU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Учитель начальных классов </a:t>
            </a:r>
          </a:p>
          <a:p>
            <a:pPr algn="r"/>
            <a:r>
              <a:rPr lang="ru-RU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Бойко Юлия Игоревна</a:t>
            </a:r>
            <a:endParaRPr lang="ru-RU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9" name="Звук 8">
            <a:hlinkClick r:id="" action="ppaction://media"/>
            <a:extLst>
              <a:ext uri="{FF2B5EF4-FFF2-40B4-BE49-F238E27FC236}">
                <a16:creationId xmlns:a16="http://schemas.microsoft.com/office/drawing/2014/main" id="{7A7A03DA-E70C-C7F8-D8B3-6D2BEEAF1C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9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69"/>
    </mc:Choice>
    <mc:Fallback xmlns="">
      <p:transition spd="slow" advTm="10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3FA99F8-80D3-E68F-5874-7DDD8D03F23A}"/>
              </a:ext>
            </a:extLst>
          </p:cNvPr>
          <p:cNvSpPr txBox="1"/>
          <p:nvPr/>
        </p:nvSpPr>
        <p:spPr>
          <a:xfrm>
            <a:off x="2531444" y="298383"/>
            <a:ext cx="90381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Чем отличается просительная молитва от заклинания? </a:t>
            </a:r>
            <a:endParaRPr lang="ru-RU" sz="4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A59DC-1F1D-D7A6-0D3A-2D02644A56E3}"/>
              </a:ext>
            </a:extLst>
          </p:cNvPr>
          <p:cNvSpPr txBox="1"/>
          <p:nvPr/>
        </p:nvSpPr>
        <p:spPr>
          <a:xfrm>
            <a:off x="577514" y="2069431"/>
            <a:ext cx="112326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Тем, что в молитве человек не пытается навязать свое желание Богу. Одни из ключевых слов в таких молитвах – «Да будет воля Твоя». И это очень важно. В этих словах выражается любовь и вера к Отцу Небесному.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Любящий Небесный Отец">
            <a:extLst>
              <a:ext uri="{FF2B5EF4-FFF2-40B4-BE49-F238E27FC236}">
                <a16:creationId xmlns:a16="http://schemas.microsoft.com/office/drawing/2014/main" id="{2F5D4758-676E-42A4-CC26-17268707F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775" y="3533137"/>
            <a:ext cx="3970723" cy="297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10">
            <a:hlinkClick r:id="" action="ppaction://media"/>
            <a:extLst>
              <a:ext uri="{FF2B5EF4-FFF2-40B4-BE49-F238E27FC236}">
                <a16:creationId xmlns:a16="http://schemas.microsoft.com/office/drawing/2014/main" id="{EC65CEFB-A247-ABE1-F3FB-C6DA1CADE9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78610" y="37101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5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293"/>
    </mc:Choice>
    <mc:Fallback xmlns="">
      <p:transition spd="slow" advTm="292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2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2B892B1-2E10-EA4A-304D-8DF00473F914}"/>
              </a:ext>
            </a:extLst>
          </p:cNvPr>
          <p:cNvSpPr txBox="1"/>
          <p:nvPr/>
        </p:nvSpPr>
        <p:spPr>
          <a:xfrm>
            <a:off x="741145" y="442762"/>
            <a:ext cx="10789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вы просите, что-то у родителей, вы понимаете, что родитель может отказать, особенно, если вы просите что-то неполезное. И, любя родителей, вы понимаете, что их решение будет правильным для вас. Даже если вы не согласны, вы в глубине души, если вы действительно любите своих родителей, понимаете, что родители желают вам добра и любят вас.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Верующий человек, понимает, что если Бог не исполнит молитвы, то это будет на пользу. Поэтому так важна эта фраза – Да будет воля Твоя.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Молитва, праздники, семья. Чем похожи и отличаются догмы мусульманства,  христианства, дохристианской веры и кришнаитства | Вільне радіо">
            <a:extLst>
              <a:ext uri="{FF2B5EF4-FFF2-40B4-BE49-F238E27FC236}">
                <a16:creationId xmlns:a16="http://schemas.microsoft.com/office/drawing/2014/main" id="{5308553F-F620-73A9-A000-3C202B1C2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503" y="2761747"/>
            <a:ext cx="6096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11">
            <a:hlinkClick r:id="" action="ppaction://media"/>
            <a:extLst>
              <a:ext uri="{FF2B5EF4-FFF2-40B4-BE49-F238E27FC236}">
                <a16:creationId xmlns:a16="http://schemas.microsoft.com/office/drawing/2014/main" id="{B56DF172-F35D-93AD-C36D-0756D13AEF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87487" y="38666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90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303"/>
    </mc:Choice>
    <mc:Fallback xmlns="">
      <p:transition spd="slow" advTm="38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2354B89-414F-8E06-1D42-0115A5D49908}"/>
              </a:ext>
            </a:extLst>
          </p:cNvPr>
          <p:cNvSpPr txBox="1"/>
          <p:nvPr/>
        </p:nvSpPr>
        <p:spPr>
          <a:xfrm>
            <a:off x="1164657" y="587141"/>
            <a:ext cx="93557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Вы ведь любите поговорить с папой, мамой, друзьями?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Опять двойка?! - и это уничтожит весь интерес: как правильно отнестись к  плохим оценкам и мотивировать ребенка учиться">
            <a:extLst>
              <a:ext uri="{FF2B5EF4-FFF2-40B4-BE49-F238E27FC236}">
                <a16:creationId xmlns:a16="http://schemas.microsoft.com/office/drawing/2014/main" id="{74E39265-9D6C-1FE3-1B03-EF18B52A6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2" y="1745833"/>
            <a:ext cx="8524875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12">
            <a:hlinkClick r:id="" action="ppaction://media"/>
            <a:extLst>
              <a:ext uri="{FF2B5EF4-FFF2-40B4-BE49-F238E27FC236}">
                <a16:creationId xmlns:a16="http://schemas.microsoft.com/office/drawing/2014/main" id="{43DBE605-C6EB-43A6-8010-DC213A5B33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22542" y="5370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4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937"/>
    </mc:Choice>
    <mc:Fallback xmlns="">
      <p:transition spd="slow" advTm="259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08BDA2-6125-008F-5A2D-7D0F851820F8}"/>
              </a:ext>
            </a:extLst>
          </p:cNvPr>
          <p:cNvSpPr txBox="1"/>
          <p:nvPr/>
        </p:nvSpPr>
        <p:spPr>
          <a:xfrm>
            <a:off x="808522" y="558265"/>
            <a:ext cx="11223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Вот и с Небесным Отцом нужно иногда поговорить и подольше. Особенно, когда проснулся или вечером – перед сном. Они так и называются утренние и вечерние молитвы. Эти молитвы очень мудрые, добрые и прекрасные.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Рисунок на тему Утренняя молитва - 46 фото">
            <a:extLst>
              <a:ext uri="{FF2B5EF4-FFF2-40B4-BE49-F238E27FC236}">
                <a16:creationId xmlns:a16="http://schemas.microsoft.com/office/drawing/2014/main" id="{614FB817-B9EC-0927-6C99-71D54E967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512" y="2864172"/>
            <a:ext cx="2914851" cy="385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93811C-EF5C-571F-FB38-E8E866A66BA5}"/>
              </a:ext>
            </a:extLst>
          </p:cNvPr>
          <p:cNvSpPr txBox="1"/>
          <p:nvPr/>
        </p:nvSpPr>
        <p:spPr>
          <a:xfrm>
            <a:off x="1405289" y="2203253"/>
            <a:ext cx="2464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Утренняя молитва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2CA071-CBE0-D226-CD2D-9C73FE8C003F}"/>
              </a:ext>
            </a:extLst>
          </p:cNvPr>
          <p:cNvSpPr txBox="1"/>
          <p:nvPr/>
        </p:nvSpPr>
        <p:spPr>
          <a:xfrm>
            <a:off x="7477226" y="2252233"/>
            <a:ext cx="2464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Вечерняя молитва</a:t>
            </a:r>
          </a:p>
        </p:txBody>
      </p:sp>
      <p:pic>
        <p:nvPicPr>
          <p:cNvPr id="7172" name="Picture 4" descr="Детская молитва / Православие.Ru">
            <a:extLst>
              <a:ext uri="{FF2B5EF4-FFF2-40B4-BE49-F238E27FC236}">
                <a16:creationId xmlns:a16="http://schemas.microsoft.com/office/drawing/2014/main" id="{927F8060-14B6-3ECA-915E-AEB156DE5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940" y="2864172"/>
            <a:ext cx="5085548" cy="325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131">
            <a:hlinkClick r:id="" action="ppaction://media"/>
            <a:extLst>
              <a:ext uri="{FF2B5EF4-FFF2-40B4-BE49-F238E27FC236}">
                <a16:creationId xmlns:a16="http://schemas.microsoft.com/office/drawing/2014/main" id="{529A9BCB-B5EC-0CB9-2DF6-88EEDF802D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98224" y="56187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3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9"/>
    </mc:Choice>
    <mc:Fallback xmlns="">
      <p:transition spd="slow" advTm="15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7" objId="3"/>
        <p14:stopEvt time="1559" objId="3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E12D4DA-38E8-B624-B8BB-C1284FE61211}"/>
              </a:ext>
            </a:extLst>
          </p:cNvPr>
          <p:cNvSpPr txBox="1"/>
          <p:nvPr/>
        </p:nvSpPr>
        <p:spPr>
          <a:xfrm>
            <a:off x="808522" y="558265"/>
            <a:ext cx="112230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Как вы думаете, какая из этих молитв самая важная?</a:t>
            </a:r>
          </a:p>
          <a:p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0DCF87-6844-6221-B144-85A9F6DD76B1}"/>
              </a:ext>
            </a:extLst>
          </p:cNvPr>
          <p:cNvSpPr txBox="1"/>
          <p:nvPr/>
        </p:nvSpPr>
        <p:spPr>
          <a:xfrm>
            <a:off x="808521" y="1432559"/>
            <a:ext cx="11223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Её дал нам Сам Иисус Христос. Она называется «Отче наш». Она звучит так.</a:t>
            </a:r>
            <a:r>
              <a:rPr lang="ru-RU" sz="2800" dirty="0">
                <a:solidFill>
                  <a:srgbClr val="DC143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Молитва «Отче наш» | Первое Борисовское благочиние Борисовская епархия  Белорусская Православная Церковь">
            <a:extLst>
              <a:ext uri="{FF2B5EF4-FFF2-40B4-BE49-F238E27FC236}">
                <a16:creationId xmlns:a16="http://schemas.microsoft.com/office/drawing/2014/main" id="{56AA322C-D939-6116-3B2A-C4B242E05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241" y="2386666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285B2B-A9A9-B94A-0FA5-7BF6B7BC8A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8272" y="2491441"/>
            <a:ext cx="2581275" cy="407670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  <a:extLst>
              <a:ext uri="{FF2B5EF4-FFF2-40B4-BE49-F238E27FC236}">
                <a16:creationId xmlns:a16="http://schemas.microsoft.com/office/drawing/2014/main" id="{37B5ECB1-F273-86C9-1C5B-FC7B71F8D59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141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273"/>
    </mc:Choice>
    <mc:Fallback xmlns="">
      <p:transition spd="slow" advTm="43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FE2926-A23C-1F6C-05D4-B5D293DE32AD}"/>
              </a:ext>
            </a:extLst>
          </p:cNvPr>
          <p:cNvSpPr txBox="1"/>
          <p:nvPr/>
        </p:nvSpPr>
        <p:spPr>
          <a:xfrm>
            <a:off x="1944303" y="519764"/>
            <a:ext cx="9586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75000"/>
                  </a:schemeClr>
                </a:solidFill>
              </a:rPr>
              <a:t>Самостоятельная работа с учебником (стр. 14-15)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6987CD-4526-9A17-F268-3813CDEDA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08" y="1215140"/>
            <a:ext cx="3982253" cy="30155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B55E05D-6B97-3AF7-34A1-B56DD7065E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4873" y="1882650"/>
            <a:ext cx="3982253" cy="38859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EC22B28-EF91-91DD-75ED-FA1C5189C3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7938" y="3758227"/>
            <a:ext cx="3902142" cy="302789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2636A8F-5496-ACD3-43AD-489FCE8A75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94394" y="1042984"/>
            <a:ext cx="1492868" cy="251350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A7339C-6846-815A-3B7B-DF5912839D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4408" y="4278742"/>
            <a:ext cx="1860527" cy="2507377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D7DD39C-0728-158F-A488-0E0FEEAC3A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959223" y="55324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1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064"/>
    </mc:Choice>
    <mc:Fallback xmlns="">
      <p:transition spd="slow" advTm="1930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C605B-F95E-7BF5-3E96-C63B7BFF89B2}"/>
              </a:ext>
            </a:extLst>
          </p:cNvPr>
          <p:cNvSpPr txBox="1"/>
          <p:nvPr/>
        </p:nvSpPr>
        <p:spPr>
          <a:xfrm>
            <a:off x="240631" y="1607419"/>
            <a:ext cx="5855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Благодать – добрый дар от Бога человеку.</a:t>
            </a:r>
          </a:p>
        </p:txBody>
      </p:sp>
      <p:pic>
        <p:nvPicPr>
          <p:cNvPr id="9218" name="Picture 2" descr="Что значит Божья благодать? | Сокрытое Сокровище">
            <a:extLst>
              <a:ext uri="{FF2B5EF4-FFF2-40B4-BE49-F238E27FC236}">
                <a16:creationId xmlns:a16="http://schemas.microsoft.com/office/drawing/2014/main" id="{9153B028-5894-8255-D1FA-8A6556372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938" y="356136"/>
            <a:ext cx="4363451" cy="285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47C025-4FBC-AAF9-1BBD-C7CFB13DD1A5}"/>
              </a:ext>
            </a:extLst>
          </p:cNvPr>
          <p:cNvSpPr txBox="1"/>
          <p:nvPr/>
        </p:nvSpPr>
        <p:spPr>
          <a:xfrm>
            <a:off x="240631" y="4018127"/>
            <a:ext cx="5855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Святой – человек, который изменился под действием благодати, так, что его сердце излучает веру, надежду, любовь.</a:t>
            </a:r>
          </a:p>
        </p:txBody>
      </p:sp>
      <p:pic>
        <p:nvPicPr>
          <p:cNvPr id="9222" name="Picture 6" descr="самые почитаемые святые в православии">
            <a:extLst>
              <a:ext uri="{FF2B5EF4-FFF2-40B4-BE49-F238E27FC236}">
                <a16:creationId xmlns:a16="http://schemas.microsoft.com/office/drawing/2014/main" id="{CE7BD901-5186-1C40-B01F-250D2DFC5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938" y="3836192"/>
            <a:ext cx="4488579" cy="276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16">
            <a:hlinkClick r:id="" action="ppaction://media"/>
            <a:extLst>
              <a:ext uri="{FF2B5EF4-FFF2-40B4-BE49-F238E27FC236}">
                <a16:creationId xmlns:a16="http://schemas.microsoft.com/office/drawing/2014/main" id="{755CD1DE-3CB2-7242-6E96-A54C9275DD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89068" y="55718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70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236"/>
    </mc:Choice>
    <mc:Fallback xmlns="">
      <p:transition spd="slow" advTm="662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2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F5CE1EB-CBBE-00E1-99B2-AF6188356204}"/>
              </a:ext>
            </a:extLst>
          </p:cNvPr>
          <p:cNvSpPr txBox="1"/>
          <p:nvPr/>
        </p:nvSpPr>
        <p:spPr>
          <a:xfrm>
            <a:off x="1270535" y="336884"/>
            <a:ext cx="9923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/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Послушайте рассказ Бориса </a:t>
            </a:r>
            <a:r>
              <a:rPr lang="ru-RU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Ганаго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«Спаси, Господи!»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06B771-B7EE-69BB-8D84-96A96DE6E5EF}"/>
              </a:ext>
            </a:extLst>
          </p:cNvPr>
          <p:cNvSpPr txBox="1"/>
          <p:nvPr/>
        </p:nvSpPr>
        <p:spPr>
          <a:xfrm>
            <a:off x="1376413" y="860105"/>
            <a:ext cx="963488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Однажды зимой ребят, которые ловили рыбу, унесло на льдине в море. Когда стемнело, дома спохватились, что детей нет, и подняли шум. К поискам подключилась авиация. Но попробуй, найди в темноте. Летчик может прямо над ребятами пролететь и не заметить их. Вот если бы у них фонарик был или радиопередатчик. Сигналили бы: "SOS! Спасите наши души..."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и такой случай: заблудилась девушка-геолог. Кругом тайга. Куда идти — не знает.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Девушка была верующей и стала молиться святому Николаю Чудотворцу, зная, что он всем помогает. От всего сердца молилась. Вдруг видит — старичок идёт. Подходит к ней и спрашивает: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Куда ты, милая?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Она рассказала, что с ней случилось, и попросила показать дорогу к какому-нибудь селению.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Старичок объяснил, что вокруг селений нет.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А ты, — говорит, — поднимись на эту горку, увидишь домик. Там люди есть.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Девушка посмотрела на горку, обернулась, чтобы поблагодарить старца, а того уже нет, словно и не было.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горкой она на самом деле нашла избушку, в которой её ласково встретили, накормили и обогрели. Ей сказали, что старец был прав, — вокруг на триста километров нет никакого жилья. Что было бы с девушкой, если бы она не помолилась?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чем закончилась история с мальчиками? К сожалению, они не умели молиться, родители их не научили. Но у одного из них была верующая бабушка. Она всю ночь просила за них Божию Матерь, нашу Помощницу и Заступницу. Молилась она и Господу нашему Иисусу Христу, умоляла Его спасти ребят...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Наутро мальчишек обнаружили и сняли со льдины. Впрочем, такие истории происходят не только на море.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Вся наша жизнь подобна бушующему морю греха, способному поглотить всякую душу, если она не взывает к Богу: «Спаси, Господи!»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pic>
        <p:nvPicPr>
          <p:cNvPr id="2" name="Записанный звук17">
            <a:hlinkClick r:id="" action="ppaction://media"/>
            <a:extLst>
              <a:ext uri="{FF2B5EF4-FFF2-40B4-BE49-F238E27FC236}">
                <a16:creationId xmlns:a16="http://schemas.microsoft.com/office/drawing/2014/main" id="{27937A13-233B-AB7F-3184-BDB18F0C5D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1301" y="55034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5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253"/>
    </mc:Choice>
    <mc:Fallback xmlns="">
      <p:transition spd="slow" advTm="137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537A48-9CBE-6B32-6593-4B030829CDB7}"/>
              </a:ext>
            </a:extLst>
          </p:cNvPr>
          <p:cNvSpPr txBox="1"/>
          <p:nvPr/>
        </p:nvSpPr>
        <p:spPr>
          <a:xfrm>
            <a:off x="606392" y="2050181"/>
            <a:ext cx="8951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75000"/>
                  </a:schemeClr>
                </a:solidFill>
              </a:rPr>
              <a:t>Как вы поняли рассказ?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65B348-61B3-9A38-9B7A-76C55A380713}"/>
              </a:ext>
            </a:extLst>
          </p:cNvPr>
          <p:cNvSpPr txBox="1"/>
          <p:nvPr/>
        </p:nvSpPr>
        <p:spPr>
          <a:xfrm>
            <a:off x="606392" y="3167390"/>
            <a:ext cx="10289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75000"/>
                  </a:schemeClr>
                </a:solidFill>
              </a:rPr>
              <a:t>Что же такое молитва? И почему молитва важна?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95D4FB-B2BF-6E31-EBE5-6EB641C3E15C}"/>
              </a:ext>
            </a:extLst>
          </p:cNvPr>
          <p:cNvSpPr txBox="1"/>
          <p:nvPr/>
        </p:nvSpPr>
        <p:spPr>
          <a:xfrm>
            <a:off x="606391" y="4388626"/>
            <a:ext cx="10289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75000"/>
                  </a:schemeClr>
                </a:solidFill>
              </a:rPr>
              <a:t>Зачем человеку молиться и о чём молиться нельзя?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5ED1CB-AB49-DA03-745F-3D36E1A464B3}"/>
              </a:ext>
            </a:extLst>
          </p:cNvPr>
          <p:cNvSpPr txBox="1"/>
          <p:nvPr/>
        </p:nvSpPr>
        <p:spPr>
          <a:xfrm>
            <a:off x="606391" y="624038"/>
            <a:ext cx="10202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2">
                    <a:lumMod val="75000"/>
                  </a:schemeClr>
                </a:solidFill>
              </a:rPr>
              <a:t>Сделаем выводы, ответив на вопросы.</a:t>
            </a:r>
          </a:p>
        </p:txBody>
      </p:sp>
      <p:pic>
        <p:nvPicPr>
          <p:cNvPr id="2" name="Записанный звук18">
            <a:hlinkClick r:id="" action="ppaction://media"/>
            <a:extLst>
              <a:ext uri="{FF2B5EF4-FFF2-40B4-BE49-F238E27FC236}">
                <a16:creationId xmlns:a16="http://schemas.microsoft.com/office/drawing/2014/main" id="{B649A0A4-7E98-4848-1204-930F69B736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04370" y="4911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6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12"/>
    </mc:Choice>
    <mc:Fallback xmlns="">
      <p:transition spd="slow" advTm="19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CB97A7-5AC6-7914-821D-6D8928BFDC2C}"/>
              </a:ext>
            </a:extLst>
          </p:cNvPr>
          <p:cNvSpPr txBox="1"/>
          <p:nvPr/>
        </p:nvSpPr>
        <p:spPr>
          <a:xfrm>
            <a:off x="625642" y="606393"/>
            <a:ext cx="1030865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Sans"/>
              </a:rPr>
              <a:t>	Молитва может помочь в беде. Успокоить душу и помочь Богу услышать нашу просьбу. Ведь, если человек не хочет, чтобы ему помог Бог, Бог ничего не сможет сделать. Ведь Бог дал человеку свободу и против воли самого человека Бог действовать не будет.</a:t>
            </a:r>
          </a:p>
          <a:p>
            <a:r>
              <a:rPr lang="ru-RU" dirty="0">
                <a:solidFill>
                  <a:srgbClr val="000000"/>
                </a:solidFill>
                <a:latin typeface="Sans"/>
              </a:rPr>
              <a:t>	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Sans"/>
              </a:rPr>
              <a:t>	Самая краткая молитва: «Господи, помилуй!» Это молитва просит Бога помиловать нас, спасти.</a:t>
            </a:r>
          </a:p>
          <a:p>
            <a:r>
              <a:rPr lang="ru-RU" dirty="0">
                <a:solidFill>
                  <a:srgbClr val="000000"/>
                </a:solidFill>
                <a:latin typeface="Sans"/>
              </a:rPr>
              <a:t>Нельзя в молитве желать другим зла. Нельзя делать из молитвы – заклинание.</a:t>
            </a:r>
            <a:endParaRPr lang="ru-RU" b="0" i="0" dirty="0">
              <a:solidFill>
                <a:srgbClr val="000000"/>
              </a:solidFill>
              <a:effectLst/>
              <a:latin typeface="Sans"/>
            </a:endParaRPr>
          </a:p>
          <a:p>
            <a:endParaRPr lang="ru-RU" dirty="0">
              <a:solidFill>
                <a:srgbClr val="000000"/>
              </a:solidFill>
              <a:latin typeface="Sans"/>
            </a:endParaRP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Sans"/>
              </a:rPr>
              <a:t>	Мы существа, которые созданы для счастья и любви. Нас окружает всё прекрасное — солнце, луна, небо, дождь, цветы, прекрасные лица людей. Всё это нам дано для наслаждения. И молитва тоже — величайшее наслаждение, только не все это знают. Можно спросить у ребёнка: «Зачем ты ешь мороженое?» — «Потому что вкусно!» — ответит он. «Да, это вкусно. Это приносит тебе радость и удовольствие. Вот и молитва — тоже удовольствие: представь, ведь мы говорим с самим Богом — с Тем, Кто любит нас больше всего на свете. И Ему приятно это общение, потому что Он видит ответ на Свою любовь». Господь и общение с Ним — главная радость нашей жизни, и если человек не испытывает её — ему нужно найти свой путь к ней.</a:t>
            </a:r>
          </a:p>
          <a:p>
            <a:endParaRPr lang="ru-RU" dirty="0">
              <a:solidFill>
                <a:srgbClr val="000000"/>
              </a:solidFill>
              <a:latin typeface="Sans"/>
            </a:endParaRPr>
          </a:p>
          <a:p>
            <a:r>
              <a:rPr lang="ru-RU" dirty="0">
                <a:solidFill>
                  <a:srgbClr val="000000"/>
                </a:solidFill>
                <a:latin typeface="Sans"/>
              </a:rPr>
              <a:t>	</a:t>
            </a:r>
            <a:endParaRPr lang="ru-RU" dirty="0"/>
          </a:p>
        </p:txBody>
      </p:sp>
      <p:pic>
        <p:nvPicPr>
          <p:cNvPr id="2" name="Записанный звук19">
            <a:hlinkClick r:id="" action="ppaction://media"/>
            <a:extLst>
              <a:ext uri="{FF2B5EF4-FFF2-40B4-BE49-F238E27FC236}">
                <a16:creationId xmlns:a16="http://schemas.microsoft.com/office/drawing/2014/main" id="{6D9E434A-F9AD-98C3-7A29-26AF3BD24B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24699" y="51029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25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456"/>
    </mc:Choice>
    <mc:Fallback xmlns="">
      <p:transition spd="slow" advTm="1194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accent5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2DA60D5-2A01-AA81-5C20-98F3DB65E250}"/>
              </a:ext>
            </a:extLst>
          </p:cNvPr>
          <p:cNvSpPr txBox="1"/>
          <p:nvPr/>
        </p:nvSpPr>
        <p:spPr>
          <a:xfrm>
            <a:off x="684212" y="522617"/>
            <a:ext cx="111356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Ребята, а что означают слова: правосторонний, правильный, правдоподобный?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EE084-F60E-ED38-08D9-E63BFE134B49}"/>
              </a:ext>
            </a:extLst>
          </p:cNvPr>
          <p:cNvSpPr txBox="1"/>
          <p:nvPr/>
        </p:nvSpPr>
        <p:spPr>
          <a:xfrm>
            <a:off x="780465" y="3441032"/>
            <a:ext cx="4600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Правосторонний – находящийся с правой стороны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5F168A-4671-CF3A-4DF0-84F4C3BAB4B8}"/>
              </a:ext>
            </a:extLst>
          </p:cNvPr>
          <p:cNvSpPr txBox="1"/>
          <p:nvPr/>
        </p:nvSpPr>
        <p:spPr>
          <a:xfrm>
            <a:off x="6717647" y="3429000"/>
            <a:ext cx="4600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Правильный – не отступающий от правил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9A4271-EC04-D761-67E1-65B029A9FB32}"/>
              </a:ext>
            </a:extLst>
          </p:cNvPr>
          <p:cNvSpPr txBox="1"/>
          <p:nvPr/>
        </p:nvSpPr>
        <p:spPr>
          <a:xfrm>
            <a:off x="3795971" y="4455482"/>
            <a:ext cx="4600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Правдоподобный – похожий на правду</a:t>
            </a:r>
          </a:p>
        </p:txBody>
      </p:sp>
      <p:pic>
        <p:nvPicPr>
          <p:cNvPr id="10" name="Звук 9">
            <a:hlinkClick r:id="" action="ppaction://media"/>
            <a:extLst>
              <a:ext uri="{FF2B5EF4-FFF2-40B4-BE49-F238E27FC236}">
                <a16:creationId xmlns:a16="http://schemas.microsoft.com/office/drawing/2014/main" id="{0ED821C2-7912-BB4E-D5D7-B01477A3A15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414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00"/>
    </mc:Choice>
    <mc:Fallback xmlns="">
      <p:transition spd="slow" advTm="24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8F11C5-5B62-4B98-7EB4-EC70C31E781D}"/>
              </a:ext>
            </a:extLst>
          </p:cNvPr>
          <p:cNvSpPr txBox="1"/>
          <p:nvPr/>
        </p:nvSpPr>
        <p:spPr>
          <a:xfrm>
            <a:off x="2377440" y="346509"/>
            <a:ext cx="69975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на дом.</a:t>
            </a:r>
            <a:endParaRPr lang="ru-RU" sz="6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E85E09-73F2-6180-8D39-22AA5C85CEA8}"/>
              </a:ext>
            </a:extLst>
          </p:cNvPr>
          <p:cNvSpPr txBox="1"/>
          <p:nvPr/>
        </p:nvSpPr>
        <p:spPr>
          <a:xfrm>
            <a:off x="1049154" y="2183496"/>
            <a:ext cx="103086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Читать учебник стр.12-15.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Выпиши любую молитву в тетрадь. Объясни её.</a:t>
            </a:r>
            <a:endParaRPr lang="ru-RU" sz="2800" dirty="0"/>
          </a:p>
          <a:p>
            <a:endParaRPr lang="ru-RU" sz="2800" dirty="0"/>
          </a:p>
        </p:txBody>
      </p:sp>
      <p:pic>
        <p:nvPicPr>
          <p:cNvPr id="2" name="Записанный звук20">
            <a:hlinkClick r:id="" action="ppaction://media"/>
            <a:extLst>
              <a:ext uri="{FF2B5EF4-FFF2-40B4-BE49-F238E27FC236}">
                <a16:creationId xmlns:a16="http://schemas.microsoft.com/office/drawing/2014/main" id="{17678310-01B8-4735-7545-6140BD3703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18811" y="49441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6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56"/>
    </mc:Choice>
    <mc:Fallback xmlns="">
      <p:transition spd="slow" advTm="23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219344-A562-6943-B6D9-B27D0D1D2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4372" y="2167643"/>
            <a:ext cx="8534400" cy="1507067"/>
          </a:xfrm>
        </p:spPr>
        <p:txBody>
          <a:bodyPr>
            <a:norm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78776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4186616-3757-01A4-791E-A047FC852823}"/>
              </a:ext>
            </a:extLst>
          </p:cNvPr>
          <p:cNvSpPr txBox="1"/>
          <p:nvPr/>
        </p:nvSpPr>
        <p:spPr>
          <a:xfrm>
            <a:off x="710214" y="603682"/>
            <a:ext cx="69778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Используемая литература.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А.В. Кураев. «Основы православной культуры».</a:t>
            </a:r>
            <a:endParaRPr lang="ru-RU" sz="18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Священник М. Шполянский. Простыми словами о Боге для самых маленьких. Изд. «Новая мысль», Москва, 2012.</a:t>
            </a:r>
            <a:endParaRPr lang="ru-RU" sz="18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Б. </a:t>
            </a:r>
            <a:r>
              <a:rPr lang="ru-RU" sz="18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Ганаго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Поучительные рассказы о вере. 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https://hram-triispo.ru/zhizn-prikhoda/semejnyj-klub/poleznye-materialy/1550-pouchitelnye-rasskazy-o-vere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Православная жизнь. Протоиерей Владимир Шутов.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https://pravlife.org/ru/content/kak-obyasnit-rebyonku-zachem-nuzhno-molitsya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 зачем молиться. Мультфильмы своими руками.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https://www.youtube.com/watch?v=4al0vecZ8-Y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207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tx2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8450C-C4AE-0454-76B2-7D22442FF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358095"/>
            <a:ext cx="8534400" cy="1507067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означает - православный?</a:t>
            </a: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5F0ABB65-7413-F97B-9940-4787209E4A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5232304"/>
              </p:ext>
            </p:extLst>
          </p:nvPr>
        </p:nvGraphicFramePr>
        <p:xfrm>
          <a:off x="684212" y="2584384"/>
          <a:ext cx="8534400" cy="36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F2E4FE3-67B8-BC0C-1155-3856E465E7FE}"/>
              </a:ext>
            </a:extLst>
          </p:cNvPr>
          <p:cNvSpPr txBox="1"/>
          <p:nvPr/>
        </p:nvSpPr>
        <p:spPr>
          <a:xfrm>
            <a:off x="684212" y="1626669"/>
            <a:ext cx="94135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Православный - 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 славящий Бога, т.е. умеющий правильно молиться.</a:t>
            </a:r>
            <a:endParaRPr lang="ru-RU" sz="2800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вук 3">
            <a:hlinkClick r:id="" action="ppaction://media"/>
            <a:extLst>
              <a:ext uri="{FF2B5EF4-FFF2-40B4-BE49-F238E27FC236}">
                <a16:creationId xmlns:a16="http://schemas.microsoft.com/office/drawing/2014/main" id="{1FADFFFE-B553-A261-E8D2-F4860EAD32D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028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126"/>
    </mc:Choice>
    <mc:Fallback xmlns="">
      <p:transition spd="slow" advTm="57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Graphic spid="8" grpId="0">
        <p:bldAsOne/>
      </p:bldGraphic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A70CC6-DAB4-EB92-29EF-D88D40FC6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7488" y="204091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Итак, сегодня наш урок посвящен теме: «Православная молитва»</a:t>
            </a:r>
          </a:p>
        </p:txBody>
      </p:sp>
      <p:pic>
        <p:nvPicPr>
          <p:cNvPr id="7" name="Как и зачем молиться _Мультфильм о молитве_ Мультфильм своими руками">
            <a:hlinkClick r:id="" action="ppaction://media"/>
            <a:extLst>
              <a:ext uri="{FF2B5EF4-FFF2-40B4-BE49-F238E27FC236}">
                <a16:creationId xmlns:a16="http://schemas.microsoft.com/office/drawing/2014/main" id="{3638AA67-9FA8-2875-F1E0-D7A40462ECB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in="1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48050" y="1819620"/>
            <a:ext cx="8239225" cy="4634565"/>
          </a:xfrm>
        </p:spPr>
      </p:pic>
    </p:spTree>
    <p:extLst>
      <p:ext uri="{BB962C8B-B14F-4D97-AF65-F5344CB8AC3E}">
        <p14:creationId xmlns:p14="http://schemas.microsoft.com/office/powerpoint/2010/main" val="253055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23"/>
    </mc:Choice>
    <mc:Fallback xmlns="">
      <p:transition spd="slow" advTm="144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8AE08A-A301-7818-0F94-A2B1639DB23E}"/>
              </a:ext>
            </a:extLst>
          </p:cNvPr>
          <p:cNvSpPr txBox="1"/>
          <p:nvPr/>
        </p:nvSpPr>
        <p:spPr>
          <a:xfrm>
            <a:off x="1232034" y="741145"/>
            <a:ext cx="103567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Что нас отличает от других млекопитающих? Умение говорить. Человек был сотворён Богом словесным существом. Именно Словом и был сотворен наш мир. Может быть вам известны слова: «В начале было Слово..» (Ин. 1:1). Словом Бог творит наш мир. По Его слову появляется земля, небо, деревья, Солнце и Луна, рыбы, птицы, животные и сам человек. Бог создал человека по образу и подобию Своему, и, конечно, наделил человека возможностью общаться при помощи слов. А общение с Богом это ни что иное, как молитва. </a:t>
            </a:r>
            <a:endParaRPr lang="ru-RU" sz="2000" dirty="0"/>
          </a:p>
        </p:txBody>
      </p:sp>
      <p:pic>
        <p:nvPicPr>
          <p:cNvPr id="1026" name="Picture 2" descr="Видимый мир. Сотворение мира">
            <a:extLst>
              <a:ext uri="{FF2B5EF4-FFF2-40B4-BE49-F238E27FC236}">
                <a16:creationId xmlns:a16="http://schemas.microsoft.com/office/drawing/2014/main" id="{A616465F-CECD-53D3-E985-9D78D9942E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960" y="2762386"/>
            <a:ext cx="5707781" cy="399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5">
            <a:hlinkClick r:id="" action="ppaction://media"/>
            <a:extLst>
              <a:ext uri="{FF2B5EF4-FFF2-40B4-BE49-F238E27FC236}">
                <a16:creationId xmlns:a16="http://schemas.microsoft.com/office/drawing/2014/main" id="{EE2838AA-39C4-AE7B-7635-77046A6091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47790" y="342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93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44"/>
    </mc:Choice>
    <mc:Fallback xmlns="">
      <p:transition spd="slow" advTm="62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BC5F792-FD96-7E9A-B9D5-A00E440DF58F}"/>
              </a:ext>
            </a:extLst>
          </p:cNvPr>
          <p:cNvSpPr txBox="1"/>
          <p:nvPr/>
        </p:nvSpPr>
        <p:spPr>
          <a:xfrm>
            <a:off x="558265" y="625642"/>
            <a:ext cx="104722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Молитва является признаком правильного отношения к Богу.</a:t>
            </a:r>
          </a:p>
        </p:txBody>
      </p:sp>
      <p:pic>
        <p:nvPicPr>
          <p:cNvPr id="2050" name="Picture 2" descr="Как нужно прививать ребенку веру в Бога?">
            <a:extLst>
              <a:ext uri="{FF2B5EF4-FFF2-40B4-BE49-F238E27FC236}">
                <a16:creationId xmlns:a16="http://schemas.microsoft.com/office/drawing/2014/main" id="{95A2A22C-A813-03DF-D81C-3C04C61FA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462" y="2546183"/>
            <a:ext cx="5553075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714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6EDFBD5-708C-02C5-7051-40815319AC1D}"/>
              </a:ext>
            </a:extLst>
          </p:cNvPr>
          <p:cNvSpPr txBox="1"/>
          <p:nvPr/>
        </p:nvSpPr>
        <p:spPr>
          <a:xfrm>
            <a:off x="917608" y="712270"/>
            <a:ext cx="103567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Молитва не может быть использована в каких-либо других целях, например, она не является заклинаниями или магической формулой. Молитва противоположна магии. Во всех религиях колдовство считается недостойным и опасным путём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000" dirty="0"/>
          </a:p>
        </p:txBody>
      </p:sp>
      <p:pic>
        <p:nvPicPr>
          <p:cNvPr id="3074" name="Picture 2" descr="Презентация к уроку ОРКСЭ &quot;Православная молитва&quot;">
            <a:extLst>
              <a:ext uri="{FF2B5EF4-FFF2-40B4-BE49-F238E27FC236}">
                <a16:creationId xmlns:a16="http://schemas.microsoft.com/office/drawing/2014/main" id="{C09BD6A5-3F04-0103-3D70-211ED191C7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609" y="1666377"/>
            <a:ext cx="6798645" cy="509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7">
            <a:hlinkClick r:id="" action="ppaction://media"/>
            <a:extLst>
              <a:ext uri="{FF2B5EF4-FFF2-40B4-BE49-F238E27FC236}">
                <a16:creationId xmlns:a16="http://schemas.microsoft.com/office/drawing/2014/main" id="{671DA960-E277-9136-D71D-390602D07F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64791" y="25027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89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89"/>
    </mc:Choice>
    <mc:Fallback xmlns="">
      <p:transition spd="slow" advTm="198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BE66B62-EBB9-BC44-C451-09B526FFBC46}"/>
              </a:ext>
            </a:extLst>
          </p:cNvPr>
          <p:cNvSpPr txBox="1"/>
          <p:nvPr/>
        </p:nvSpPr>
        <p:spPr>
          <a:xfrm>
            <a:off x="1403684" y="625643"/>
            <a:ext cx="938463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Например, в мусульманстве шариатское решение в отношении колдуна и шарлатана – куфр (неверие), карается казнью.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Иллюстрация к сказке «Аладдин и волшебная лампа», рисунок Александра КОШКИНА, 1983 г.">
            <a:extLst>
              <a:ext uri="{FF2B5EF4-FFF2-40B4-BE49-F238E27FC236}">
                <a16:creationId xmlns:a16="http://schemas.microsoft.com/office/drawing/2014/main" id="{4B7284D9-AC8E-C38C-7B8D-AA7151076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829" y="2472302"/>
            <a:ext cx="575310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писанный звук8">
            <a:hlinkClick r:id="" action="ppaction://media"/>
            <a:extLst>
              <a:ext uri="{FF2B5EF4-FFF2-40B4-BE49-F238E27FC236}">
                <a16:creationId xmlns:a16="http://schemas.microsoft.com/office/drawing/2014/main" id="{DE07A95D-57AB-939A-732B-A731783A95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67474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28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11"/>
    </mc:Choice>
    <mc:Fallback xmlns="">
      <p:transition spd="slow" advTm="23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F29FC5-77B6-3DFD-6B1A-AADE44252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4018" y="309968"/>
            <a:ext cx="8534400" cy="1507067"/>
          </a:xfrm>
        </p:spPr>
        <p:txBody>
          <a:bodyPr/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Какие бывают молитвы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2609044-897A-669A-4E78-847AF59566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544452"/>
              </p:ext>
            </p:extLst>
          </p:nvPr>
        </p:nvGraphicFramePr>
        <p:xfrm>
          <a:off x="934469" y="1520792"/>
          <a:ext cx="8534400" cy="4262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Записанный звук9">
            <a:hlinkClick r:id="" action="ppaction://media"/>
            <a:extLst>
              <a:ext uri="{FF2B5EF4-FFF2-40B4-BE49-F238E27FC236}">
                <a16:creationId xmlns:a16="http://schemas.microsoft.com/office/drawing/2014/main" id="{A728215E-15EB-3296-5891-D0827BEEA0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647931" y="38788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8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855"/>
    </mc:Choice>
    <mc:Fallback xmlns="">
      <p:transition spd="slow" advTm="418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12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9.5|1.4|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5.7|1.3"/>
</p:tagLst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438</TotalTime>
  <Words>1434</Words>
  <Application>Microsoft Office PowerPoint</Application>
  <PresentationFormat>Широкоэкранный</PresentationFormat>
  <Paragraphs>82</Paragraphs>
  <Slides>22</Slides>
  <Notes>0</Notes>
  <HiddenSlides>0</HiddenSlides>
  <MMClips>19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 Black</vt:lpstr>
      <vt:lpstr>Calibri</vt:lpstr>
      <vt:lpstr>Century Gothic</vt:lpstr>
      <vt:lpstr>Sans</vt:lpstr>
      <vt:lpstr>Times New Roman</vt:lpstr>
      <vt:lpstr>Wingdings 3</vt:lpstr>
      <vt:lpstr>Сектор</vt:lpstr>
      <vt:lpstr>Презентация PowerPoint</vt:lpstr>
      <vt:lpstr>Презентация PowerPoint</vt:lpstr>
      <vt:lpstr>А что означает - православный?</vt:lpstr>
      <vt:lpstr>Итак, сегодня наш урок посвящен теме: «Православная молитва»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бывают молитвы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Бойко</dc:creator>
  <cp:lastModifiedBy>Дмитрий Бойко</cp:lastModifiedBy>
  <cp:revision>32</cp:revision>
  <dcterms:created xsi:type="dcterms:W3CDTF">2022-09-24T06:52:27Z</dcterms:created>
  <dcterms:modified xsi:type="dcterms:W3CDTF">2022-09-24T14:16:36Z</dcterms:modified>
</cp:coreProperties>
</file>